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gif" ContentType="image/gif"/>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autoCompressPictures="0">
  <p:sldMasterIdLst>
    <p:sldMasterId id="2147483804" r:id="rId5"/>
  </p:sldMasterIdLst>
  <p:notesMasterIdLst>
    <p:notesMasterId r:id="rId27"/>
  </p:notesMasterIdLst>
  <p:handoutMasterIdLst>
    <p:handoutMasterId r:id="rId28"/>
  </p:handoutMasterIdLst>
  <p:sldIdLst>
    <p:sldId id="569" r:id="rId6"/>
    <p:sldId id="574" r:id="rId7"/>
    <p:sldId id="578" r:id="rId8"/>
    <p:sldId id="579" r:id="rId9"/>
    <p:sldId id="581" r:id="rId10"/>
    <p:sldId id="582" r:id="rId11"/>
    <p:sldId id="595" r:id="rId12"/>
    <p:sldId id="602" r:id="rId13"/>
    <p:sldId id="646" r:id="rId14"/>
    <p:sldId id="647" r:id="rId15"/>
    <p:sldId id="648" r:id="rId16"/>
    <p:sldId id="649" r:id="rId17"/>
    <p:sldId id="650" r:id="rId18"/>
    <p:sldId id="651" r:id="rId19"/>
    <p:sldId id="604" r:id="rId20"/>
    <p:sldId id="606" r:id="rId21"/>
    <p:sldId id="607" r:id="rId22"/>
    <p:sldId id="609" r:id="rId23"/>
    <p:sldId id="612" r:id="rId24"/>
    <p:sldId id="636" r:id="rId25"/>
    <p:sldId id="596" r:id="rId26"/>
  </p:sldIdLst>
  <p:sldSz cx="9144000" cy="5143500" type="screen16x9"/>
  <p:notesSz cx="7315200" cy="9601200"/>
  <p:embeddedFontLst>
    <p:embeddedFont>
      <p:font typeface="Futura Hv" panose="020B0702020204020204" pitchFamily="34" charset="0"/>
      <p:regular r:id="rId29"/>
    </p:embeddedFont>
    <p:embeddedFont>
      <p:font typeface="Calibri" panose="020F0502020204030204" pitchFamily="34" charset="0"/>
      <p:regular r:id="rId30"/>
      <p:bold r:id="rId31"/>
      <p:italic r:id="rId32"/>
      <p:boldItalic r:id="rId33"/>
    </p:embeddedFont>
    <p:embeddedFont>
      <p:font typeface="MS PGothic" panose="020B0600070205080204" pitchFamily="34" charset="-128"/>
      <p:regular r:id="rId34"/>
    </p:embeddedFont>
    <p:embeddedFont>
      <p:font typeface="Futura Lt" panose="020B0402020204020303" pitchFamily="34" charset="0"/>
      <p:regular r:id="rId35"/>
    </p:embeddedFont>
    <p:embeddedFont>
      <p:font typeface="Futura Bk" panose="020B0502020204020303" pitchFamily="34" charset="0"/>
      <p:regular r:id="rId36"/>
      <p:bold r:id="rId37"/>
      <p:italic r:id="rId38"/>
    </p:embeddedFont>
    <p:embeddedFont>
      <p:font typeface="HP Simplified" panose="020B0604020204020204" pitchFamily="34" charset="0"/>
      <p:regular r:id="rId39"/>
      <p:bold r:id="rId40"/>
      <p:italic r:id="rId41"/>
      <p:boldItalic r:id="rId42"/>
    </p:embeddedFont>
  </p:embeddedFontLst>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017" autoAdjust="0"/>
    <p:restoredTop sz="67772" autoAdjust="0"/>
  </p:normalViewPr>
  <p:slideViewPr>
    <p:cSldViewPr snapToGrid="0">
      <p:cViewPr varScale="1">
        <p:scale>
          <a:sx n="80" d="100"/>
          <a:sy n="80" d="100"/>
        </p:scale>
        <p:origin x="-1550" y="-77"/>
      </p:cViewPr>
      <p:guideLst>
        <p:guide orient="horz" pos="162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openxmlformats.org/officeDocument/2006/relationships/font" Target="fonts/font11.fntdata"/><Relationship Id="rId3" Type="http://schemas.openxmlformats.org/officeDocument/2006/relationships/customXml" Target="../customXml/item3.xml"/><Relationship Id="rId21" Type="http://schemas.openxmlformats.org/officeDocument/2006/relationships/slide" Target="slides/slide16.xml"/><Relationship Id="rId34" Type="http://schemas.openxmlformats.org/officeDocument/2006/relationships/font" Target="fonts/font6.fntdata"/><Relationship Id="rId42" Type="http://schemas.openxmlformats.org/officeDocument/2006/relationships/font" Target="fonts/font14.fntdata"/><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font" Target="fonts/font5.fntdata"/><Relationship Id="rId38" Type="http://schemas.openxmlformats.org/officeDocument/2006/relationships/font" Target="fonts/font10.fntdata"/><Relationship Id="rId46"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29" Type="http://schemas.openxmlformats.org/officeDocument/2006/relationships/font" Target="fonts/font1.fntdata"/><Relationship Id="rId41" Type="http://schemas.openxmlformats.org/officeDocument/2006/relationships/font" Target="fonts/font13.fntdata"/><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font" Target="fonts/font4.fntdata"/><Relationship Id="rId37" Type="http://schemas.openxmlformats.org/officeDocument/2006/relationships/font" Target="fonts/font9.fntdata"/><Relationship Id="rId40" Type="http://schemas.openxmlformats.org/officeDocument/2006/relationships/font" Target="fonts/font12.fntdata"/><Relationship Id="rId45" Type="http://schemas.openxmlformats.org/officeDocument/2006/relationships/theme" Target="theme/theme1.xml"/><Relationship Id="rId5" Type="http://schemas.openxmlformats.org/officeDocument/2006/relationships/slideMaster" Target="slideMasters/slideMaster1.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handoutMaster" Target="handoutMasters/handoutMaster1.xml"/><Relationship Id="rId36" Type="http://schemas.openxmlformats.org/officeDocument/2006/relationships/font" Target="fonts/font8.fntdata"/><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font" Target="fonts/font3.fntdata"/><Relationship Id="rId44" Type="http://schemas.openxmlformats.org/officeDocument/2006/relationships/viewProps" Target="viewProps.xml"/><Relationship Id="rId4" Type="http://schemas.openxmlformats.org/officeDocument/2006/relationships/customXml" Target="../customXml/item4.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notesMaster" Target="notesMasters/notesMaster1.xml"/><Relationship Id="rId30" Type="http://schemas.openxmlformats.org/officeDocument/2006/relationships/font" Target="fonts/font2.fntdata"/><Relationship Id="rId35" Type="http://schemas.openxmlformats.org/officeDocument/2006/relationships/font" Target="fonts/font7.fntdata"/><Relationship Id="rId43"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169920" cy="480060"/>
          </a:xfrm>
          <a:prstGeom prst="rect">
            <a:avLst/>
          </a:prstGeom>
        </p:spPr>
        <p:txBody>
          <a:bodyPr vert="horz" lIns="96661" tIns="48331" rIns="96661" bIns="48331" rtlCol="0"/>
          <a:lstStyle>
            <a:lvl1pPr algn="l">
              <a:defRPr sz="1300"/>
            </a:lvl1pPr>
          </a:lstStyle>
          <a:p>
            <a:endParaRPr lang="en-GB" dirty="0">
              <a:latin typeface="HP Simplified"/>
              <a:cs typeface="HP Simplified"/>
            </a:endParaRPr>
          </a:p>
        </p:txBody>
      </p:sp>
      <p:sp>
        <p:nvSpPr>
          <p:cNvPr id="3" name="Date Placeholder 2"/>
          <p:cNvSpPr>
            <a:spLocks noGrp="1"/>
          </p:cNvSpPr>
          <p:nvPr>
            <p:ph type="dt" sz="quarter" idx="1"/>
          </p:nvPr>
        </p:nvSpPr>
        <p:spPr>
          <a:xfrm>
            <a:off x="4143587" y="0"/>
            <a:ext cx="3169920" cy="480060"/>
          </a:xfrm>
          <a:prstGeom prst="rect">
            <a:avLst/>
          </a:prstGeom>
        </p:spPr>
        <p:txBody>
          <a:bodyPr vert="horz" lIns="96661" tIns="48331" rIns="96661" bIns="48331" rtlCol="0"/>
          <a:lstStyle>
            <a:lvl1pPr algn="r">
              <a:defRPr sz="1300"/>
            </a:lvl1pPr>
          </a:lstStyle>
          <a:p>
            <a:fld id="{AA678B55-319B-2D4F-AE49-6C1B6E1A4DDA}" type="datetimeFigureOut">
              <a:rPr lang="en-US" smtClean="0">
                <a:latin typeface="HP Simplified"/>
                <a:cs typeface="HP Simplified"/>
              </a:rPr>
              <a:pPr/>
              <a:t>10/14/2013</a:t>
            </a:fld>
            <a:endParaRPr lang="en-GB" dirty="0">
              <a:latin typeface="HP Simplified"/>
              <a:cs typeface="HP Simplified"/>
            </a:endParaRPr>
          </a:p>
        </p:txBody>
      </p:sp>
      <p:sp>
        <p:nvSpPr>
          <p:cNvPr id="4" name="Footer Placeholder 3"/>
          <p:cNvSpPr>
            <a:spLocks noGrp="1"/>
          </p:cNvSpPr>
          <p:nvPr>
            <p:ph type="ftr" sz="quarter" idx="2"/>
          </p:nvPr>
        </p:nvSpPr>
        <p:spPr>
          <a:xfrm>
            <a:off x="0" y="9119474"/>
            <a:ext cx="3169920" cy="480060"/>
          </a:xfrm>
          <a:prstGeom prst="rect">
            <a:avLst/>
          </a:prstGeom>
        </p:spPr>
        <p:txBody>
          <a:bodyPr vert="horz" lIns="96661" tIns="48331" rIns="96661" bIns="48331" rtlCol="0" anchor="b"/>
          <a:lstStyle>
            <a:lvl1pPr algn="l">
              <a:defRPr sz="1300"/>
            </a:lvl1pPr>
          </a:lstStyle>
          <a:p>
            <a:endParaRPr lang="en-GB" dirty="0">
              <a:latin typeface="HP Simplified"/>
              <a:cs typeface="HP Simplified"/>
            </a:endParaRPr>
          </a:p>
        </p:txBody>
      </p:sp>
      <p:sp>
        <p:nvSpPr>
          <p:cNvPr id="5" name="Slide Number Placeholder 4"/>
          <p:cNvSpPr>
            <a:spLocks noGrp="1"/>
          </p:cNvSpPr>
          <p:nvPr>
            <p:ph type="sldNum" sz="quarter" idx="3"/>
          </p:nvPr>
        </p:nvSpPr>
        <p:spPr>
          <a:xfrm>
            <a:off x="4143587" y="9119474"/>
            <a:ext cx="3169920" cy="480060"/>
          </a:xfrm>
          <a:prstGeom prst="rect">
            <a:avLst/>
          </a:prstGeom>
        </p:spPr>
        <p:txBody>
          <a:bodyPr vert="horz" lIns="96661" tIns="48331" rIns="96661" bIns="48331" rtlCol="0" anchor="b"/>
          <a:lstStyle>
            <a:lvl1pPr algn="r">
              <a:defRPr sz="1300"/>
            </a:lvl1pPr>
          </a:lstStyle>
          <a:p>
            <a:fld id="{91B27340-60F0-7D46-BC5B-91B08A318A82}" type="slidenum">
              <a:rPr lang="en-GB" smtClean="0">
                <a:latin typeface="HP Simplified"/>
                <a:cs typeface="HP Simplified"/>
              </a:rPr>
              <a:pPr/>
              <a:t>‹#›</a:t>
            </a:fld>
            <a:endParaRPr lang="en-GB" dirty="0">
              <a:latin typeface="HP Simplified"/>
              <a:cs typeface="HP Simplified"/>
            </a:endParaRPr>
          </a:p>
        </p:txBody>
      </p:sp>
    </p:spTree>
    <p:extLst>
      <p:ext uri="{BB962C8B-B14F-4D97-AF65-F5344CB8AC3E}">
        <p14:creationId xmlns:p14="http://schemas.microsoft.com/office/powerpoint/2010/main" val="49321741"/>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169920" cy="480060"/>
          </a:xfrm>
          <a:prstGeom prst="rect">
            <a:avLst/>
          </a:prstGeom>
        </p:spPr>
        <p:txBody>
          <a:bodyPr vert="horz" lIns="96661" tIns="48331" rIns="96661" bIns="48331" rtlCol="0"/>
          <a:lstStyle>
            <a:lvl1pPr algn="l">
              <a:defRPr sz="1300">
                <a:latin typeface="HP Simplified"/>
                <a:cs typeface="HP Simplified"/>
              </a:defRPr>
            </a:lvl1pPr>
          </a:lstStyle>
          <a:p>
            <a:endParaRPr lang="en-GB" dirty="0"/>
          </a:p>
        </p:txBody>
      </p:sp>
      <p:sp>
        <p:nvSpPr>
          <p:cNvPr id="3" name="Date Placeholder 2"/>
          <p:cNvSpPr>
            <a:spLocks noGrp="1"/>
          </p:cNvSpPr>
          <p:nvPr>
            <p:ph type="dt" idx="1"/>
          </p:nvPr>
        </p:nvSpPr>
        <p:spPr>
          <a:xfrm>
            <a:off x="4143587" y="0"/>
            <a:ext cx="3169920" cy="480060"/>
          </a:xfrm>
          <a:prstGeom prst="rect">
            <a:avLst/>
          </a:prstGeom>
        </p:spPr>
        <p:txBody>
          <a:bodyPr vert="horz" lIns="96661" tIns="48331" rIns="96661" bIns="48331" rtlCol="0"/>
          <a:lstStyle>
            <a:lvl1pPr algn="r">
              <a:defRPr sz="1300">
                <a:latin typeface="HP Simplified"/>
                <a:cs typeface="HP Simplified"/>
              </a:defRPr>
            </a:lvl1pPr>
          </a:lstStyle>
          <a:p>
            <a:fld id="{2D9CAF8C-0805-8440-B43D-DCCAAA4D80CE}" type="datetimeFigureOut">
              <a:rPr lang="en-US" smtClean="0"/>
              <a:pPr/>
              <a:t>10/14/2013</a:t>
            </a:fld>
            <a:endParaRPr lang="en-GB" dirty="0"/>
          </a:p>
        </p:txBody>
      </p:sp>
      <p:sp>
        <p:nvSpPr>
          <p:cNvPr id="4" name="Slide Image Placeholder 3"/>
          <p:cNvSpPr>
            <a:spLocks noGrp="1" noRot="1" noChangeAspect="1"/>
          </p:cNvSpPr>
          <p:nvPr>
            <p:ph type="sldImg" idx="2"/>
          </p:nvPr>
        </p:nvSpPr>
        <p:spPr>
          <a:xfrm>
            <a:off x="457200" y="720725"/>
            <a:ext cx="6400800" cy="3600450"/>
          </a:xfrm>
          <a:prstGeom prst="rect">
            <a:avLst/>
          </a:prstGeom>
          <a:noFill/>
          <a:ln w="12700">
            <a:solidFill>
              <a:prstClr val="black"/>
            </a:solidFill>
          </a:ln>
        </p:spPr>
        <p:txBody>
          <a:bodyPr vert="horz" lIns="96661" tIns="48331" rIns="96661" bIns="48331" rtlCol="0" anchor="ctr"/>
          <a:lstStyle/>
          <a:p>
            <a:endParaRPr lang="en-GB" dirty="0"/>
          </a:p>
        </p:txBody>
      </p:sp>
      <p:sp>
        <p:nvSpPr>
          <p:cNvPr id="5" name="Notes Placeholder 4"/>
          <p:cNvSpPr>
            <a:spLocks noGrp="1"/>
          </p:cNvSpPr>
          <p:nvPr>
            <p:ph type="body" sz="quarter" idx="3"/>
          </p:nvPr>
        </p:nvSpPr>
        <p:spPr>
          <a:xfrm>
            <a:off x="731520" y="4560570"/>
            <a:ext cx="5852160" cy="4320540"/>
          </a:xfrm>
          <a:prstGeom prst="rect">
            <a:avLst/>
          </a:prstGeom>
        </p:spPr>
        <p:txBody>
          <a:bodyPr vert="horz" lIns="96661" tIns="48331" rIns="96661" bIns="48331" rtlCol="0"/>
          <a:lstStyle/>
          <a:p>
            <a:pPr lvl="0"/>
            <a:r>
              <a:rPr lang="en-GB" dirty="0" smtClean="0"/>
              <a:t>Click to edit Master text styles</a:t>
            </a:r>
          </a:p>
          <a:p>
            <a:pPr lvl="1"/>
            <a:r>
              <a:rPr lang="en-GB" dirty="0" smtClean="0"/>
              <a:t>Second level</a:t>
            </a:r>
          </a:p>
          <a:p>
            <a:pPr lvl="2"/>
            <a:r>
              <a:rPr lang="en-GB" dirty="0" smtClean="0"/>
              <a:t>Third level</a:t>
            </a:r>
          </a:p>
          <a:p>
            <a:pPr lvl="3"/>
            <a:r>
              <a:rPr lang="en-GB" dirty="0" smtClean="0"/>
              <a:t>Fourth level</a:t>
            </a:r>
          </a:p>
          <a:p>
            <a:pPr lvl="4"/>
            <a:r>
              <a:rPr lang="en-GB" dirty="0" smtClean="0"/>
              <a:t>Fifth level</a:t>
            </a:r>
            <a:endParaRPr lang="en-GB" dirty="0"/>
          </a:p>
        </p:txBody>
      </p:sp>
      <p:sp>
        <p:nvSpPr>
          <p:cNvPr id="6" name="Footer Placeholder 5"/>
          <p:cNvSpPr>
            <a:spLocks noGrp="1"/>
          </p:cNvSpPr>
          <p:nvPr>
            <p:ph type="ftr" sz="quarter" idx="4"/>
          </p:nvPr>
        </p:nvSpPr>
        <p:spPr>
          <a:xfrm>
            <a:off x="0" y="9119474"/>
            <a:ext cx="3169920" cy="480060"/>
          </a:xfrm>
          <a:prstGeom prst="rect">
            <a:avLst/>
          </a:prstGeom>
        </p:spPr>
        <p:txBody>
          <a:bodyPr vert="horz" lIns="96661" tIns="48331" rIns="96661" bIns="48331" rtlCol="0" anchor="b"/>
          <a:lstStyle>
            <a:lvl1pPr algn="l">
              <a:defRPr sz="1300">
                <a:latin typeface="HP Simplified"/>
                <a:cs typeface="HP Simplified"/>
              </a:defRPr>
            </a:lvl1pPr>
          </a:lstStyle>
          <a:p>
            <a:endParaRPr lang="en-GB" dirty="0"/>
          </a:p>
        </p:txBody>
      </p:sp>
      <p:sp>
        <p:nvSpPr>
          <p:cNvPr id="7" name="Slide Number Placeholder 6"/>
          <p:cNvSpPr>
            <a:spLocks noGrp="1"/>
          </p:cNvSpPr>
          <p:nvPr>
            <p:ph type="sldNum" sz="quarter" idx="5"/>
          </p:nvPr>
        </p:nvSpPr>
        <p:spPr>
          <a:xfrm>
            <a:off x="4143587" y="9119474"/>
            <a:ext cx="3169920" cy="480060"/>
          </a:xfrm>
          <a:prstGeom prst="rect">
            <a:avLst/>
          </a:prstGeom>
        </p:spPr>
        <p:txBody>
          <a:bodyPr vert="horz" lIns="96661" tIns="48331" rIns="96661" bIns="48331" rtlCol="0" anchor="b"/>
          <a:lstStyle>
            <a:lvl1pPr algn="r">
              <a:defRPr sz="1300">
                <a:latin typeface="HP Simplified"/>
                <a:cs typeface="HP Simplified"/>
              </a:defRPr>
            </a:lvl1pPr>
          </a:lstStyle>
          <a:p>
            <a:fld id="{22A853E8-D85F-5D49-95D2-E1D96ABFE2B9}" type="slidenum">
              <a:rPr lang="en-GB" smtClean="0"/>
              <a:pPr/>
              <a:t>‹#›</a:t>
            </a:fld>
            <a:endParaRPr lang="en-GB" dirty="0"/>
          </a:p>
        </p:txBody>
      </p:sp>
    </p:spTree>
    <p:extLst>
      <p:ext uri="{BB962C8B-B14F-4D97-AF65-F5344CB8AC3E}">
        <p14:creationId xmlns:p14="http://schemas.microsoft.com/office/powerpoint/2010/main" val="2688079807"/>
      </p:ext>
    </p:extLst>
  </p:cSld>
  <p:clrMap bg1="lt1" tx1="dk1" bg2="lt2" tx2="dk2" accent1="accent1" accent2="accent2" accent3="accent3" accent4="accent4" accent5="accent5" accent6="accent6" hlink="hlink" folHlink="folHlink"/>
  <p:hf hdr="0" ftr="0" dt="0"/>
  <p:notesStyle>
    <a:lvl1pPr marL="0" algn="l" defTabSz="457200" rtl="0" eaLnBrk="1" latinLnBrk="0" hangingPunct="1">
      <a:defRPr sz="1200" kern="1200">
        <a:solidFill>
          <a:schemeClr val="tx1"/>
        </a:solidFill>
        <a:latin typeface="HP Simplified"/>
        <a:ea typeface="+mn-ea"/>
        <a:cs typeface="HP Simplified"/>
      </a:defRPr>
    </a:lvl1pPr>
    <a:lvl2pPr marL="457200" algn="l" defTabSz="457200" rtl="0" eaLnBrk="1" latinLnBrk="0" hangingPunct="1">
      <a:defRPr sz="1200" kern="1200">
        <a:solidFill>
          <a:schemeClr val="tx1"/>
        </a:solidFill>
        <a:latin typeface="HP Simplified"/>
        <a:ea typeface="+mn-ea"/>
        <a:cs typeface="HP Simplified"/>
      </a:defRPr>
    </a:lvl2pPr>
    <a:lvl3pPr marL="914400" algn="l" defTabSz="457200" rtl="0" eaLnBrk="1" latinLnBrk="0" hangingPunct="1">
      <a:defRPr sz="1200" kern="1200">
        <a:solidFill>
          <a:schemeClr val="tx1"/>
        </a:solidFill>
        <a:latin typeface="HP Simplified"/>
        <a:ea typeface="+mn-ea"/>
        <a:cs typeface="HP Simplified"/>
      </a:defRPr>
    </a:lvl3pPr>
    <a:lvl4pPr marL="1371600" algn="l" defTabSz="457200" rtl="0" eaLnBrk="1" latinLnBrk="0" hangingPunct="1">
      <a:defRPr sz="1200" kern="1200">
        <a:solidFill>
          <a:schemeClr val="tx1"/>
        </a:solidFill>
        <a:latin typeface="HP Simplified"/>
        <a:ea typeface="+mn-ea"/>
        <a:cs typeface="HP Simplified"/>
      </a:defRPr>
    </a:lvl4pPr>
    <a:lvl5pPr marL="1828800" algn="l" defTabSz="457200" rtl="0" eaLnBrk="1" latinLnBrk="0" hangingPunct="1">
      <a:defRPr sz="1200" kern="1200">
        <a:solidFill>
          <a:schemeClr val="tx1"/>
        </a:solidFill>
        <a:latin typeface="HP Simplified"/>
        <a:ea typeface="+mn-ea"/>
        <a:cs typeface="HP Simplified"/>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3" Type="http://schemas.openxmlformats.org/officeDocument/2006/relationships/hyperlink" Target="http://www.knowledgetransfer.net/dictionary/ITIL/en/Service_Operation.htm" TargetMode="External"/><Relationship Id="rId2" Type="http://schemas.openxmlformats.org/officeDocument/2006/relationships/slide" Target="../slides/slide7.xml"/><Relationship Id="rId1" Type="http://schemas.openxmlformats.org/officeDocument/2006/relationships/notesMaster" Target="../notesMasters/notesMaster1.xml"/><Relationship Id="rId5" Type="http://schemas.openxmlformats.org/officeDocument/2006/relationships/hyperlink" Target="http://www.knowledgetransfer.net/dictionary/ITIL/en/IT_Infrastructure.htm" TargetMode="External"/><Relationship Id="rId4" Type="http://schemas.openxmlformats.org/officeDocument/2006/relationships/hyperlink" Target="http://www.knowledgetransfer.net/dictionary/ITIL/en/IT_Service.htm" TargetMode="Externa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57200" y="720725"/>
            <a:ext cx="6400800" cy="3600450"/>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22A853E8-D85F-5D49-95D2-E1D96ABFE2B9}" type="slidenum">
              <a:rPr lang="en-GB" smtClean="0"/>
              <a:pPr/>
              <a:t>1</a:t>
            </a:fld>
            <a:endParaRPr lang="en-GB" dirty="0"/>
          </a:p>
        </p:txBody>
      </p:sp>
    </p:spTree>
    <p:extLst>
      <p:ext uri="{BB962C8B-B14F-4D97-AF65-F5344CB8AC3E}">
        <p14:creationId xmlns:p14="http://schemas.microsoft.com/office/powerpoint/2010/main" val="78250972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defTabSz="948485" eaLnBrk="0" fontAlgn="base" hangingPunct="0">
              <a:spcBef>
                <a:spcPct val="30000"/>
              </a:spcBef>
              <a:spcAft>
                <a:spcPct val="0"/>
              </a:spcAft>
              <a:defRPr/>
            </a:pPr>
            <a:r>
              <a:rPr lang="en-US" dirty="0" smtClean="0"/>
              <a:t>Achieve operational excellence by managing</a:t>
            </a:r>
            <a:r>
              <a:rPr lang="en-US" baseline="0" dirty="0" smtClean="0"/>
              <a:t> dynamic business services</a:t>
            </a:r>
          </a:p>
          <a:p>
            <a:pPr defTabSz="948485" eaLnBrk="0" fontAlgn="base" hangingPunct="0">
              <a:spcBef>
                <a:spcPct val="30000"/>
              </a:spcBef>
              <a:spcAft>
                <a:spcPct val="0"/>
              </a:spcAft>
              <a:defRPr/>
            </a:pPr>
            <a:endParaRPr lang="en-US" baseline="0" dirty="0" smtClean="0"/>
          </a:p>
          <a:p>
            <a:pPr defTabSz="948485" eaLnBrk="0" fontAlgn="base" hangingPunct="0">
              <a:spcBef>
                <a:spcPct val="30000"/>
              </a:spcBef>
              <a:spcAft>
                <a:spcPct val="0"/>
              </a:spcAft>
              <a:defRPr/>
            </a:pPr>
            <a:r>
              <a:rPr lang="en-US" baseline="0" dirty="0" smtClean="0"/>
              <a:t> </a:t>
            </a:r>
            <a:r>
              <a:rPr lang="en-US" dirty="0" smtClean="0"/>
              <a:t>Achieve operational excellence by obtaining</a:t>
            </a:r>
            <a:r>
              <a:rPr lang="en-US" baseline="0" dirty="0" smtClean="0"/>
              <a:t> complete visibility into dynamic environments</a:t>
            </a:r>
          </a:p>
          <a:p>
            <a:pPr defTabSz="948485" eaLnBrk="0" fontAlgn="base" hangingPunct="0">
              <a:spcBef>
                <a:spcPct val="30000"/>
              </a:spcBef>
              <a:spcAft>
                <a:spcPct val="0"/>
              </a:spcAft>
              <a:defRPr/>
            </a:pPr>
            <a:endParaRPr lang="en-US" baseline="0" dirty="0" smtClean="0"/>
          </a:p>
          <a:p>
            <a:pPr defTabSz="948485" eaLnBrk="0" fontAlgn="base" hangingPunct="0">
              <a:spcBef>
                <a:spcPct val="30000"/>
              </a:spcBef>
              <a:spcAft>
                <a:spcPct val="0"/>
              </a:spcAft>
              <a:defRPr/>
            </a:pPr>
            <a:r>
              <a:rPr lang="en-US" baseline="0" dirty="0" smtClean="0"/>
              <a:t>  </a:t>
            </a:r>
            <a:r>
              <a:rPr lang="en-US" dirty="0" smtClean="0"/>
              <a:t>Achieve operational excellence to</a:t>
            </a:r>
            <a:r>
              <a:rPr lang="en-US" baseline="0" dirty="0" smtClean="0"/>
              <a:t> manage dynamic IT while aligning with the business </a:t>
            </a:r>
          </a:p>
          <a:p>
            <a:pPr defTabSz="948485" eaLnBrk="0" fontAlgn="base" hangingPunct="0">
              <a:spcBef>
                <a:spcPct val="30000"/>
              </a:spcBef>
              <a:spcAft>
                <a:spcPct val="0"/>
              </a:spcAft>
              <a:defRPr/>
            </a:pPr>
            <a:endParaRPr lang="en-US" dirty="0" smtClean="0"/>
          </a:p>
          <a:p>
            <a:pPr defTabSz="948485" eaLnBrk="0" fontAlgn="base" hangingPunct="0">
              <a:spcBef>
                <a:spcPct val="30000"/>
              </a:spcBef>
              <a:spcAft>
                <a:spcPct val="0"/>
              </a:spcAft>
              <a:defRPr/>
            </a:pPr>
            <a:endParaRPr lang="en-US" dirty="0" smtClean="0"/>
          </a:p>
          <a:p>
            <a:pPr defTabSz="948485" eaLnBrk="0" fontAlgn="base" hangingPunct="0">
              <a:spcBef>
                <a:spcPct val="30000"/>
              </a:spcBef>
              <a:spcAft>
                <a:spcPct val="0"/>
              </a:spcAft>
              <a:defRPr/>
            </a:pPr>
            <a:r>
              <a:rPr lang="en-US" dirty="0" smtClean="0"/>
              <a:t>BSM 9.1 is the second product release on the BSM 9 platform. In many cases, customers are wary of a dot zero version, so this is our signal to the market that our BSM 9 platform is production worthy. </a:t>
            </a:r>
          </a:p>
          <a:p>
            <a:pPr defTabSz="948485" eaLnBrk="0" fontAlgn="base" hangingPunct="0">
              <a:spcBef>
                <a:spcPct val="30000"/>
              </a:spcBef>
              <a:spcAft>
                <a:spcPct val="0"/>
              </a:spcAft>
              <a:defRPr/>
            </a:pPr>
            <a:endParaRPr lang="en-US" dirty="0" smtClean="0"/>
          </a:p>
          <a:p>
            <a:pPr defTabSz="948485" eaLnBrk="0" fontAlgn="base" hangingPunct="0">
              <a:spcBef>
                <a:spcPct val="30000"/>
              </a:spcBef>
              <a:spcAft>
                <a:spcPct val="0"/>
              </a:spcAft>
              <a:defRPr/>
            </a:pPr>
            <a:r>
              <a:rPr lang="en-US" dirty="0" smtClean="0"/>
              <a:t>Our core value proposition is that BSM ties together top-down and bottom-up monitoring. This has been the message since HP acquired Mercury back in 2006. </a:t>
            </a:r>
          </a:p>
          <a:p>
            <a:pPr defTabSz="948485" eaLnBrk="0" fontAlgn="base" hangingPunct="0">
              <a:spcBef>
                <a:spcPct val="30000"/>
              </a:spcBef>
              <a:spcAft>
                <a:spcPct val="0"/>
              </a:spcAft>
              <a:defRPr/>
            </a:pPr>
            <a:endParaRPr lang="en-US" dirty="0" smtClean="0"/>
          </a:p>
          <a:p>
            <a:pPr defTabSz="948485" eaLnBrk="0" fontAlgn="base" hangingPunct="0">
              <a:spcBef>
                <a:spcPct val="30000"/>
              </a:spcBef>
              <a:spcAft>
                <a:spcPct val="0"/>
              </a:spcAft>
              <a:defRPr/>
            </a:pPr>
            <a:r>
              <a:rPr lang="en-US" dirty="0" smtClean="0"/>
              <a:t>BSM 9 brought these two approaches together in a common platform. BSM 9.1, with its easy upgrade paths, means that customers can benefit from the tight integration and easily add application monitoring to their operations stack OR add a full-featured event console (</a:t>
            </a:r>
            <a:r>
              <a:rPr lang="en-US" dirty="0" err="1" smtClean="0"/>
              <a:t>OMi</a:t>
            </a:r>
            <a:r>
              <a:rPr lang="en-US" dirty="0" smtClean="0"/>
              <a:t>) to their application monitoring solution. </a:t>
            </a:r>
          </a:p>
          <a:p>
            <a:endParaRPr lang="en-US" dirty="0"/>
          </a:p>
        </p:txBody>
      </p:sp>
      <p:sp>
        <p:nvSpPr>
          <p:cNvPr id="4" name="Header Placeholder 3"/>
          <p:cNvSpPr>
            <a:spLocks noGrp="1"/>
          </p:cNvSpPr>
          <p:nvPr>
            <p:ph type="hdr" sz="quarter" idx="10"/>
          </p:nvPr>
        </p:nvSpPr>
        <p:spPr/>
        <p:txBody>
          <a:bodyPr/>
          <a:lstStyle/>
          <a:p>
            <a:endParaRPr lang="en-US" dirty="0"/>
          </a:p>
        </p:txBody>
      </p:sp>
      <p:sp>
        <p:nvSpPr>
          <p:cNvPr id="5" name="Date Placeholder 4"/>
          <p:cNvSpPr>
            <a:spLocks noGrp="1"/>
          </p:cNvSpPr>
          <p:nvPr>
            <p:ph type="dt" idx="11"/>
          </p:nvPr>
        </p:nvSpPr>
        <p:spPr/>
        <p:txBody>
          <a:bodyPr/>
          <a:lstStyle/>
          <a:p>
            <a:fld id="{E831FD69-BB7F-48A9-AD3C-0905D51AD404}" type="datetime3">
              <a:rPr lang="en-US" smtClean="0"/>
              <a:pPr/>
              <a:t>14 October 2013</a:t>
            </a:fld>
            <a:endParaRPr lang="en-US" dirty="0"/>
          </a:p>
        </p:txBody>
      </p:sp>
      <p:sp>
        <p:nvSpPr>
          <p:cNvPr id="6" name="Footer Placeholder 5"/>
          <p:cNvSpPr>
            <a:spLocks noGrp="1"/>
          </p:cNvSpPr>
          <p:nvPr>
            <p:ph type="ftr" sz="quarter" idx="12"/>
          </p:nvPr>
        </p:nvSpPr>
        <p:spPr/>
        <p:txBody>
          <a:bodyPr/>
          <a:lstStyle/>
          <a:p>
            <a:r>
              <a:rPr lang="en-US" smtClean="0"/>
              <a:t>HP Confidential</a:t>
            </a:r>
            <a:endParaRPr lang="en-US" dirty="0"/>
          </a:p>
        </p:txBody>
      </p:sp>
      <p:sp>
        <p:nvSpPr>
          <p:cNvPr id="7" name="Slide Number Placeholder 6"/>
          <p:cNvSpPr>
            <a:spLocks noGrp="1"/>
          </p:cNvSpPr>
          <p:nvPr>
            <p:ph type="sldNum" sz="quarter" idx="13"/>
          </p:nvPr>
        </p:nvSpPr>
        <p:spPr/>
        <p:txBody>
          <a:bodyPr/>
          <a:lstStyle/>
          <a:p>
            <a:fld id="{84B04522-5E79-4620-978F-683F5015A639}" type="slidenum">
              <a:rPr lang="en-US" smtClean="0"/>
              <a:pPr/>
              <a:t>2</a:t>
            </a:fld>
            <a:endParaRPr lang="en-US"/>
          </a:p>
        </p:txBody>
      </p:sp>
    </p:spTree>
    <p:extLst>
      <p:ext uri="{BB962C8B-B14F-4D97-AF65-F5344CB8AC3E}">
        <p14:creationId xmlns:p14="http://schemas.microsoft.com/office/powerpoint/2010/main" val="87130320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57200" y="720725"/>
            <a:ext cx="6400800" cy="3600450"/>
          </a:xfrm>
        </p:spPr>
      </p:sp>
      <p:sp>
        <p:nvSpPr>
          <p:cNvPr id="3" name="Notes Placeholder 2"/>
          <p:cNvSpPr>
            <a:spLocks noGrp="1"/>
          </p:cNvSpPr>
          <p:nvPr>
            <p:ph type="body" idx="1"/>
          </p:nvPr>
        </p:nvSpPr>
        <p:spPr/>
        <p:txBody>
          <a:bodyPr>
            <a:noAutofit/>
          </a:bodyPr>
          <a:lstStyle/>
          <a:p>
            <a:r>
              <a:rPr lang="en-US" sz="1000" dirty="0" smtClean="0"/>
              <a:t>Note to presenter, Explain the map from top to bottom….ability to create relationships out of the box….all </a:t>
            </a:r>
            <a:r>
              <a:rPr lang="en-US" sz="1000" dirty="0" err="1" smtClean="0"/>
              <a:t>datacollectors</a:t>
            </a:r>
            <a:r>
              <a:rPr lang="en-US" sz="1000" dirty="0" smtClean="0"/>
              <a:t> feed into the RTSM that build the relationships.  Its </a:t>
            </a:r>
            <a:r>
              <a:rPr lang="en-US" sz="1000" dirty="0" err="1" smtClean="0"/>
              <a:t>realtime</a:t>
            </a:r>
            <a:r>
              <a:rPr lang="en-US" sz="1000" dirty="0" smtClean="0"/>
              <a:t> – big value, </a:t>
            </a:r>
            <a:r>
              <a:rPr lang="en-US" sz="1000" dirty="0" err="1" smtClean="0"/>
              <a:t>vmotion</a:t>
            </a:r>
            <a:r>
              <a:rPr lang="en-US" sz="1000" dirty="0" smtClean="0"/>
              <a:t> app from server A to server B, you will have to depend on your CMS to update during the next update cycle with RTSM it does it automatically </a:t>
            </a:r>
          </a:p>
          <a:p>
            <a:endParaRPr lang="en-US" sz="1000" dirty="0" smtClean="0"/>
          </a:p>
          <a:p>
            <a:r>
              <a:rPr lang="en-US" sz="1000" dirty="0" smtClean="0"/>
              <a:t>Additional notes:  So how do we integrate the bottom-up infrastructure and top-down application views. We do it using the Run-Time Service Model. The RTSM provides a run-time operational view of the service, which is key to managing the operations within a cloud environment, whether public, private, or a hybrid IT environment.  Since cloud environments are inherently dynamic many time there is no way to manually keep track of service maps that show the complex interdependencies of delivering a business service. This is where the Run-time Service Model comes into play. </a:t>
            </a:r>
          </a:p>
          <a:p>
            <a:r>
              <a:rPr lang="en-US" sz="1000" dirty="0" smtClean="0"/>
              <a:t> </a:t>
            </a:r>
          </a:p>
          <a:p>
            <a:r>
              <a:rPr lang="en-US" sz="1000" dirty="0" smtClean="0"/>
              <a:t>Using the existing monitoring instrumentation for networks, servers, and applications, HP BSM automatically builds the Run-time Service Model. Then, as the environment changes, the RTSM automatically tracks the changes and updates the model. This is useful for performing impact analysis. If part of the on-premise or cloud infrastructure fails, you can see which business services will be affected.</a:t>
            </a:r>
          </a:p>
          <a:p>
            <a:endParaRPr lang="en-US" sz="1000" dirty="0" smtClean="0"/>
          </a:p>
          <a:p>
            <a:r>
              <a:rPr lang="en-US" sz="1000" dirty="0" smtClean="0"/>
              <a:t>The Run-time service model provides: </a:t>
            </a:r>
          </a:p>
          <a:p>
            <a:pPr defTabSz="969067">
              <a:buFont typeface="Arial" pitchFamily="34" charset="0"/>
              <a:buChar char="•"/>
              <a:defRPr/>
            </a:pPr>
            <a:r>
              <a:rPr lang="en-US" sz="1000" dirty="0" smtClean="0"/>
              <a:t>* Is comprehensive – it maps all the service elements – business processes, transactions, applications, infrastructure elements – physical or virtual and across the internal data center or the cloud environment. This is as comprehensive a view of the service as you can ever get. We use the BSM instrumentation technologies – infrastructure monitoring solutions, application monitoring solution, transaction monitoring solutions to create this run-time view of the service. </a:t>
            </a:r>
          </a:p>
          <a:p>
            <a:pPr>
              <a:buFont typeface="Arial" pitchFamily="34" charset="0"/>
              <a:buChar char="•"/>
            </a:pPr>
            <a:r>
              <a:rPr lang="en-US" sz="1000" dirty="0" smtClean="0"/>
              <a:t>It is automatically created and maintained in near-</a:t>
            </a:r>
            <a:r>
              <a:rPr lang="en-US" sz="1000" dirty="0" err="1" smtClean="0"/>
              <a:t>realtime</a:t>
            </a:r>
            <a:r>
              <a:rPr lang="en-US" sz="1000" dirty="0" smtClean="0"/>
              <a:t>. . Why is this important – because, in a dynamic environment, the service map is changing all the time. Your VM’s may  be moved to improve the application scale – this change will be captured in near-real time and atomically updated in the RTSM. You may make some network changes, again – we will capture these changes automatically and reflect it in the RTSM.</a:t>
            </a:r>
          </a:p>
          <a:p>
            <a:pPr>
              <a:buFont typeface="Arial" pitchFamily="34" charset="0"/>
              <a:buChar char="•"/>
            </a:pPr>
            <a:r>
              <a:rPr lang="en-US" sz="1000" dirty="0" smtClean="0"/>
              <a:t>As you can see, the service model is the  integration  hub between the infrastructure and the application teams. </a:t>
            </a:r>
          </a:p>
          <a:p>
            <a:pPr>
              <a:buFont typeface="Arial" pitchFamily="34" charset="0"/>
              <a:buChar char="•"/>
            </a:pPr>
            <a:r>
              <a:rPr lang="en-US" sz="1000" dirty="0" smtClean="0"/>
              <a:t>Now that we have the RTSM, we can consolidate all the service events – infrastructure events, application events, end use experience issues in one place – called the consolidated Operations bridge. The operations bridge is the portal for the L1 operator. All events are aggregated here, using the service model, the events are prioritized, they are correlated, probable root cause is identified and then the events are forwarded to the appropriate teams without duplicating work across all teams.  </a:t>
            </a:r>
          </a:p>
          <a:p>
            <a:pPr>
              <a:buFont typeface="Arial" pitchFamily="34" charset="0"/>
              <a:buChar char="•"/>
            </a:pPr>
            <a:r>
              <a:rPr lang="en-US" sz="1000" dirty="0" smtClean="0"/>
              <a:t>The Run-Time Service Model  is a key differentiator for our BSM solution – no other vendor today has the a run-time operational database to drive their operations. </a:t>
            </a:r>
          </a:p>
          <a:p>
            <a:endParaRPr lang="en-US" sz="1000" dirty="0" smtClean="0"/>
          </a:p>
          <a:p>
            <a:endParaRPr lang="en-US" sz="1000" dirty="0" smtClean="0"/>
          </a:p>
          <a:p>
            <a:endParaRPr lang="en-US" sz="1000" dirty="0"/>
          </a:p>
        </p:txBody>
      </p:sp>
      <p:sp>
        <p:nvSpPr>
          <p:cNvPr id="4" name="Header Placeholder 3"/>
          <p:cNvSpPr>
            <a:spLocks noGrp="1"/>
          </p:cNvSpPr>
          <p:nvPr>
            <p:ph type="hdr" sz="quarter" idx="10"/>
          </p:nvPr>
        </p:nvSpPr>
        <p:spPr/>
        <p:txBody>
          <a:bodyPr/>
          <a:lstStyle/>
          <a:p>
            <a:endParaRPr lang="en-US" dirty="0">
              <a:solidFill>
                <a:prstClr val="black"/>
              </a:solidFill>
            </a:endParaRPr>
          </a:p>
        </p:txBody>
      </p:sp>
      <p:sp>
        <p:nvSpPr>
          <p:cNvPr id="5" name="Date Placeholder 4"/>
          <p:cNvSpPr>
            <a:spLocks noGrp="1"/>
          </p:cNvSpPr>
          <p:nvPr>
            <p:ph type="dt" idx="11"/>
          </p:nvPr>
        </p:nvSpPr>
        <p:spPr/>
        <p:txBody>
          <a:bodyPr/>
          <a:lstStyle/>
          <a:p>
            <a:fld id="{E831FD69-BB7F-48A9-AD3C-0905D51AD404}" type="datetime3">
              <a:rPr lang="en-US" smtClean="0">
                <a:solidFill>
                  <a:prstClr val="black"/>
                </a:solidFill>
              </a:rPr>
              <a:pPr/>
              <a:t>14 October 2013</a:t>
            </a:fld>
            <a:endParaRPr lang="en-US" dirty="0">
              <a:solidFill>
                <a:prstClr val="black"/>
              </a:solidFill>
            </a:endParaRPr>
          </a:p>
        </p:txBody>
      </p:sp>
      <p:sp>
        <p:nvSpPr>
          <p:cNvPr id="6" name="Footer Placeholder 5"/>
          <p:cNvSpPr>
            <a:spLocks noGrp="1"/>
          </p:cNvSpPr>
          <p:nvPr>
            <p:ph type="ftr" sz="quarter" idx="12"/>
          </p:nvPr>
        </p:nvSpPr>
        <p:spPr/>
        <p:txBody>
          <a:bodyPr/>
          <a:lstStyle/>
          <a:p>
            <a:r>
              <a:rPr lang="en-US" smtClean="0">
                <a:solidFill>
                  <a:prstClr val="black"/>
                </a:solidFill>
              </a:rPr>
              <a:t>HP Confidential</a:t>
            </a:r>
            <a:endParaRPr lang="en-US" dirty="0">
              <a:solidFill>
                <a:prstClr val="black"/>
              </a:solidFill>
            </a:endParaRPr>
          </a:p>
        </p:txBody>
      </p:sp>
      <p:sp>
        <p:nvSpPr>
          <p:cNvPr id="7" name="Slide Number Placeholder 6"/>
          <p:cNvSpPr>
            <a:spLocks noGrp="1"/>
          </p:cNvSpPr>
          <p:nvPr>
            <p:ph type="sldNum" sz="quarter" idx="13"/>
          </p:nvPr>
        </p:nvSpPr>
        <p:spPr/>
        <p:txBody>
          <a:bodyPr/>
          <a:lstStyle/>
          <a:p>
            <a:fld id="{84B04522-5E79-4620-978F-683F5015A639}" type="slidenum">
              <a:rPr lang="en-US" smtClean="0">
                <a:solidFill>
                  <a:prstClr val="black"/>
                </a:solidFill>
              </a:rPr>
              <a:pPr/>
              <a:t>3</a:t>
            </a:fld>
            <a:endParaRPr lang="en-US">
              <a:solidFill>
                <a:prstClr val="black"/>
              </a:solidFill>
            </a:endParaRPr>
          </a:p>
        </p:txBody>
      </p:sp>
    </p:spTree>
    <p:extLst>
      <p:ext uri="{BB962C8B-B14F-4D97-AF65-F5344CB8AC3E}">
        <p14:creationId xmlns:p14="http://schemas.microsoft.com/office/powerpoint/2010/main" val="287229222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defTabSz="966559">
              <a:defRPr/>
            </a:pPr>
            <a:r>
              <a:rPr lang="en-US" dirty="0" smtClean="0">
                <a:solidFill>
                  <a:prstClr val="white"/>
                </a:solidFill>
              </a:rPr>
              <a:t>Run-time service model partners with your enterprise CMDB.</a:t>
            </a:r>
          </a:p>
          <a:p>
            <a:pPr defTabSz="966559">
              <a:defRPr/>
            </a:pPr>
            <a:r>
              <a:rPr lang="en-US" dirty="0" smtClean="0">
                <a:solidFill>
                  <a:schemeClr val="bg1">
                    <a:lumMod val="75000"/>
                  </a:schemeClr>
                </a:solidFill>
              </a:rPr>
              <a:t>Discovery, collection, consolidation, correlation, calculation and consumption for normalized and authoritative business service topologies, monitors, KPI’s and policies</a:t>
            </a:r>
          </a:p>
          <a:p>
            <a:pPr defTabSz="966559">
              <a:defRPr/>
            </a:pPr>
            <a:r>
              <a:rPr lang="en-US" dirty="0" smtClean="0"/>
              <a:t>Take ITIL v3 and service lifecycle management to next level</a:t>
            </a:r>
          </a:p>
          <a:p>
            <a:endParaRPr lang="en-US" dirty="0"/>
          </a:p>
        </p:txBody>
      </p:sp>
      <p:sp>
        <p:nvSpPr>
          <p:cNvPr id="4" name="Header Placeholder 3"/>
          <p:cNvSpPr>
            <a:spLocks noGrp="1"/>
          </p:cNvSpPr>
          <p:nvPr>
            <p:ph type="hdr" sz="quarter" idx="10"/>
          </p:nvPr>
        </p:nvSpPr>
        <p:spPr/>
        <p:txBody>
          <a:bodyPr/>
          <a:lstStyle/>
          <a:p>
            <a:endParaRPr lang="en-US" dirty="0"/>
          </a:p>
        </p:txBody>
      </p:sp>
      <p:sp>
        <p:nvSpPr>
          <p:cNvPr id="5" name="Date Placeholder 4"/>
          <p:cNvSpPr>
            <a:spLocks noGrp="1"/>
          </p:cNvSpPr>
          <p:nvPr>
            <p:ph type="dt" idx="11"/>
          </p:nvPr>
        </p:nvSpPr>
        <p:spPr/>
        <p:txBody>
          <a:bodyPr/>
          <a:lstStyle/>
          <a:p>
            <a:fld id="{E831FD69-BB7F-48A9-AD3C-0905D51AD404}" type="datetime3">
              <a:rPr lang="en-US" smtClean="0"/>
              <a:pPr/>
              <a:t>14 October 2013</a:t>
            </a:fld>
            <a:endParaRPr lang="en-US" dirty="0"/>
          </a:p>
        </p:txBody>
      </p:sp>
      <p:sp>
        <p:nvSpPr>
          <p:cNvPr id="7" name="Slide Number Placeholder 6"/>
          <p:cNvSpPr>
            <a:spLocks noGrp="1"/>
          </p:cNvSpPr>
          <p:nvPr>
            <p:ph type="sldNum" sz="quarter" idx="13"/>
          </p:nvPr>
        </p:nvSpPr>
        <p:spPr/>
        <p:txBody>
          <a:bodyPr/>
          <a:lstStyle/>
          <a:p>
            <a:fld id="{84B04522-5E79-4620-978F-683F5015A639}" type="slidenum">
              <a:rPr lang="en-US" smtClean="0"/>
              <a:pPr/>
              <a:t>4</a:t>
            </a:fld>
            <a:endParaRPr lang="en-US"/>
          </a:p>
        </p:txBody>
      </p:sp>
    </p:spTree>
    <p:extLst>
      <p:ext uri="{BB962C8B-B14F-4D97-AF65-F5344CB8AC3E}">
        <p14:creationId xmlns:p14="http://schemas.microsoft.com/office/powerpoint/2010/main" val="193051541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a:defRPr/>
            </a:pPr>
            <a:r>
              <a:rPr lang="en-US" dirty="0" smtClean="0"/>
              <a:t>Let’s look at how OMi helps with the various phases of the IT incident management lifecycle,</a:t>
            </a:r>
            <a:r>
              <a:rPr lang="en-US" baseline="0" dirty="0" smtClean="0"/>
              <a:t> also referred to within HP as CLIP.</a:t>
            </a:r>
            <a:endParaRPr lang="en-US" dirty="0" smtClean="0"/>
          </a:p>
          <a:p>
            <a:pPr>
              <a:defRPr/>
            </a:pPr>
            <a:endParaRPr lang="en-US" dirty="0" smtClean="0"/>
          </a:p>
          <a:p>
            <a:pPr>
              <a:defRPr/>
            </a:pPr>
            <a:r>
              <a:rPr lang="en-US" dirty="0" smtClean="0"/>
              <a:t>OMi enables all events relating to the IT infrastructure to be consolidated into one place. This provides complete visibility of all event information that could impact delivery of business services. Events can be generated by HP monitoring technologies such as Operations Manager, SiteScope or NNMi. And also from third party domain managers such as Microsoft SCOM, Tivoli or Nagios.  </a:t>
            </a:r>
          </a:p>
          <a:p>
            <a:pPr>
              <a:defRPr/>
            </a:pPr>
            <a:endParaRPr lang="en-US" dirty="0" smtClean="0"/>
          </a:p>
          <a:p>
            <a:pPr>
              <a:defRPr/>
            </a:pPr>
            <a:r>
              <a:rPr lang="en-US" dirty="0" smtClean="0"/>
              <a:t>Event integration adapters are shipped with OMi for HP products like OM, SiteScope, NNMi and APM. We’ve also added Storage Essentials and SIM integrations for OMi. Because we can now also integrate Topology from third party element manager we can apply TBEC rules! This is a big benefit for customers</a:t>
            </a:r>
            <a:r>
              <a:rPr lang="en-US" baseline="0" dirty="0" smtClean="0"/>
              <a:t> and is one of the main reasons the would want to use OMi as their Enterprise console.</a:t>
            </a:r>
            <a:endParaRPr lang="en-US" dirty="0" smtClean="0"/>
          </a:p>
          <a:p>
            <a:pPr>
              <a:defRPr/>
            </a:pPr>
            <a:endParaRPr lang="en-US" dirty="0" smtClean="0"/>
          </a:p>
          <a:p>
            <a:pPr>
              <a:defRPr/>
            </a:pPr>
            <a:r>
              <a:rPr lang="en-US" dirty="0" smtClean="0"/>
              <a:t>In addition OMi can handle more than just ‘bottom up’ infrastructure events.</a:t>
            </a:r>
            <a:r>
              <a:rPr lang="en-US" baseline="0" dirty="0" smtClean="0"/>
              <a:t> I</a:t>
            </a:r>
            <a:r>
              <a:rPr lang="en-US" dirty="0" smtClean="0"/>
              <a:t>n addition ‘top down’ events from technologies like HP’s EUM are also seamlessly integrated, providing additional valuable contextual information for operations staff.</a:t>
            </a:r>
          </a:p>
          <a:p>
            <a:pPr>
              <a:defRPr/>
            </a:pPr>
            <a:endParaRPr lang="en-US" dirty="0" smtClean="0"/>
          </a:p>
          <a:p>
            <a:pPr>
              <a:defRPr/>
            </a:pPr>
            <a:r>
              <a:rPr lang="en-US" dirty="0" smtClean="0"/>
              <a:t>Events are correlated to reduce noise and to focus operations staffs on causal events – so that symptoms can be ignored to prevent time from being consumed chasing dead ends. A key enabler for the correlation technologies of OMi is the Run-time Service Model. </a:t>
            </a:r>
          </a:p>
          <a:p>
            <a:pPr>
              <a:defRPr/>
            </a:pPr>
            <a:endParaRPr lang="en-US" dirty="0" smtClean="0"/>
          </a:p>
        </p:txBody>
      </p:sp>
      <p:sp>
        <p:nvSpPr>
          <p:cNvPr id="6" name="Footer Placeholder 5"/>
          <p:cNvSpPr>
            <a:spLocks noGrp="1"/>
          </p:cNvSpPr>
          <p:nvPr>
            <p:ph type="ftr" sz="quarter" idx="12"/>
          </p:nvPr>
        </p:nvSpPr>
        <p:spPr/>
        <p:txBody>
          <a:bodyPr/>
          <a:lstStyle/>
          <a:p>
            <a:r>
              <a:rPr lang="en-US" smtClean="0">
                <a:solidFill>
                  <a:prstClr val="black"/>
                </a:solidFill>
              </a:rPr>
              <a:t>HP Confidential</a:t>
            </a:r>
            <a:endParaRPr lang="en-US" dirty="0">
              <a:solidFill>
                <a:prstClr val="black"/>
              </a:solidFill>
            </a:endParaRPr>
          </a:p>
        </p:txBody>
      </p:sp>
      <p:sp>
        <p:nvSpPr>
          <p:cNvPr id="7" name="Slide Number Placeholder 6"/>
          <p:cNvSpPr>
            <a:spLocks noGrp="1"/>
          </p:cNvSpPr>
          <p:nvPr>
            <p:ph type="sldNum" sz="quarter" idx="13"/>
          </p:nvPr>
        </p:nvSpPr>
        <p:spPr/>
        <p:txBody>
          <a:bodyPr/>
          <a:lstStyle/>
          <a:p>
            <a:fld id="{84B04522-5E79-4620-978F-683F5015A639}" type="slidenum">
              <a:rPr lang="en-US" smtClean="0">
                <a:solidFill>
                  <a:prstClr val="black"/>
                </a:solidFill>
              </a:rPr>
              <a:pPr/>
              <a:t>5</a:t>
            </a:fld>
            <a:endParaRPr lang="en-US">
              <a:solidFill>
                <a:prstClr val="black"/>
              </a:solidFill>
            </a:endParaRPr>
          </a:p>
        </p:txBody>
      </p:sp>
    </p:spTree>
    <p:extLst>
      <p:ext uri="{BB962C8B-B14F-4D97-AF65-F5344CB8AC3E}">
        <p14:creationId xmlns:p14="http://schemas.microsoft.com/office/powerpoint/2010/main" val="178068091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57200" y="720725"/>
            <a:ext cx="6400800" cy="3600450"/>
          </a:xfrm>
        </p:spPr>
      </p:sp>
      <p:sp>
        <p:nvSpPr>
          <p:cNvPr id="3" name="Notes Placeholder 2"/>
          <p:cNvSpPr>
            <a:spLocks noGrp="1"/>
          </p:cNvSpPr>
          <p:nvPr>
            <p:ph type="body" idx="1"/>
          </p:nvPr>
        </p:nvSpPr>
        <p:spPr/>
        <p:txBody>
          <a:bodyPr>
            <a:normAutofit/>
          </a:bodyPr>
          <a:lstStyle/>
          <a:p>
            <a:r>
              <a:rPr lang="en-US" dirty="0" smtClean="0"/>
              <a:t>The next big new area within BSM is</a:t>
            </a:r>
            <a:r>
              <a:rPr lang="en-US" baseline="0" dirty="0" smtClean="0"/>
              <a:t> Service Intelligence. This analytics area of BSM offers both tactical decision making and strategic planning. </a:t>
            </a:r>
          </a:p>
          <a:p>
            <a:endParaRPr lang="en-US" baseline="0" dirty="0" smtClean="0"/>
          </a:p>
          <a:p>
            <a:r>
              <a:rPr lang="en-US" baseline="0" dirty="0" smtClean="0"/>
              <a:t>Our current offerings in this area are Service Level Management, Service Health Reporter, and Service Health Optimizer.  Coming in November 2011 is our predictive analytics tool called Service Health Analyzer.</a:t>
            </a:r>
          </a:p>
          <a:p>
            <a:endParaRPr lang="en-US" baseline="0" dirty="0" smtClean="0"/>
          </a:p>
          <a:p>
            <a:r>
              <a:rPr lang="en-US" baseline="0" dirty="0" smtClean="0"/>
              <a:t>With SHA – You can anticipate issues to your services and fix them before they impact your business.  </a:t>
            </a:r>
          </a:p>
          <a:p>
            <a:r>
              <a:rPr lang="en-US" baseline="0" dirty="0" smtClean="0"/>
              <a:t>With SHO – You can optimize capacity utilization in a virtualized and dynamic environment, as well as accurately plan for future capacity requirements based upon historical trends and current SLAs.</a:t>
            </a:r>
          </a:p>
          <a:p>
            <a:pPr defTabSz="948537">
              <a:defRPr/>
            </a:pPr>
            <a:r>
              <a:rPr lang="en-US" baseline="0" dirty="0" smtClean="0"/>
              <a:t>With SHR – You can know how your services interact with your ever-changing topology with this cross-domain, business-focused reporting tool that will give you insight into issues that might otherwise go unseen or that might sneak up on you.</a:t>
            </a:r>
          </a:p>
          <a:p>
            <a:r>
              <a:rPr lang="en-US" baseline="0" dirty="0" smtClean="0"/>
              <a:t>With SLM – You can e</a:t>
            </a:r>
            <a:r>
              <a:rPr lang="en-US" dirty="0" smtClean="0"/>
              <a:t>nsure alignment with business objectives by proactively managing service levels from a </a:t>
            </a:r>
            <a:r>
              <a:rPr lang="en-US" baseline="0" dirty="0" smtClean="0"/>
              <a:t>business perspective.</a:t>
            </a:r>
          </a:p>
          <a:p>
            <a:endParaRPr lang="en-US" dirty="0" smtClean="0"/>
          </a:p>
        </p:txBody>
      </p:sp>
      <p:sp>
        <p:nvSpPr>
          <p:cNvPr id="4" name="Slide Number Placeholder 3"/>
          <p:cNvSpPr>
            <a:spLocks noGrp="1"/>
          </p:cNvSpPr>
          <p:nvPr>
            <p:ph type="sldNum" sz="quarter" idx="10"/>
          </p:nvPr>
        </p:nvSpPr>
        <p:spPr/>
        <p:txBody>
          <a:bodyPr/>
          <a:lstStyle/>
          <a:p>
            <a:pPr>
              <a:defRPr/>
            </a:pPr>
            <a:fld id="{D621B275-E533-4E1A-B965-4AA71715EC66}" type="slidenum">
              <a:rPr lang="en-US" smtClean="0">
                <a:solidFill>
                  <a:prstClr val="black"/>
                </a:solidFill>
              </a:rPr>
              <a:pPr>
                <a:defRPr/>
              </a:pPr>
              <a:t>6</a:t>
            </a:fld>
            <a:endParaRPr lang="en-US" dirty="0">
              <a:solidFill>
                <a:prstClr val="black"/>
              </a:solidFill>
            </a:endParaRPr>
          </a:p>
        </p:txBody>
      </p:sp>
    </p:spTree>
    <p:extLst>
      <p:ext uri="{BB962C8B-B14F-4D97-AF65-F5344CB8AC3E}">
        <p14:creationId xmlns:p14="http://schemas.microsoft.com/office/powerpoint/2010/main" val="385377487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Slide Image Placeholder 1"/>
          <p:cNvSpPr>
            <a:spLocks noGrp="1" noRot="1" noChangeAspect="1" noTextEdit="1"/>
          </p:cNvSpPr>
          <p:nvPr>
            <p:ph type="sldImg"/>
          </p:nvPr>
        </p:nvSpPr>
        <p:spPr bwMode="auto">
          <a:noFill/>
          <a:ln>
            <a:solidFill>
              <a:srgbClr val="000000"/>
            </a:solidFill>
            <a:miter lim="800000"/>
            <a:headEnd/>
            <a:tailEnd/>
          </a:ln>
        </p:spPr>
      </p:sp>
      <p:sp>
        <p:nvSpPr>
          <p:cNvPr id="78851" name="Notes Placeholder 2"/>
          <p:cNvSpPr>
            <a:spLocks noGrp="1"/>
          </p:cNvSpPr>
          <p:nvPr>
            <p:ph type="body" idx="1"/>
          </p:nvPr>
        </p:nvSpPr>
        <p:spPr bwMode="auto">
          <a:noFill/>
        </p:spPr>
        <p:txBody>
          <a:bodyPr wrap="square" numCol="1" anchor="t" anchorCtr="0" compatLnSpc="1">
            <a:prstTxWarp prst="textNoShape">
              <a:avLst/>
            </a:prstTxWarp>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1200" b="1" kern="1200" dirty="0" smtClean="0">
                <a:solidFill>
                  <a:schemeClr val="tx1"/>
                </a:solidFill>
                <a:latin typeface="HP Simplified"/>
                <a:ea typeface="+mn-ea"/>
                <a:cs typeface="HP Simplified"/>
              </a:rPr>
              <a:t>Operations Bridge</a:t>
            </a:r>
            <a:r>
              <a:rPr lang="en-US" sz="1200" kern="1200" dirty="0" smtClean="0">
                <a:solidFill>
                  <a:schemeClr val="tx1"/>
                </a:solidFill>
                <a:latin typeface="HP Simplified"/>
                <a:ea typeface="+mn-ea"/>
                <a:cs typeface="HP Simplified"/>
              </a:rPr>
              <a:t> (ITILv3): [</a:t>
            </a:r>
            <a:r>
              <a:rPr lang="en-US" sz="1200" b="1" u="none" strike="noStrike" kern="1200" dirty="0" smtClean="0">
                <a:solidFill>
                  <a:schemeClr val="tx1"/>
                </a:solidFill>
                <a:effectLst/>
                <a:latin typeface="HP Simplified"/>
                <a:ea typeface="+mn-ea"/>
                <a:cs typeface="HP Simplified"/>
                <a:hlinkClick r:id="rId3" action="ppaction://hlinkfile"/>
              </a:rPr>
              <a:t>Service Operation</a:t>
            </a:r>
            <a:r>
              <a:rPr lang="en-US" sz="1200" kern="1200" dirty="0" smtClean="0">
                <a:solidFill>
                  <a:schemeClr val="tx1"/>
                </a:solidFill>
                <a:latin typeface="HP Simplified"/>
                <a:ea typeface="+mn-ea"/>
                <a:cs typeface="HP Simplified"/>
              </a:rPr>
              <a:t>] A physical location where </a:t>
            </a:r>
            <a:r>
              <a:rPr lang="en-US" sz="1200" b="1" i="1" u="none" strike="noStrike" kern="1200" dirty="0" smtClean="0">
                <a:solidFill>
                  <a:schemeClr val="tx1"/>
                </a:solidFill>
                <a:effectLst/>
                <a:latin typeface="HP Simplified"/>
                <a:ea typeface="+mn-ea"/>
                <a:cs typeface="HP Simplified"/>
                <a:hlinkClick r:id="rId4" action="ppaction://hlinkfile"/>
              </a:rPr>
              <a:t>IT Services</a:t>
            </a:r>
            <a:r>
              <a:rPr lang="en-US" sz="1200" kern="1200" dirty="0" smtClean="0">
                <a:solidFill>
                  <a:schemeClr val="tx1"/>
                </a:solidFill>
                <a:latin typeface="HP Simplified"/>
                <a:ea typeface="+mn-ea"/>
                <a:cs typeface="HP Simplified"/>
              </a:rPr>
              <a:t> and </a:t>
            </a:r>
            <a:r>
              <a:rPr lang="en-US" sz="1200" b="1" i="1" u="none" strike="noStrike" kern="1200" dirty="0" smtClean="0">
                <a:solidFill>
                  <a:schemeClr val="tx1"/>
                </a:solidFill>
                <a:effectLst/>
                <a:latin typeface="HP Simplified"/>
                <a:ea typeface="+mn-ea"/>
                <a:cs typeface="HP Simplified"/>
                <a:hlinkClick r:id="rId5" action="ppaction://hlinkfile"/>
              </a:rPr>
              <a:t>IT Infrastructure</a:t>
            </a:r>
            <a:r>
              <a:rPr lang="en-US" sz="1200" kern="1200" dirty="0" smtClean="0">
                <a:solidFill>
                  <a:schemeClr val="tx1"/>
                </a:solidFill>
                <a:latin typeface="HP Simplified"/>
                <a:ea typeface="+mn-ea"/>
                <a:cs typeface="HP Simplified"/>
              </a:rPr>
              <a:t> are monitored and managed.</a:t>
            </a:r>
            <a:endParaRPr lang="en-US" dirty="0" smtClean="0"/>
          </a:p>
          <a:p>
            <a:pPr eaLnBrk="1" hangingPunct="1"/>
            <a:endParaRPr lang="en-US" dirty="0" smtClean="0"/>
          </a:p>
          <a:p>
            <a:pPr eaLnBrk="1" hangingPunct="1"/>
            <a:r>
              <a:rPr lang="en-US" dirty="0" smtClean="0"/>
              <a:t>This is the new “</a:t>
            </a:r>
            <a:r>
              <a:rPr lang="en-US" dirty="0" err="1" smtClean="0"/>
              <a:t>marketecture</a:t>
            </a:r>
            <a:r>
              <a:rPr lang="en-US" dirty="0" smtClean="0"/>
              <a:t>” diagram for BSM 9.1.</a:t>
            </a:r>
            <a:r>
              <a:rPr lang="en-US" baseline="0" dirty="0" smtClean="0"/>
              <a:t> Some of you may have seen this earlier this year when we introduced it. The key take away is our layered approach to Business Service Monitoring. </a:t>
            </a:r>
          </a:p>
          <a:p>
            <a:pPr eaLnBrk="1" hangingPunct="1"/>
            <a:endParaRPr lang="en-US" baseline="0" dirty="0" smtClean="0"/>
          </a:p>
          <a:p>
            <a:pPr eaLnBrk="1" hangingPunct="1"/>
            <a:r>
              <a:rPr lang="en-US" baseline="0" dirty="0" smtClean="0"/>
              <a:t>First, we handle the domain monitoring of servers, networks and applications – across physical, virtual, and cloud-based environments. This data feeds into a centralized Operations Bridge, an ITIL v3 term, where the events are consolidated and correlated and often automatically remediated. At the top of the stack is our Service Intelligence Layer. This converts the data into actionable intelligence – information that can be used to drive business decisions and ultimately business outcomes.</a:t>
            </a:r>
          </a:p>
          <a:p>
            <a:pPr eaLnBrk="1" hangingPunct="1"/>
            <a:endParaRPr lang="en-US" baseline="0" dirty="0" smtClean="0"/>
          </a:p>
          <a:p>
            <a:pPr eaLnBrk="1" hangingPunct="1"/>
            <a:r>
              <a:rPr lang="en-US" baseline="0" dirty="0" smtClean="0"/>
              <a:t>The glue that ties all these pieces together is the Run-time Service Model. Introduced in BSM 9.0, the RTSM automatically discovers and updates the topology of the IT environment, allowing customers to have current views of their business services and all the underlying dependencies on the IT infrastructure, again across physical, virtual, and cloud-based environments. This common data model means all groups share the same information and can better collaborate on prioritizing and fixing problems in a timely manner. </a:t>
            </a:r>
          </a:p>
        </p:txBody>
      </p:sp>
      <p:sp>
        <p:nvSpPr>
          <p:cNvPr id="78852" name="Header Placeholder 3"/>
          <p:cNvSpPr>
            <a:spLocks noGrp="1"/>
          </p:cNvSpPr>
          <p:nvPr>
            <p:ph type="hdr" sz="quarter"/>
          </p:nvPr>
        </p:nvSpPr>
        <p:spPr bwMode="auto">
          <a:noFill/>
          <a:ln>
            <a:miter lim="800000"/>
            <a:headEnd/>
            <a:tailEnd/>
          </a:ln>
        </p:spPr>
        <p:txBody>
          <a:bodyPr/>
          <a:lstStyle/>
          <a:p>
            <a:endParaRPr lang="en-US" smtClean="0">
              <a:cs typeface="Arial" charset="0"/>
            </a:endParaRPr>
          </a:p>
        </p:txBody>
      </p:sp>
      <p:sp>
        <p:nvSpPr>
          <p:cNvPr id="78853" name="Date Placeholder 4"/>
          <p:cNvSpPr>
            <a:spLocks noGrp="1"/>
          </p:cNvSpPr>
          <p:nvPr>
            <p:ph type="dt" sz="quarter" idx="1"/>
          </p:nvPr>
        </p:nvSpPr>
        <p:spPr bwMode="auto">
          <a:xfrm>
            <a:off x="4144298" y="0"/>
            <a:ext cx="3169265" cy="479736"/>
          </a:xfrm>
          <a:noFill/>
          <a:ln>
            <a:miter lim="800000"/>
            <a:headEnd/>
            <a:tailEnd/>
          </a:ln>
        </p:spPr>
        <p:txBody>
          <a:bodyPr/>
          <a:lstStyle/>
          <a:p>
            <a:fld id="{03E55210-D71B-4C56-B5BE-20AD08533D4B}" type="datetime3">
              <a:rPr lang="en-US" smtClean="0">
                <a:cs typeface="Arial" charset="0"/>
              </a:rPr>
              <a:pPr/>
              <a:t>14 October 2013</a:t>
            </a:fld>
            <a:endParaRPr lang="en-US" smtClean="0">
              <a:cs typeface="Arial" charset="0"/>
            </a:endParaRPr>
          </a:p>
        </p:txBody>
      </p:sp>
      <p:sp>
        <p:nvSpPr>
          <p:cNvPr id="6" name="Footer Placeholder 5"/>
          <p:cNvSpPr>
            <a:spLocks noGrp="1"/>
          </p:cNvSpPr>
          <p:nvPr>
            <p:ph type="ftr" sz="quarter" idx="4"/>
          </p:nvPr>
        </p:nvSpPr>
        <p:spPr>
          <a:xfrm>
            <a:off x="0" y="9119840"/>
            <a:ext cx="3169265" cy="479736"/>
          </a:xfrm>
        </p:spPr>
        <p:txBody>
          <a:bodyPr/>
          <a:lstStyle/>
          <a:p>
            <a:pPr>
              <a:defRPr/>
            </a:pPr>
            <a:r>
              <a:rPr lang="en-US" smtClean="0"/>
              <a:t>HP Confidential</a:t>
            </a:r>
            <a:endParaRPr lang="en-US"/>
          </a:p>
        </p:txBody>
      </p:sp>
      <p:sp>
        <p:nvSpPr>
          <p:cNvPr id="78855" name="Slide Number Placeholder 6"/>
          <p:cNvSpPr>
            <a:spLocks noGrp="1"/>
          </p:cNvSpPr>
          <p:nvPr>
            <p:ph type="sldNum" sz="quarter" idx="5"/>
          </p:nvPr>
        </p:nvSpPr>
        <p:spPr bwMode="auto">
          <a:xfrm>
            <a:off x="4144298" y="9119840"/>
            <a:ext cx="3169265" cy="479736"/>
          </a:xfrm>
          <a:noFill/>
          <a:ln>
            <a:miter lim="800000"/>
            <a:headEnd/>
            <a:tailEnd/>
          </a:ln>
        </p:spPr>
        <p:txBody>
          <a:bodyPr/>
          <a:lstStyle/>
          <a:p>
            <a:fld id="{EC5CDB18-5716-4AE4-842F-0E827405B9F2}" type="slidenum">
              <a:rPr lang="en-US" smtClean="0">
                <a:cs typeface="Arial" charset="0"/>
              </a:rPr>
              <a:pPr/>
              <a:t>7</a:t>
            </a:fld>
            <a:endParaRPr lang="en-US" smtClean="0">
              <a:cs typeface="Arial" charset="0"/>
            </a:endParaRPr>
          </a:p>
        </p:txBody>
      </p:sp>
    </p:spTree>
    <p:extLst>
      <p:ext uri="{BB962C8B-B14F-4D97-AF65-F5344CB8AC3E}">
        <p14:creationId xmlns:p14="http://schemas.microsoft.com/office/powerpoint/2010/main" val="145952501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de-DE" dirty="0" smtClean="0"/>
              <a:t>ArcSight Logger</a:t>
            </a:r>
          </a:p>
          <a:p>
            <a:endParaRPr lang="de-DE" dirty="0" smtClean="0"/>
          </a:p>
          <a:p>
            <a:pPr rtl="0"/>
            <a:r>
              <a:rPr lang="en-US" b="1" dirty="0" smtClean="0"/>
              <a:t>Universal log management and data unification </a:t>
            </a:r>
          </a:p>
          <a:p>
            <a:pPr rtl="0"/>
            <a:r>
              <a:rPr lang="en-US" dirty="0" smtClean="0"/>
              <a:t>With HP </a:t>
            </a:r>
            <a:r>
              <a:rPr lang="en-US" dirty="0" err="1" smtClean="0"/>
              <a:t>ArcSight</a:t>
            </a:r>
            <a:r>
              <a:rPr lang="en-US" dirty="0" smtClean="0"/>
              <a:t> Logger you can improve everything from compliance and risk management to security intelligence to IT operations to efforts that prevent insider and advanced persistent threats. This universal log management solution collects machine data from any log-generating source and unifies the data for searching, indexing, reporting, analysis, and retention. And in the age of BYOD and mobility, it enables you to comprehensively manage an increasing volume of log data from an increasing number of sources. </a:t>
            </a:r>
          </a:p>
          <a:p>
            <a:pPr rtl="0"/>
            <a:r>
              <a:rPr lang="en-US" dirty="0" smtClean="0"/>
              <a:t/>
            </a:r>
            <a:br>
              <a:rPr lang="en-US" dirty="0" smtClean="0"/>
            </a:br>
            <a:endParaRPr lang="en-US" dirty="0" smtClean="0"/>
          </a:p>
          <a:p>
            <a:pPr rtl="0"/>
            <a:r>
              <a:rPr lang="en-US" b="1" dirty="0" smtClean="0"/>
              <a:t>Key features </a:t>
            </a:r>
          </a:p>
          <a:p>
            <a:pPr rtl="0"/>
            <a:r>
              <a:rPr lang="en-US" dirty="0" smtClean="0"/>
              <a:t>- Collect logs from any log generating source through 300+ connectors from any device and in any format - Unify the data across the IT through normalization and categorization, into a common event format (CEF registered) - Search through millions of events using a text-based search tool on a simple interface - Store years' worth of logs and events in an unified format through a high compression ratio at low cost - Automate analysis, alerting, reporting, intelligence of logs and events for IT security, IT operations, IT GRC and log analytics </a:t>
            </a:r>
          </a:p>
          <a:p>
            <a:endParaRPr lang="de-DE" dirty="0" smtClean="0"/>
          </a:p>
          <a:p>
            <a:endParaRPr lang="de-DE" dirty="0" smtClean="0"/>
          </a:p>
          <a:p>
            <a:r>
              <a:rPr lang="en-US" sz="1200" b="1" i="0" u="none" strike="noStrike" kern="1200" baseline="0" dirty="0" smtClean="0">
                <a:solidFill>
                  <a:schemeClr val="tx1"/>
                </a:solidFill>
                <a:latin typeface="HP Simplified"/>
                <a:ea typeface="+mn-ea"/>
                <a:cs typeface="HP Simplified"/>
              </a:rPr>
              <a:t>HP Diagnostics</a:t>
            </a:r>
          </a:p>
          <a:p>
            <a:r>
              <a:rPr lang="en-US" sz="1200" b="0" i="0" u="none" strike="noStrike" kern="1200" baseline="0" dirty="0" smtClean="0">
                <a:solidFill>
                  <a:schemeClr val="tx1"/>
                </a:solidFill>
                <a:latin typeface="HP Simplified"/>
                <a:ea typeface="+mn-ea"/>
                <a:cs typeface="HP Simplified"/>
              </a:rPr>
              <a:t>software collects performance and availability data from Java,</a:t>
            </a:r>
          </a:p>
          <a:p>
            <a:r>
              <a:rPr lang="en-US" sz="1200" b="0" i="0" u="none" strike="noStrike" kern="1200" baseline="0" dirty="0" smtClean="0">
                <a:solidFill>
                  <a:schemeClr val="tx1"/>
                </a:solidFill>
                <a:latin typeface="HP Simplified"/>
                <a:ea typeface="+mn-ea"/>
                <a:cs typeface="HP Simplified"/>
              </a:rPr>
              <a:t>.NET, and SAP platforms and offers a way to visually analyze thread</a:t>
            </a:r>
          </a:p>
          <a:p>
            <a:r>
              <a:rPr lang="en-US" sz="1200" b="0" i="0" u="none" strike="noStrike" kern="1200" baseline="0" dirty="0" smtClean="0">
                <a:solidFill>
                  <a:schemeClr val="tx1"/>
                </a:solidFill>
                <a:latin typeface="HP Simplified"/>
                <a:ea typeface="+mn-ea"/>
                <a:cs typeface="HP Simplified"/>
              </a:rPr>
              <a:t>states, allowing you to quickly and easily isolate performance and</a:t>
            </a:r>
          </a:p>
          <a:p>
            <a:r>
              <a:rPr lang="en-US" sz="1200" b="0" i="0" u="none" strike="noStrike" kern="1200" baseline="0" dirty="0" smtClean="0">
                <a:solidFill>
                  <a:schemeClr val="tx1"/>
                </a:solidFill>
                <a:latin typeface="HP Simplified"/>
                <a:ea typeface="+mn-ea"/>
                <a:cs typeface="HP Simplified"/>
              </a:rPr>
              <a:t>availability problems resulting in reduced MTTR.</a:t>
            </a:r>
            <a:endParaRPr lang="de-DE" dirty="0" smtClean="0"/>
          </a:p>
        </p:txBody>
      </p:sp>
      <p:sp>
        <p:nvSpPr>
          <p:cNvPr id="4" name="Slide Number Placeholder 3"/>
          <p:cNvSpPr>
            <a:spLocks noGrp="1"/>
          </p:cNvSpPr>
          <p:nvPr>
            <p:ph type="sldNum" sz="quarter" idx="10"/>
          </p:nvPr>
        </p:nvSpPr>
        <p:spPr/>
        <p:txBody>
          <a:bodyPr/>
          <a:lstStyle/>
          <a:p>
            <a:fld id="{22A853E8-D85F-5D49-95D2-E1D96ABFE2B9}" type="slidenum">
              <a:rPr lang="en-GB" smtClean="0"/>
              <a:pPr/>
              <a:t>8</a:t>
            </a:fld>
            <a:endParaRPr lang="en-GB" dirty="0"/>
          </a:p>
        </p:txBody>
      </p:sp>
    </p:spTree>
    <p:extLst>
      <p:ext uri="{BB962C8B-B14F-4D97-AF65-F5344CB8AC3E}">
        <p14:creationId xmlns:p14="http://schemas.microsoft.com/office/powerpoint/2010/main" val="413534891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77500" lnSpcReduction="20000"/>
          </a:bodyPr>
          <a:lstStyle/>
          <a:p>
            <a:pPr marL="483306" indent="-124183" defTabSz="483306">
              <a:buFont typeface="Arial" pitchFamily="34" charset="0"/>
              <a:buChar char="•"/>
              <a:defRPr/>
            </a:pPr>
            <a:r>
              <a:rPr lang="en-US" sz="1500" dirty="0" smtClean="0">
                <a:cs typeface="Arial" pitchFamily="34" charset="0"/>
              </a:rPr>
              <a:t>The Value You Get from SHA…</a:t>
            </a:r>
          </a:p>
          <a:p>
            <a:pPr marL="483306" indent="-124183">
              <a:buFont typeface="Arial" pitchFamily="34" charset="0"/>
              <a:buChar char="•"/>
              <a:defRPr/>
            </a:pPr>
            <a:endParaRPr lang="en-US" sz="1500" dirty="0" smtClean="0">
              <a:cs typeface="Arial" pitchFamily="34" charset="0"/>
            </a:endParaRPr>
          </a:p>
          <a:p>
            <a:pPr marL="483306" indent="-124183">
              <a:buFont typeface="Arial" pitchFamily="34" charset="0"/>
              <a:buChar char="•"/>
              <a:defRPr/>
            </a:pPr>
            <a:r>
              <a:rPr lang="en-US" sz="1500" dirty="0" smtClean="0">
                <a:cs typeface="Arial" pitchFamily="34" charset="0"/>
              </a:rPr>
              <a:t>Correlate real-time metric abnormalities with topology </a:t>
            </a:r>
          </a:p>
          <a:p>
            <a:pPr marL="966612" lvl="1" indent="-124183">
              <a:buFont typeface="Arial" pitchFamily="34" charset="0"/>
              <a:buChar char="•"/>
              <a:defRPr/>
            </a:pPr>
            <a:r>
              <a:rPr lang="en-US" sz="1500" dirty="0" smtClean="0">
                <a:cs typeface="Arial" pitchFamily="34" charset="0"/>
              </a:rPr>
              <a:t>Build upon the Run-time Service Model</a:t>
            </a:r>
          </a:p>
          <a:p>
            <a:pPr marL="483306" indent="-124183">
              <a:buFont typeface="Arial" pitchFamily="34" charset="0"/>
              <a:buChar char="•"/>
              <a:defRPr/>
            </a:pPr>
            <a:r>
              <a:rPr lang="en-US" sz="1500" dirty="0" smtClean="0">
                <a:cs typeface="Arial" pitchFamily="34" charset="0"/>
              </a:rPr>
              <a:t>Automatically capture real thresholds </a:t>
            </a:r>
          </a:p>
          <a:p>
            <a:pPr marL="966612" lvl="1" indent="-124183">
              <a:buFont typeface="Arial" pitchFamily="34" charset="0"/>
              <a:buChar char="•"/>
              <a:defRPr/>
            </a:pPr>
            <a:r>
              <a:rPr lang="en-US" sz="1500" dirty="0" smtClean="0">
                <a:cs typeface="Arial" pitchFamily="34" charset="0"/>
              </a:rPr>
              <a:t>Uses historical performance data to build dynamic thresholds</a:t>
            </a:r>
          </a:p>
          <a:p>
            <a:pPr marL="483306" indent="-124183">
              <a:buFont typeface="Arial" pitchFamily="34" charset="0"/>
              <a:buChar char="•"/>
              <a:defRPr/>
            </a:pPr>
            <a:r>
              <a:rPr lang="en-US" sz="1500" dirty="0" smtClean="0">
                <a:cs typeface="Arial" pitchFamily="34" charset="0"/>
              </a:rPr>
              <a:t>Take action before service impaired </a:t>
            </a:r>
          </a:p>
          <a:p>
            <a:pPr marL="966612" lvl="1" indent="-124183">
              <a:buFont typeface="Arial" pitchFamily="34" charset="0"/>
              <a:buChar char="•"/>
              <a:defRPr/>
            </a:pPr>
            <a:r>
              <a:rPr lang="en-US" sz="1500" dirty="0" smtClean="0">
                <a:cs typeface="Arial" pitchFamily="34" charset="0"/>
              </a:rPr>
              <a:t>Identifies abnormal behavior and sends out an alert</a:t>
            </a:r>
          </a:p>
          <a:p>
            <a:pPr marL="483306" indent="-124183">
              <a:buFont typeface="Arial" pitchFamily="34" charset="0"/>
              <a:buChar char="•"/>
              <a:defRPr/>
            </a:pPr>
            <a:r>
              <a:rPr lang="en-US" sz="1500" dirty="0" smtClean="0">
                <a:cs typeface="Arial" pitchFamily="34" charset="0"/>
              </a:rPr>
              <a:t>Zero Configuration.  Zero maintenance. </a:t>
            </a:r>
          </a:p>
          <a:p>
            <a:pPr marL="966612" lvl="1" indent="-124183">
              <a:buFont typeface="Arial" pitchFamily="34" charset="0"/>
              <a:buChar char="•"/>
              <a:defRPr/>
            </a:pPr>
            <a:r>
              <a:rPr lang="en-US" sz="1500" dirty="0" smtClean="0">
                <a:cs typeface="Arial" pitchFamily="34" charset="0"/>
              </a:rPr>
              <a:t>“Up and running in 1 hour”</a:t>
            </a:r>
          </a:p>
          <a:p>
            <a:pPr marL="465399" indent="-119581" defTabSz="930799">
              <a:defRPr/>
            </a:pPr>
            <a:endParaRPr lang="en-US" dirty="0" smtClean="0"/>
          </a:p>
          <a:p>
            <a:pPr marL="465399" indent="-119581" defTabSz="930799">
              <a:defRPr/>
            </a:pPr>
            <a:endParaRPr lang="en-US" dirty="0" smtClean="0"/>
          </a:p>
          <a:p>
            <a:pPr marL="465399" indent="-119581" defTabSz="930799">
              <a:defRPr/>
            </a:pPr>
            <a:r>
              <a:rPr lang="en-US" dirty="0" smtClean="0"/>
              <a:t>HP Service Health Analyzer (SHA) enables you to forecast, or</a:t>
            </a:r>
            <a:r>
              <a:rPr lang="en-US" baseline="0" dirty="0" smtClean="0"/>
              <a:t> see into the future, of when issues might impact </a:t>
            </a:r>
            <a:r>
              <a:rPr lang="en-US" dirty="0" smtClean="0"/>
              <a:t>your data center.  It gives</a:t>
            </a:r>
            <a:r>
              <a:rPr lang="en-US" baseline="0" dirty="0" smtClean="0"/>
              <a:t> you </a:t>
            </a:r>
            <a:r>
              <a:rPr lang="en-US" dirty="0" smtClean="0"/>
              <a:t>a knowledge of your IT services in a past, present, and future state.  SHP is a “Run-time” analytics engine that can anticipate IT problems before they occur by analyzing abnormal service behavior and alerting IT managers of </a:t>
            </a:r>
            <a:r>
              <a:rPr lang="en-US" u="sng" dirty="0" smtClean="0"/>
              <a:t>real</a:t>
            </a:r>
            <a:r>
              <a:rPr lang="en-US" dirty="0" smtClean="0"/>
              <a:t> service degradation </a:t>
            </a:r>
            <a:r>
              <a:rPr lang="en-US" u="sng" dirty="0" smtClean="0"/>
              <a:t>before</a:t>
            </a:r>
            <a:r>
              <a:rPr lang="en-US" dirty="0" smtClean="0"/>
              <a:t> that issue impacts their business.  </a:t>
            </a:r>
          </a:p>
          <a:p>
            <a:pPr marL="465399" indent="-119581" defTabSz="930799">
              <a:defRPr/>
            </a:pPr>
            <a:endParaRPr lang="en-US" dirty="0" smtClean="0"/>
          </a:p>
          <a:p>
            <a:pPr marL="465399" indent="-119581" defTabSz="930799">
              <a:defRPr/>
            </a:pPr>
            <a:r>
              <a:rPr lang="en-US" dirty="0" smtClean="0"/>
              <a:t>HP Service Health Analyzer offers a smarter way to manage IT so you can </a:t>
            </a:r>
          </a:p>
          <a:p>
            <a:pPr marL="578517" indent="-232699" defTabSz="930799">
              <a:buFont typeface="+mj-lt"/>
              <a:buAutoNum type="arabicPeriod"/>
              <a:defRPr/>
            </a:pPr>
            <a:r>
              <a:rPr lang="en-US" dirty="0" smtClean="0"/>
              <a:t>Anticipate</a:t>
            </a:r>
            <a:r>
              <a:rPr lang="en-US" baseline="0" dirty="0" smtClean="0"/>
              <a:t> </a:t>
            </a:r>
            <a:r>
              <a:rPr lang="en-US" dirty="0" smtClean="0"/>
              <a:t>IT problems before they occur</a:t>
            </a:r>
          </a:p>
          <a:p>
            <a:pPr marL="578517" indent="-232699" defTabSz="930799">
              <a:buFont typeface="+mj-lt"/>
              <a:buAutoNum type="arabicPeriod"/>
              <a:defRPr/>
            </a:pPr>
            <a:r>
              <a:rPr lang="en-US" dirty="0" smtClean="0"/>
              <a:t>Prevent downtime or impact to the business</a:t>
            </a:r>
          </a:p>
          <a:p>
            <a:pPr marL="578517" indent="-232699" defTabSz="930799">
              <a:buFont typeface="+mj-lt"/>
              <a:buAutoNum type="arabicPeriod"/>
              <a:defRPr/>
            </a:pPr>
            <a:r>
              <a:rPr lang="en-US" dirty="0" smtClean="0"/>
              <a:t>Remediate the events SHA generates by fusing analytics and automation.</a:t>
            </a:r>
          </a:p>
          <a:p>
            <a:pPr marL="465399" indent="-119581" defTabSz="930799">
              <a:defRPr/>
            </a:pPr>
            <a:endParaRPr lang="en-US" dirty="0" smtClean="0"/>
          </a:p>
          <a:p>
            <a:pPr marL="465399" indent="-119581">
              <a:defRPr/>
            </a:pPr>
            <a:r>
              <a:rPr lang="en-US" dirty="0" smtClean="0">
                <a:solidFill>
                  <a:srgbClr val="FFC000"/>
                </a:solidFill>
                <a:cs typeface="Arial" pitchFamily="34" charset="0"/>
              </a:rPr>
              <a:t>How does it work?</a:t>
            </a:r>
          </a:p>
          <a:p>
            <a:pPr marL="465399" indent="-119581">
              <a:buFont typeface="Arial" pitchFamily="34" charset="0"/>
              <a:buChar char="•"/>
              <a:defRPr/>
            </a:pPr>
            <a:r>
              <a:rPr lang="en-US" dirty="0" smtClean="0">
                <a:solidFill>
                  <a:srgbClr val="FFC000"/>
                </a:solidFill>
                <a:cs typeface="Arial" pitchFamily="34" charset="0"/>
              </a:rPr>
              <a:t>Because SHA is built upon the RTSM, it correlates current and historical data with topology info so it can forecast </a:t>
            </a:r>
            <a:r>
              <a:rPr lang="en-US" dirty="0" smtClean="0">
                <a:solidFill>
                  <a:schemeClr val="bg1"/>
                </a:solidFill>
                <a:cs typeface="Arial" pitchFamily="34" charset="0"/>
              </a:rPr>
              <a:t>future events</a:t>
            </a:r>
          </a:p>
          <a:p>
            <a:pPr marL="465399" lvl="1" indent="-119581" defTabSz="930799">
              <a:buFont typeface="Arial" pitchFamily="34" charset="0"/>
              <a:buChar char="•"/>
              <a:defRPr/>
            </a:pPr>
            <a:r>
              <a:rPr lang="en-US" dirty="0" smtClean="0">
                <a:solidFill>
                  <a:srgbClr val="FFC000"/>
                </a:solidFill>
                <a:cs typeface="Arial" pitchFamily="34" charset="0"/>
              </a:rPr>
              <a:t>It</a:t>
            </a:r>
            <a:r>
              <a:rPr lang="en-US" baseline="0" dirty="0" smtClean="0">
                <a:solidFill>
                  <a:srgbClr val="FFC000"/>
                </a:solidFill>
                <a:cs typeface="Arial" pitchFamily="34" charset="0"/>
              </a:rPr>
              <a:t> also a</a:t>
            </a:r>
            <a:r>
              <a:rPr lang="en-US" dirty="0" smtClean="0">
                <a:solidFill>
                  <a:srgbClr val="FFC000"/>
                </a:solidFill>
                <a:cs typeface="Arial" pitchFamily="34" charset="0"/>
              </a:rPr>
              <a:t>utomatically captures real thresholds </a:t>
            </a:r>
            <a:r>
              <a:rPr lang="en-US" dirty="0" smtClean="0">
                <a:solidFill>
                  <a:schemeClr val="bg1"/>
                </a:solidFill>
                <a:cs typeface="Arial" pitchFamily="34" charset="0"/>
              </a:rPr>
              <a:t>based upon historical data to reduce number of events &amp; incidents all together.  SHA analyzes historical data, learns normal behavior, creates thresholds, prioritizes issues by business impact, and reduces alert “noise” that is typically</a:t>
            </a:r>
            <a:r>
              <a:rPr lang="en-US" baseline="0" dirty="0" smtClean="0">
                <a:solidFill>
                  <a:schemeClr val="bg1"/>
                </a:solidFill>
                <a:cs typeface="Arial" pitchFamily="34" charset="0"/>
              </a:rPr>
              <a:t> seen.</a:t>
            </a:r>
            <a:endParaRPr lang="en-US" dirty="0" smtClean="0">
              <a:solidFill>
                <a:schemeClr val="bg1"/>
              </a:solidFill>
              <a:cs typeface="Arial" pitchFamily="34" charset="0"/>
            </a:endParaRPr>
          </a:p>
          <a:p>
            <a:pPr marL="465399" indent="-119581">
              <a:buFont typeface="Arial" pitchFamily="34" charset="0"/>
              <a:buChar char="•"/>
              <a:defRPr/>
            </a:pPr>
            <a:r>
              <a:rPr lang="en-US" dirty="0" smtClean="0">
                <a:solidFill>
                  <a:srgbClr val="FFC000"/>
                </a:solidFill>
                <a:cs typeface="Arial" pitchFamily="34" charset="0"/>
              </a:rPr>
              <a:t>Take action before service impaired </a:t>
            </a:r>
          </a:p>
          <a:p>
            <a:pPr marL="636692" lvl="1" indent="-119581" defTabSz="930799">
              <a:buFont typeface="Arial" pitchFamily="34" charset="0"/>
              <a:buChar char="•"/>
              <a:defRPr/>
            </a:pPr>
            <a:r>
              <a:rPr lang="en-US" dirty="0" smtClean="0"/>
              <a:t>SHA supports a consistent BSM work process –event and/or KPI based</a:t>
            </a:r>
          </a:p>
          <a:p>
            <a:pPr marL="636692" lvl="1" indent="-119581">
              <a:buFont typeface="Arial" pitchFamily="34" charset="0"/>
              <a:buChar char="•"/>
              <a:defRPr/>
            </a:pPr>
            <a:r>
              <a:rPr lang="en-US" dirty="0" smtClean="0">
                <a:solidFill>
                  <a:schemeClr val="bg1"/>
                </a:solidFill>
                <a:cs typeface="Arial" pitchFamily="34" charset="0"/>
              </a:rPr>
              <a:t>Automated event-to-ticket closure remediation using </a:t>
            </a:r>
            <a:r>
              <a:rPr lang="en-US" baseline="0" dirty="0" smtClean="0">
                <a:solidFill>
                  <a:schemeClr val="bg1"/>
                </a:solidFill>
                <a:cs typeface="Arial" pitchFamily="34" charset="0"/>
              </a:rPr>
              <a:t>Operations Orchestra.</a:t>
            </a:r>
          </a:p>
          <a:p>
            <a:pPr marL="474268" indent="-121860">
              <a:buFont typeface="Arial" pitchFamily="34" charset="0"/>
              <a:buChar char="•"/>
              <a:defRPr/>
            </a:pPr>
            <a:r>
              <a:rPr lang="en-US" sz="2100" dirty="0" smtClean="0">
                <a:solidFill>
                  <a:srgbClr val="FFC000"/>
                </a:solidFill>
                <a:cs typeface="Arial" pitchFamily="34" charset="0"/>
              </a:rPr>
              <a:t>Zero Configuration.  Zero maintenance. </a:t>
            </a:r>
          </a:p>
          <a:p>
            <a:pPr marL="948537" lvl="1" indent="-121860" defTabSz="948537">
              <a:buFont typeface="Arial" pitchFamily="34" charset="0"/>
              <a:buChar char="•"/>
              <a:defRPr/>
            </a:pPr>
            <a:r>
              <a:rPr lang="en-US" dirty="0" smtClean="0">
                <a:solidFill>
                  <a:schemeClr val="bg1"/>
                </a:solidFill>
                <a:cs typeface="Arial" pitchFamily="34" charset="0"/>
              </a:rPr>
              <a:t>SHA is deployed quickly.  Quote</a:t>
            </a:r>
            <a:r>
              <a:rPr lang="en-US" baseline="0" dirty="0" smtClean="0">
                <a:solidFill>
                  <a:schemeClr val="bg1"/>
                </a:solidFill>
                <a:cs typeface="Arial" pitchFamily="34" charset="0"/>
              </a:rPr>
              <a:t> from beta customer - </a:t>
            </a:r>
            <a:r>
              <a:rPr lang="en-US" i="1" dirty="0" smtClean="0"/>
              <a:t>“Getting SHP up and running was very simple.  There was no need for any configuration. We had it up and running in just over an hour!”</a:t>
            </a:r>
            <a:endParaRPr lang="en-US" dirty="0" smtClean="0"/>
          </a:p>
          <a:p>
            <a:pPr marL="948537" lvl="1" indent="-121860">
              <a:buFont typeface="Arial" pitchFamily="34" charset="0"/>
              <a:buChar char="•"/>
              <a:defRPr/>
            </a:pPr>
            <a:endParaRPr lang="en-US" dirty="0" smtClean="0">
              <a:solidFill>
                <a:schemeClr val="bg1"/>
              </a:solidFill>
              <a:cs typeface="Arial" pitchFamily="34" charset="0"/>
            </a:endParaRPr>
          </a:p>
          <a:p>
            <a:pPr marL="462136" indent="-119581">
              <a:buFont typeface="Arial" pitchFamily="34" charset="0"/>
              <a:buChar char="•"/>
              <a:defRPr/>
            </a:pPr>
            <a:endParaRPr lang="en-US" dirty="0" smtClean="0">
              <a:solidFill>
                <a:schemeClr val="bg1"/>
              </a:solidFill>
              <a:cs typeface="Arial" pitchFamily="34" charset="0"/>
            </a:endParaRPr>
          </a:p>
          <a:p>
            <a:endParaRPr lang="en-US" dirty="0"/>
          </a:p>
        </p:txBody>
      </p:sp>
      <p:sp>
        <p:nvSpPr>
          <p:cNvPr id="4" name="Header Placeholder 3"/>
          <p:cNvSpPr>
            <a:spLocks noGrp="1"/>
          </p:cNvSpPr>
          <p:nvPr>
            <p:ph type="hdr" sz="quarter" idx="10"/>
          </p:nvPr>
        </p:nvSpPr>
        <p:spPr/>
        <p:txBody>
          <a:bodyPr/>
          <a:lstStyle/>
          <a:p>
            <a:endParaRPr lang="en-US" dirty="0"/>
          </a:p>
        </p:txBody>
      </p:sp>
      <p:sp>
        <p:nvSpPr>
          <p:cNvPr id="5" name="Date Placeholder 4"/>
          <p:cNvSpPr>
            <a:spLocks noGrp="1"/>
          </p:cNvSpPr>
          <p:nvPr>
            <p:ph type="dt" idx="11"/>
          </p:nvPr>
        </p:nvSpPr>
        <p:spPr/>
        <p:txBody>
          <a:bodyPr/>
          <a:lstStyle/>
          <a:p>
            <a:fld id="{E831FD69-BB7F-48A9-AD3C-0905D51AD404}" type="datetime3">
              <a:rPr lang="en-US" smtClean="0"/>
              <a:pPr/>
              <a:t>14 October 2013</a:t>
            </a:fld>
            <a:endParaRPr lang="en-US" dirty="0"/>
          </a:p>
        </p:txBody>
      </p:sp>
      <p:sp>
        <p:nvSpPr>
          <p:cNvPr id="6" name="Footer Placeholder 5"/>
          <p:cNvSpPr>
            <a:spLocks noGrp="1"/>
          </p:cNvSpPr>
          <p:nvPr>
            <p:ph type="ftr" sz="quarter" idx="12"/>
          </p:nvPr>
        </p:nvSpPr>
        <p:spPr/>
        <p:txBody>
          <a:bodyPr/>
          <a:lstStyle/>
          <a:p>
            <a:r>
              <a:rPr lang="en-US" smtClean="0"/>
              <a:t>HP Confidential</a:t>
            </a:r>
            <a:endParaRPr lang="en-US" dirty="0"/>
          </a:p>
        </p:txBody>
      </p:sp>
      <p:sp>
        <p:nvSpPr>
          <p:cNvPr id="7" name="Slide Number Placeholder 6"/>
          <p:cNvSpPr>
            <a:spLocks noGrp="1"/>
          </p:cNvSpPr>
          <p:nvPr>
            <p:ph type="sldNum" sz="quarter" idx="13"/>
          </p:nvPr>
        </p:nvSpPr>
        <p:spPr/>
        <p:txBody>
          <a:bodyPr/>
          <a:lstStyle/>
          <a:p>
            <a:fld id="{84B04522-5E79-4620-978F-683F5015A639}" type="slidenum">
              <a:rPr lang="en-US" smtClean="0"/>
              <a:pPr/>
              <a:t>9</a:t>
            </a:fld>
            <a:endParaRPr lang="en-US"/>
          </a:p>
        </p:txBody>
      </p:sp>
    </p:spTree>
    <p:extLst>
      <p:ext uri="{BB962C8B-B14F-4D97-AF65-F5344CB8AC3E}">
        <p14:creationId xmlns:p14="http://schemas.microsoft.com/office/powerpoint/2010/main" val="221177732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85007077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992438" y="896938"/>
            <a:ext cx="4576762" cy="2574925"/>
          </a:xfrm>
        </p:spPr>
      </p:sp>
      <p:sp>
        <p:nvSpPr>
          <p:cNvPr id="3" name="Notes Placeholder 2"/>
          <p:cNvSpPr>
            <a:spLocks noGrp="1"/>
          </p:cNvSpPr>
          <p:nvPr>
            <p:ph type="body" idx="1"/>
          </p:nvPr>
        </p:nvSpPr>
        <p:spPr>
          <a:xfrm>
            <a:off x="307452" y="3502077"/>
            <a:ext cx="6700300" cy="5379033"/>
          </a:xfrm>
        </p:spPr>
        <p:txBody>
          <a:bodyPr>
            <a:noAutofit/>
          </a:bodyPr>
          <a:lstStyle/>
          <a:p>
            <a:pPr marL="362460" indent="-362460" fontAlgn="base">
              <a:spcBef>
                <a:spcPct val="20000"/>
              </a:spcBef>
              <a:spcAft>
                <a:spcPct val="0"/>
              </a:spcAft>
            </a:pPr>
            <a:r>
              <a:rPr lang="en-US" sz="1000" dirty="0" smtClean="0">
                <a:solidFill>
                  <a:sysClr val="windowText" lastClr="000000"/>
                </a:solidFill>
              </a:rPr>
              <a:t>You may be asking “Why do I need this when I have out-of-the-box reporting?”  </a:t>
            </a:r>
          </a:p>
          <a:p>
            <a:pPr marL="362460" indent="-362460" fontAlgn="base">
              <a:spcBef>
                <a:spcPct val="20000"/>
              </a:spcBef>
              <a:spcAft>
                <a:spcPct val="0"/>
              </a:spcAft>
            </a:pPr>
            <a:endParaRPr lang="en-US" sz="1000" dirty="0" smtClean="0">
              <a:solidFill>
                <a:sysClr val="windowText" lastClr="000000"/>
              </a:solidFill>
            </a:endParaRPr>
          </a:p>
          <a:p>
            <a:pPr marL="362460" indent="-362460" defTabSz="966612" fontAlgn="base">
              <a:spcBef>
                <a:spcPct val="20000"/>
              </a:spcBef>
              <a:spcAft>
                <a:spcPct val="0"/>
              </a:spcAft>
              <a:defRPr/>
            </a:pPr>
            <a:r>
              <a:rPr lang="en-US" sz="1000" dirty="0" smtClean="0">
                <a:solidFill>
                  <a:sysClr val="windowText" lastClr="000000"/>
                </a:solidFill>
              </a:rPr>
              <a:t>The first reason is that SHR combines application metrics with infrastructure metrics. SHR links the end-user experience to the underlying infrastructure.  In other words, you can see real user response time on your applications and tie it to the underlying infrastructure.  You can also see response times, time stamp metrics, determine which hosts virtual machines reside on, and which VM host goes with which application.</a:t>
            </a:r>
          </a:p>
          <a:p>
            <a:pPr marL="362460" indent="-362460" fontAlgn="base">
              <a:spcBef>
                <a:spcPct val="20000"/>
              </a:spcBef>
              <a:spcAft>
                <a:spcPct val="0"/>
              </a:spcAft>
            </a:pPr>
            <a:endParaRPr lang="en-US" sz="1000" dirty="0" smtClean="0">
              <a:solidFill>
                <a:sysClr val="windowText" lastClr="000000"/>
              </a:solidFill>
            </a:endParaRPr>
          </a:p>
          <a:p>
            <a:pPr marL="362460" indent="-362460" fontAlgn="base">
              <a:spcBef>
                <a:spcPct val="20000"/>
              </a:spcBef>
              <a:spcAft>
                <a:spcPct val="0"/>
              </a:spcAft>
            </a:pPr>
            <a:endParaRPr lang="en-US" sz="1000" dirty="0" smtClean="0">
              <a:solidFill>
                <a:sysClr val="windowText" lastClr="000000"/>
              </a:solidFill>
            </a:endParaRPr>
          </a:p>
          <a:p>
            <a:pPr marL="362460" indent="-362460" fontAlgn="base">
              <a:spcBef>
                <a:spcPct val="20000"/>
              </a:spcBef>
              <a:spcAft>
                <a:spcPct val="0"/>
              </a:spcAft>
            </a:pPr>
            <a:r>
              <a:rPr lang="en-US" sz="1000" dirty="0" smtClean="0">
                <a:solidFill>
                  <a:sysClr val="windowText" lastClr="000000"/>
                </a:solidFill>
              </a:rPr>
              <a:t> and it holds data for longer periods of time.  </a:t>
            </a:r>
          </a:p>
          <a:p>
            <a:pPr marL="362460" indent="-362460" fontAlgn="base">
              <a:spcBef>
                <a:spcPct val="20000"/>
              </a:spcBef>
              <a:spcAft>
                <a:spcPct val="0"/>
              </a:spcAft>
            </a:pPr>
            <a:endParaRPr lang="en-US" sz="1000" dirty="0" smtClean="0">
              <a:solidFill>
                <a:sysClr val="windowText" lastClr="000000"/>
              </a:solidFill>
            </a:endParaRPr>
          </a:p>
          <a:p>
            <a:pPr marL="362460" indent="-362460" fontAlgn="base">
              <a:spcBef>
                <a:spcPct val="20000"/>
              </a:spcBef>
              <a:spcAft>
                <a:spcPct val="0"/>
              </a:spcAft>
            </a:pPr>
            <a:r>
              <a:rPr lang="en-US" sz="1000" dirty="0" smtClean="0">
                <a:solidFill>
                  <a:sysClr val="windowText" lastClr="000000"/>
                </a:solidFill>
              </a:rPr>
              <a:t>SHR is also a cross-domain reporting tool. No longer are there silos when it comes to reporting!  Cross-domain reporting allows you to make future decisions by seeing behavior patterns by topology, service, application, operating system, virtualization platform/technology like VMware, hypervisor, middleware, database, etc.</a:t>
            </a:r>
          </a:p>
          <a:p>
            <a:pPr marL="362460" indent="-362460" fontAlgn="base">
              <a:spcBef>
                <a:spcPct val="20000"/>
              </a:spcBef>
              <a:spcAft>
                <a:spcPct val="0"/>
              </a:spcAft>
            </a:pPr>
            <a:endParaRPr lang="en-US" sz="1000" dirty="0" smtClean="0">
              <a:solidFill>
                <a:sysClr val="windowText" lastClr="000000"/>
              </a:solidFill>
            </a:endParaRPr>
          </a:p>
          <a:p>
            <a:pPr marL="362460" indent="-362460" fontAlgn="base">
              <a:spcBef>
                <a:spcPct val="20000"/>
              </a:spcBef>
              <a:spcAft>
                <a:spcPct val="0"/>
              </a:spcAft>
            </a:pPr>
            <a:r>
              <a:rPr lang="en-US" sz="1000" dirty="0" smtClean="0">
                <a:solidFill>
                  <a:sysClr val="windowText" lastClr="000000"/>
                </a:solidFill>
              </a:rPr>
              <a:t>SHR also identifies the changes in your dynamic environment, allowing you to understand their impact to your business service.</a:t>
            </a:r>
          </a:p>
          <a:p>
            <a:pPr marL="362460" indent="-362460" fontAlgn="base">
              <a:spcBef>
                <a:spcPct val="20000"/>
              </a:spcBef>
              <a:spcAft>
                <a:spcPct val="0"/>
              </a:spcAft>
            </a:pPr>
            <a:endParaRPr lang="en-US" sz="1000" dirty="0" smtClean="0">
              <a:solidFill>
                <a:sysClr val="windowText" lastClr="000000"/>
              </a:solidFill>
            </a:endParaRPr>
          </a:p>
          <a:p>
            <a:pPr marL="362460" indent="-362460" fontAlgn="base">
              <a:spcBef>
                <a:spcPct val="20000"/>
              </a:spcBef>
              <a:spcAft>
                <a:spcPct val="0"/>
              </a:spcAft>
            </a:pPr>
            <a:r>
              <a:rPr lang="en-US" sz="1000" dirty="0" smtClean="0">
                <a:solidFill>
                  <a:sysClr val="windowText" lastClr="000000"/>
                </a:solidFill>
              </a:rPr>
              <a:t>SHR provides forecasting of specific metric or trend, ensuring you don’t hit performance issues against a specific metric (by  CPU, memory, disk usage, service) for next say, 30-60-90 days.</a:t>
            </a:r>
          </a:p>
          <a:p>
            <a:pPr marL="362460" indent="-362460" fontAlgn="base">
              <a:spcBef>
                <a:spcPct val="20000"/>
              </a:spcBef>
              <a:spcAft>
                <a:spcPct val="0"/>
              </a:spcAft>
            </a:pPr>
            <a:endParaRPr lang="en-US" sz="1000" dirty="0" smtClean="0">
              <a:solidFill>
                <a:sysClr val="windowText" lastClr="000000"/>
              </a:solidFill>
            </a:endParaRPr>
          </a:p>
          <a:p>
            <a:pPr marL="362460" indent="-362460" fontAlgn="base">
              <a:spcBef>
                <a:spcPct val="20000"/>
              </a:spcBef>
              <a:spcAft>
                <a:spcPct val="0"/>
              </a:spcAft>
            </a:pPr>
            <a:r>
              <a:rPr lang="en-US" sz="1000" dirty="0" smtClean="0">
                <a:solidFill>
                  <a:sysClr val="windowText" lastClr="000000"/>
                </a:solidFill>
              </a:rPr>
              <a:t>While SHR provides many reports out-of-the-box, you can still customize reports.  We all know that requirements change with </a:t>
            </a:r>
            <a:r>
              <a:rPr lang="en-US" sz="1000" u="sng" dirty="0" smtClean="0">
                <a:solidFill>
                  <a:sysClr val="windowText" lastClr="000000"/>
                </a:solidFill>
              </a:rPr>
              <a:t>time</a:t>
            </a:r>
            <a:r>
              <a:rPr lang="en-US" sz="1000" dirty="0" smtClean="0">
                <a:solidFill>
                  <a:sysClr val="windowText" lastClr="000000"/>
                </a:solidFill>
              </a:rPr>
              <a:t> and </a:t>
            </a:r>
            <a:r>
              <a:rPr lang="en-US" sz="1000" u="sng" dirty="0" smtClean="0">
                <a:solidFill>
                  <a:sysClr val="windowText" lastClr="000000"/>
                </a:solidFill>
              </a:rPr>
              <a:t>context</a:t>
            </a:r>
            <a:r>
              <a:rPr lang="en-US" sz="1000" dirty="0" smtClean="0">
                <a:solidFill>
                  <a:sysClr val="windowText" lastClr="000000"/>
                </a:solidFill>
              </a:rPr>
              <a:t>.  How can I see just the stuff I want to see, just the way I want to see it?  You can do that with SHR.   </a:t>
            </a:r>
          </a:p>
          <a:p>
            <a:pPr marL="362460" indent="-362460" fontAlgn="base">
              <a:spcBef>
                <a:spcPct val="20000"/>
              </a:spcBef>
              <a:spcAft>
                <a:spcPct val="0"/>
              </a:spcAft>
            </a:pPr>
            <a:endParaRPr lang="en-US" sz="1000" dirty="0" smtClean="0">
              <a:solidFill>
                <a:sysClr val="windowText" lastClr="000000"/>
              </a:solidFill>
            </a:endParaRPr>
          </a:p>
          <a:p>
            <a:pPr marL="362460" indent="-362460" fontAlgn="base">
              <a:spcBef>
                <a:spcPct val="20000"/>
              </a:spcBef>
              <a:spcAft>
                <a:spcPct val="0"/>
              </a:spcAft>
            </a:pPr>
            <a:r>
              <a:rPr lang="en-US" sz="1000" dirty="0" smtClean="0">
                <a:solidFill>
                  <a:sysClr val="windowText" lastClr="000000"/>
                </a:solidFill>
              </a:rPr>
              <a:t>With SHR, you can make intelligent future decisions based upon historical patterns</a:t>
            </a:r>
          </a:p>
          <a:p>
            <a:pPr marL="724919" lvl="2" indent="-362460" fontAlgn="base">
              <a:spcBef>
                <a:spcPct val="20000"/>
              </a:spcBef>
              <a:spcAft>
                <a:spcPct val="0"/>
              </a:spcAft>
              <a:buSzPct val="80000"/>
              <a:buFont typeface="Arial" pitchFamily="34" charset="0"/>
              <a:buChar char="•"/>
            </a:pPr>
            <a:endParaRPr lang="en-US" sz="1000" dirty="0" smtClean="0">
              <a:solidFill>
                <a:sysClr val="windowText" lastClr="000000"/>
              </a:solidFill>
            </a:endParaRPr>
          </a:p>
          <a:p>
            <a:pPr marL="724919" lvl="2" indent="-362460" fontAlgn="base">
              <a:spcBef>
                <a:spcPct val="20000"/>
              </a:spcBef>
              <a:spcAft>
                <a:spcPct val="0"/>
              </a:spcAft>
              <a:buSzPct val="80000"/>
              <a:buFont typeface="Arial" pitchFamily="34" charset="0"/>
              <a:buChar char="•"/>
            </a:pPr>
            <a:r>
              <a:rPr lang="en-US" sz="1000" dirty="0" smtClean="0">
                <a:solidFill>
                  <a:sysClr val="windowText" lastClr="000000"/>
                </a:solidFill>
              </a:rPr>
              <a:t>Even create forecasting – Pure forecasting on specific metric or trend (linear). Very simple.  You can forecast out to make sure you don’t hit performance issues again (of CPU, memory disk usage, for that service, for next 30-60-90)</a:t>
            </a:r>
          </a:p>
          <a:p>
            <a:pPr marL="724919" lvl="2" indent="-362460" fontAlgn="base">
              <a:spcBef>
                <a:spcPct val="20000"/>
              </a:spcBef>
              <a:spcAft>
                <a:spcPct val="0"/>
              </a:spcAft>
              <a:buSzPct val="80000"/>
              <a:buFont typeface="Arial" pitchFamily="34" charset="0"/>
              <a:buChar char="•"/>
            </a:pPr>
            <a:endParaRPr lang="en-US" sz="1000" dirty="0" smtClean="0">
              <a:solidFill>
                <a:sysClr val="windowText" lastClr="000000"/>
              </a:solidFill>
            </a:endParaRPr>
          </a:p>
          <a:p>
            <a:pPr marL="724919" lvl="2" indent="-362460" defTabSz="966612" fontAlgn="base">
              <a:spcBef>
                <a:spcPct val="20000"/>
              </a:spcBef>
              <a:spcAft>
                <a:spcPct val="0"/>
              </a:spcAft>
              <a:buSzPct val="80000"/>
              <a:buFont typeface="Arial" pitchFamily="34" charset="0"/>
              <a:buChar char="•"/>
              <a:defRPr/>
            </a:pPr>
            <a:r>
              <a:rPr lang="en-US" sz="1000" dirty="0" smtClean="0">
                <a:solidFill>
                  <a:sysClr val="windowText" lastClr="000000"/>
                </a:solidFill>
              </a:rPr>
              <a:t>You can drill down by time (year, month, day, hour) and across multiple domains (physical, virtual, application).  Or you can see detailed metrics into a specific host.</a:t>
            </a:r>
          </a:p>
          <a:p>
            <a:pPr marL="724919" lvl="2" indent="-362460" fontAlgn="base">
              <a:spcBef>
                <a:spcPct val="20000"/>
              </a:spcBef>
              <a:spcAft>
                <a:spcPct val="0"/>
              </a:spcAft>
              <a:buSzPct val="80000"/>
              <a:buFont typeface="Arial" pitchFamily="34" charset="0"/>
              <a:buChar char="•"/>
            </a:pPr>
            <a:endParaRPr lang="en-US" sz="1000" dirty="0" smtClean="0">
              <a:solidFill>
                <a:sysClr val="windowText" lastClr="000000"/>
              </a:solidFill>
            </a:endParaRPr>
          </a:p>
          <a:p>
            <a:pPr marL="724919" lvl="2" indent="-362460" fontAlgn="base">
              <a:spcBef>
                <a:spcPct val="20000"/>
              </a:spcBef>
              <a:spcAft>
                <a:spcPct val="0"/>
              </a:spcAft>
              <a:buSzPct val="80000"/>
              <a:buFont typeface="Arial" pitchFamily="34" charset="0"/>
              <a:buChar char="•"/>
            </a:pPr>
            <a:endParaRPr lang="en-US" sz="1000" dirty="0" smtClean="0">
              <a:solidFill>
                <a:sysClr val="windowText" lastClr="000000"/>
              </a:solidFill>
            </a:endParaRPr>
          </a:p>
          <a:p>
            <a:pPr marL="357426" indent="-362460" fontAlgn="base">
              <a:spcBef>
                <a:spcPct val="20000"/>
              </a:spcBef>
              <a:spcAft>
                <a:spcPct val="0"/>
              </a:spcAft>
              <a:buSzPct val="80000"/>
            </a:pPr>
            <a:r>
              <a:rPr lang="en-US" sz="1000" dirty="0" smtClean="0">
                <a:solidFill>
                  <a:sysClr val="windowText" lastClr="000000"/>
                </a:solidFill>
              </a:rPr>
              <a:t>Proof Point – One large </a:t>
            </a:r>
            <a:r>
              <a:rPr lang="en-US" sz="1000" dirty="0" err="1" smtClean="0">
                <a:solidFill>
                  <a:sysClr val="windowText" lastClr="000000"/>
                </a:solidFill>
              </a:rPr>
              <a:t>pharma</a:t>
            </a:r>
            <a:r>
              <a:rPr lang="en-US" sz="1000" dirty="0" smtClean="0">
                <a:solidFill>
                  <a:sysClr val="windowText" lastClr="000000"/>
                </a:solidFill>
              </a:rPr>
              <a:t> customer saw benefits of SHR w</a:t>
            </a:r>
            <a:r>
              <a:rPr lang="en-US" sz="1000" dirty="0" smtClean="0"/>
              <a:t>ithin just 2 days of installing SHR.  In that window, they identified a problem with a server that they were then able to go and correct for better utilization.</a:t>
            </a:r>
            <a:endParaRPr lang="en-US" sz="1000" dirty="0" smtClean="0">
              <a:solidFill>
                <a:sysClr val="windowText" lastClr="000000"/>
              </a:solidFill>
            </a:endParaRPr>
          </a:p>
          <a:p>
            <a:endParaRPr lang="en-US" sz="1000" dirty="0"/>
          </a:p>
        </p:txBody>
      </p:sp>
      <p:sp>
        <p:nvSpPr>
          <p:cNvPr id="4" name="Header Placeholder 3"/>
          <p:cNvSpPr>
            <a:spLocks noGrp="1"/>
          </p:cNvSpPr>
          <p:nvPr>
            <p:ph type="hdr" sz="quarter" idx="10"/>
          </p:nvPr>
        </p:nvSpPr>
        <p:spPr/>
        <p:txBody>
          <a:bodyPr/>
          <a:lstStyle/>
          <a:p>
            <a:endParaRPr lang="en-US" dirty="0"/>
          </a:p>
        </p:txBody>
      </p:sp>
      <p:sp>
        <p:nvSpPr>
          <p:cNvPr id="5" name="Date Placeholder 4"/>
          <p:cNvSpPr>
            <a:spLocks noGrp="1"/>
          </p:cNvSpPr>
          <p:nvPr>
            <p:ph type="dt" idx="11"/>
          </p:nvPr>
        </p:nvSpPr>
        <p:spPr/>
        <p:txBody>
          <a:bodyPr/>
          <a:lstStyle/>
          <a:p>
            <a:fld id="{E831FD69-BB7F-48A9-AD3C-0905D51AD404}" type="datetime3">
              <a:rPr lang="en-US" smtClean="0"/>
              <a:pPr/>
              <a:t>14 October 2013</a:t>
            </a:fld>
            <a:endParaRPr lang="en-US" dirty="0"/>
          </a:p>
        </p:txBody>
      </p:sp>
      <p:sp>
        <p:nvSpPr>
          <p:cNvPr id="6" name="Footer Placeholder 5"/>
          <p:cNvSpPr>
            <a:spLocks noGrp="1"/>
          </p:cNvSpPr>
          <p:nvPr>
            <p:ph type="ftr" sz="quarter" idx="12"/>
          </p:nvPr>
        </p:nvSpPr>
        <p:spPr/>
        <p:txBody>
          <a:bodyPr/>
          <a:lstStyle/>
          <a:p>
            <a:r>
              <a:rPr lang="en-US" smtClean="0"/>
              <a:t>HP Confidential</a:t>
            </a:r>
            <a:endParaRPr lang="en-US" dirty="0"/>
          </a:p>
        </p:txBody>
      </p:sp>
      <p:sp>
        <p:nvSpPr>
          <p:cNvPr id="7" name="Slide Number Placeholder 6"/>
          <p:cNvSpPr>
            <a:spLocks noGrp="1"/>
          </p:cNvSpPr>
          <p:nvPr>
            <p:ph type="sldNum" sz="quarter" idx="13"/>
          </p:nvPr>
        </p:nvSpPr>
        <p:spPr/>
        <p:txBody>
          <a:bodyPr/>
          <a:lstStyle/>
          <a:p>
            <a:fld id="{84B04522-5E79-4620-978F-683F5015A639}" type="slidenum">
              <a:rPr lang="en-US" smtClean="0"/>
              <a:pPr/>
              <a:t>11</a:t>
            </a:fld>
            <a:endParaRPr lang="en-US"/>
          </a:p>
        </p:txBody>
      </p:sp>
    </p:spTree>
    <p:extLst>
      <p:ext uri="{BB962C8B-B14F-4D97-AF65-F5344CB8AC3E}">
        <p14:creationId xmlns:p14="http://schemas.microsoft.com/office/powerpoint/2010/main" val="121440571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605213" y="238125"/>
            <a:ext cx="3968750" cy="2232025"/>
          </a:xfrm>
        </p:spPr>
      </p:sp>
      <p:sp>
        <p:nvSpPr>
          <p:cNvPr id="3" name="Notes Placeholder 2"/>
          <p:cNvSpPr>
            <a:spLocks noGrp="1"/>
          </p:cNvSpPr>
          <p:nvPr>
            <p:ph type="body" idx="1"/>
          </p:nvPr>
        </p:nvSpPr>
        <p:spPr>
          <a:xfrm>
            <a:off x="307453" y="2587210"/>
            <a:ext cx="6700300" cy="6687298"/>
          </a:xfrm>
        </p:spPr>
        <p:txBody>
          <a:bodyPr>
            <a:normAutofit fontScale="47500" lnSpcReduction="20000"/>
          </a:bodyPr>
          <a:lstStyle/>
          <a:p>
            <a:pPr defTabSz="966559">
              <a:defRPr/>
            </a:pPr>
            <a:r>
              <a:rPr lang="en-US" sz="1900" dirty="0" smtClean="0">
                <a:solidFill>
                  <a:srgbClr val="FFC000"/>
                </a:solidFill>
              </a:rPr>
              <a:t>Visualize</a:t>
            </a:r>
            <a:r>
              <a:rPr lang="en-US" sz="1500" dirty="0" smtClean="0">
                <a:solidFill>
                  <a:schemeClr val="bg1"/>
                </a:solidFill>
              </a:rPr>
              <a:t/>
            </a:r>
            <a:br>
              <a:rPr lang="en-US" sz="1500" dirty="0" smtClean="0">
                <a:solidFill>
                  <a:schemeClr val="bg1"/>
                </a:solidFill>
              </a:rPr>
            </a:br>
            <a:r>
              <a:rPr lang="en-US" sz="1500" dirty="0" smtClean="0">
                <a:solidFill>
                  <a:schemeClr val="bg1"/>
                </a:solidFill>
              </a:rPr>
              <a:t>what you have, what you use, and what can be improved</a:t>
            </a:r>
            <a:endParaRPr lang="en-US" sz="1500" dirty="0" smtClean="0">
              <a:solidFill>
                <a:schemeClr val="bg1"/>
              </a:solidFill>
              <a:cs typeface="Arial" pitchFamily="34" charset="0"/>
              <a:sym typeface="Wingdings" pitchFamily="2" charset="2"/>
            </a:endParaRPr>
          </a:p>
          <a:p>
            <a:pPr defTabSz="966559">
              <a:defRPr/>
            </a:pPr>
            <a:r>
              <a:rPr lang="en-US" sz="1900" dirty="0" smtClean="0">
                <a:solidFill>
                  <a:srgbClr val="FFC000"/>
                </a:solidFill>
              </a:rPr>
              <a:t>Optimize</a:t>
            </a:r>
            <a:r>
              <a:rPr lang="en-US" sz="1500" dirty="0" smtClean="0">
                <a:solidFill>
                  <a:schemeClr val="bg1"/>
                </a:solidFill>
              </a:rPr>
              <a:t/>
            </a:r>
            <a:br>
              <a:rPr lang="en-US" sz="1500" dirty="0" smtClean="0">
                <a:solidFill>
                  <a:schemeClr val="bg1"/>
                </a:solidFill>
              </a:rPr>
            </a:br>
            <a:r>
              <a:rPr lang="en-US" sz="1500" dirty="0" smtClean="0">
                <a:solidFill>
                  <a:schemeClr val="bg1"/>
                </a:solidFill>
              </a:rPr>
              <a:t>multi-dimensional, time-varying analysis</a:t>
            </a:r>
          </a:p>
          <a:p>
            <a:pPr defTabSz="966559">
              <a:defRPr/>
            </a:pPr>
            <a:r>
              <a:rPr lang="en-US" sz="1900" dirty="0" smtClean="0">
                <a:solidFill>
                  <a:srgbClr val="FFC000"/>
                </a:solidFill>
              </a:rPr>
              <a:t>Forecast and Plan</a:t>
            </a:r>
            <a:r>
              <a:rPr lang="en-US" sz="1500" dirty="0" smtClean="0">
                <a:solidFill>
                  <a:schemeClr val="bg1"/>
                </a:solidFill>
              </a:rPr>
              <a:t/>
            </a:r>
            <a:br>
              <a:rPr lang="en-US" sz="1500" dirty="0" smtClean="0">
                <a:solidFill>
                  <a:schemeClr val="bg1"/>
                </a:solidFill>
              </a:rPr>
            </a:br>
            <a:r>
              <a:rPr lang="en-US" sz="1500" dirty="0" smtClean="0">
                <a:solidFill>
                  <a:schemeClr val="bg1"/>
                </a:solidFill>
              </a:rPr>
              <a:t>What-if scenarios, trend analysis</a:t>
            </a:r>
            <a:endParaRPr lang="en-US" sz="1500" dirty="0" smtClean="0">
              <a:solidFill>
                <a:schemeClr val="bg1"/>
              </a:solidFill>
              <a:latin typeface="Futura Bk" pitchFamily="34" charset="0"/>
              <a:cs typeface="Arial" pitchFamily="34" charset="0"/>
              <a:sym typeface="Wingdings" pitchFamily="2" charset="2"/>
            </a:endParaRPr>
          </a:p>
          <a:p>
            <a:pPr defTabSz="966559">
              <a:defRPr/>
            </a:pPr>
            <a:endParaRPr lang="en-US" sz="1500" dirty="0" smtClean="0">
              <a:solidFill>
                <a:schemeClr val="bg1"/>
              </a:solidFill>
              <a:latin typeface="Futura Bk" pitchFamily="34" charset="0"/>
              <a:cs typeface="Arial" pitchFamily="34" charset="0"/>
              <a:sym typeface="Wingdings" pitchFamily="2" charset="2"/>
            </a:endParaRPr>
          </a:p>
          <a:p>
            <a:pPr defTabSz="966559">
              <a:defRPr/>
            </a:pPr>
            <a:endParaRPr lang="en-US" sz="1400" dirty="0" smtClean="0"/>
          </a:p>
          <a:p>
            <a:pPr defTabSz="966559">
              <a:defRPr/>
            </a:pPr>
            <a:endParaRPr lang="en-US" sz="1400" dirty="0" smtClean="0"/>
          </a:p>
          <a:p>
            <a:pPr defTabSz="966559">
              <a:defRPr/>
            </a:pPr>
            <a:r>
              <a:rPr lang="en-US" sz="1400" dirty="0" smtClean="0"/>
              <a:t>(Tie back with audience’s need to manage virtualized environments.)  </a:t>
            </a:r>
          </a:p>
          <a:p>
            <a:pPr defTabSz="966559">
              <a:defRPr/>
            </a:pPr>
            <a:endParaRPr lang="en-US" sz="1400" dirty="0" smtClean="0"/>
          </a:p>
          <a:p>
            <a:pPr defTabSz="966559">
              <a:defRPr/>
            </a:pPr>
            <a:r>
              <a:rPr lang="en-US" sz="1400" dirty="0" smtClean="0"/>
              <a:t>SHO is a must-have if you have a virtualized environment.  It’s built on the RTSM, so its dynamic.  Once you can visualize the environment, SHO will show you how to best optimize the environment … and do so with a click of a button!  </a:t>
            </a:r>
          </a:p>
          <a:p>
            <a:pPr defTabSz="966559">
              <a:defRPr/>
            </a:pPr>
            <a:endParaRPr lang="en-US" sz="1400" dirty="0" smtClean="0"/>
          </a:p>
          <a:p>
            <a:pPr defTabSz="966559">
              <a:defRPr/>
            </a:pPr>
            <a:r>
              <a:rPr lang="en-US" sz="1400" b="1" dirty="0" smtClean="0">
                <a:solidFill>
                  <a:srgbClr val="FF0000"/>
                </a:solidFill>
              </a:rPr>
              <a:t>Workloads are place, performance of virtualized environment?? </a:t>
            </a:r>
            <a:r>
              <a:rPr lang="en-US" sz="1400" dirty="0" smtClean="0"/>
              <a:t>and tie back to the application and business service.  We show both infrastructure and the business service level.</a:t>
            </a:r>
          </a:p>
          <a:p>
            <a:pPr defTabSz="966559">
              <a:defRPr/>
            </a:pPr>
            <a:endParaRPr lang="en-US" sz="1400" dirty="0" smtClean="0"/>
          </a:p>
          <a:p>
            <a:pPr defTabSz="966559">
              <a:defRPr/>
            </a:pPr>
            <a:endParaRPr lang="en-US" sz="1400" dirty="0" smtClean="0"/>
          </a:p>
          <a:p>
            <a:r>
              <a:rPr lang="en-US" sz="1400" dirty="0" smtClean="0"/>
              <a:t>With SHO, you can measure things like server count, average CPU, average memory, etc.  </a:t>
            </a:r>
          </a:p>
          <a:p>
            <a:endParaRPr lang="en-US" sz="1400" dirty="0" smtClean="0"/>
          </a:p>
          <a:p>
            <a:r>
              <a:rPr lang="en-US" sz="1400" dirty="0" smtClean="0"/>
              <a:t>You can leverage SHO to achieve huge cost savings around reduced number of virtual machine licenses that you need … In the example above, SHO reduced the number of required virtual machines from 19 to 9, while maintaining the same service level. This translated into an annual license cost savings of $78,000!</a:t>
            </a:r>
          </a:p>
          <a:p>
            <a:pPr defTabSz="966559">
              <a:defRPr/>
            </a:pPr>
            <a:endParaRPr lang="en-US" sz="1400" dirty="0" smtClean="0"/>
          </a:p>
          <a:p>
            <a:pPr defTabSz="966559">
              <a:defRPr/>
            </a:pPr>
            <a:r>
              <a:rPr lang="en-US" sz="1400" dirty="0" smtClean="0"/>
              <a:t>Additional notes.</a:t>
            </a:r>
          </a:p>
          <a:p>
            <a:pPr defTabSz="966559">
              <a:defRPr/>
            </a:pPr>
            <a:r>
              <a:rPr lang="en-US" sz="1400" dirty="0" smtClean="0"/>
              <a:t>With the ease of provisioning new virtual systems, it becomes a challenge to know if you are over provisioning or </a:t>
            </a:r>
            <a:r>
              <a:rPr lang="en-US" sz="1400" dirty="0" smtClean="0">
                <a:cs typeface="Futura Lt"/>
              </a:rPr>
              <a:t>underutilizing resources in private environments.  To reduce costs, you need to use as much of the hardware capacity as possible.  This requires having a tool that allows you to visualize, optimize, forecast and plan for virtualized environments.  </a:t>
            </a:r>
            <a:r>
              <a:rPr lang="en-US" sz="1400" dirty="0" smtClean="0"/>
              <a:t>Service Health Optimizer provides  a “business service-driven” capacity management for the virtualized environment.</a:t>
            </a:r>
          </a:p>
          <a:p>
            <a:r>
              <a:rPr lang="en-US" sz="1400" dirty="0" smtClean="0"/>
              <a:t> </a:t>
            </a:r>
          </a:p>
          <a:p>
            <a:r>
              <a:rPr lang="en-US" sz="1400" dirty="0" smtClean="0"/>
              <a:t>There are 3 key aspects of this solution.</a:t>
            </a:r>
          </a:p>
          <a:p>
            <a:r>
              <a:rPr lang="en-US" sz="1400" dirty="0" smtClean="0"/>
              <a:t> </a:t>
            </a:r>
          </a:p>
          <a:p>
            <a:r>
              <a:rPr lang="en-US" sz="1400" dirty="0" smtClean="0"/>
              <a:t>1 - Provides visibility into the physical &amp; virtual server resources supporting a business service. Can also consolidate end user response time metrics for business services that have been gathered by HP BSM End user monitoring solution. This enables correlating resource utilization metrics with real world response time for a more comprehensive view.</a:t>
            </a:r>
          </a:p>
          <a:p>
            <a:pPr algn="l">
              <a:buNone/>
            </a:pPr>
            <a:r>
              <a:rPr lang="en-US" sz="1400" dirty="0" smtClean="0"/>
              <a:t> </a:t>
            </a:r>
            <a:r>
              <a:rPr lang="en-US" sz="1400" dirty="0" smtClean="0">
                <a:latin typeface="Calibri" pitchFamily="34" charset="0"/>
                <a:cs typeface="Calibri" pitchFamily="34" charset="0"/>
              </a:rPr>
              <a:t>Visualize </a:t>
            </a:r>
          </a:p>
          <a:p>
            <a:pPr marL="293441" indent="-293441">
              <a:buFont typeface="Arial" pitchFamily="34" charset="0"/>
              <a:buChar char="•"/>
            </a:pPr>
            <a:r>
              <a:rPr lang="en-US" sz="1400" dirty="0" smtClean="0"/>
              <a:t>How much Capacity do I have and how much do I use? </a:t>
            </a:r>
          </a:p>
          <a:p>
            <a:pPr marL="652092" lvl="2" indent="-293441">
              <a:buFont typeface="Arial" pitchFamily="34" charset="0"/>
              <a:buChar char="•"/>
            </a:pPr>
            <a:r>
              <a:rPr lang="en-US" sz="1400" dirty="0" smtClean="0"/>
              <a:t>Across datacenter, by Business Service, by cluster</a:t>
            </a:r>
          </a:p>
          <a:p>
            <a:pPr marL="652092" lvl="2" indent="-293441">
              <a:buFont typeface="Arial" pitchFamily="34" charset="0"/>
              <a:buChar char="•"/>
            </a:pPr>
            <a:r>
              <a:rPr lang="en-US" sz="1400" dirty="0" smtClean="0"/>
              <a:t>Across Physical, VMware, Hyper-V resources</a:t>
            </a:r>
          </a:p>
          <a:p>
            <a:pPr marL="293441" lvl="1" indent="-293441">
              <a:buFont typeface="Arial" pitchFamily="34" charset="0"/>
              <a:buChar char="•"/>
            </a:pPr>
            <a:r>
              <a:rPr lang="en-US" sz="1400" dirty="0" smtClean="0"/>
              <a:t>Does my infrastructure keep up with end-user response?</a:t>
            </a:r>
          </a:p>
          <a:p>
            <a:pPr marL="293441" lvl="1" indent="-293441">
              <a:buFont typeface="Arial" pitchFamily="34" charset="0"/>
              <a:buChar char="•"/>
            </a:pPr>
            <a:r>
              <a:rPr lang="en-US" sz="1400" dirty="0" smtClean="0"/>
              <a:t>Do I have idle and powered-off VMs resulting in a VM sprawl?</a:t>
            </a:r>
          </a:p>
          <a:p>
            <a:pPr marL="293441" lvl="1" indent="-293441">
              <a:buFont typeface="Arial" pitchFamily="34" charset="0"/>
              <a:buChar char="•"/>
            </a:pPr>
            <a:r>
              <a:rPr lang="en-US" sz="1400" dirty="0" smtClean="0"/>
              <a:t>Which servers are under or over-configured?</a:t>
            </a:r>
          </a:p>
          <a:p>
            <a:endParaRPr lang="en-US" sz="1400" dirty="0" smtClean="0"/>
          </a:p>
          <a:p>
            <a:r>
              <a:rPr lang="en-US" sz="1400" dirty="0" smtClean="0"/>
              <a:t>2 – SHO has an Optimizing engine that provides workload placement recommendations based on the resource utilization metrics. This is done using unique algorithms developed within HP labs.</a:t>
            </a:r>
          </a:p>
          <a:p>
            <a:pPr algn="l">
              <a:buNone/>
            </a:pPr>
            <a:r>
              <a:rPr lang="en-US" sz="1400" dirty="0" smtClean="0">
                <a:latin typeface="Calibri" pitchFamily="34" charset="0"/>
                <a:cs typeface="Calibri" pitchFamily="34" charset="0"/>
              </a:rPr>
              <a:t>Optimize</a:t>
            </a:r>
          </a:p>
          <a:p>
            <a:pPr marL="293441" indent="-293441">
              <a:buFont typeface="Arial" pitchFamily="34" charset="0"/>
              <a:buChar char="•"/>
            </a:pPr>
            <a:r>
              <a:rPr lang="en-US" sz="1400" dirty="0" smtClean="0"/>
              <a:t>How do I place my VMs optimally in a server farm?</a:t>
            </a:r>
          </a:p>
          <a:p>
            <a:pPr marL="293441" indent="-293441">
              <a:buFont typeface="Arial" pitchFamily="34" charset="0"/>
              <a:buChar char="•"/>
            </a:pPr>
            <a:r>
              <a:rPr lang="en-US" sz="1400" dirty="0" smtClean="0"/>
              <a:t>Are my VMs sized correctly?</a:t>
            </a:r>
          </a:p>
          <a:p>
            <a:pPr marL="293441" indent="-293441">
              <a:buFont typeface="Arial" pitchFamily="34" charset="0"/>
              <a:buChar char="•"/>
            </a:pPr>
            <a:r>
              <a:rPr lang="en-US" sz="1400" dirty="0" smtClean="0"/>
              <a:t>What is the right VM size for my physical server?</a:t>
            </a:r>
          </a:p>
          <a:p>
            <a:pPr marL="293441" indent="-293441">
              <a:buFont typeface="Arial" pitchFamily="34" charset="0"/>
              <a:buChar char="•"/>
            </a:pPr>
            <a:r>
              <a:rPr lang="en-US" sz="1400" dirty="0" smtClean="0"/>
              <a:t>Do I have enough headroom for unexpected spikes?</a:t>
            </a:r>
          </a:p>
          <a:p>
            <a:pPr marL="293441" indent="-293441">
              <a:buFont typeface="Arial" pitchFamily="34" charset="0"/>
              <a:buChar char="•"/>
            </a:pPr>
            <a:r>
              <a:rPr lang="en-US" sz="1400" dirty="0" smtClean="0"/>
              <a:t>Will my new workload fit in my existing cluster?</a:t>
            </a:r>
            <a:endParaRPr lang="en-US" sz="1400" b="1" dirty="0" smtClean="0"/>
          </a:p>
          <a:p>
            <a:endParaRPr lang="en-US" sz="1400" dirty="0" smtClean="0"/>
          </a:p>
          <a:p>
            <a:r>
              <a:rPr lang="en-US" sz="1400" dirty="0" smtClean="0"/>
              <a:t> </a:t>
            </a:r>
          </a:p>
          <a:p>
            <a:r>
              <a:rPr lang="en-US" sz="1400" dirty="0" smtClean="0"/>
              <a:t>3 – SHO Forecasts the remaining capacity, growth of VMs and allows what-if scenario analysis to predict the impact of workload or capacity changes.</a:t>
            </a:r>
          </a:p>
          <a:p>
            <a:pPr algn="l">
              <a:buNone/>
            </a:pPr>
            <a:r>
              <a:rPr lang="en-US" sz="1400" dirty="0" smtClean="0">
                <a:latin typeface="Calibri" pitchFamily="34" charset="0"/>
                <a:cs typeface="Calibri" pitchFamily="34" charset="0"/>
              </a:rPr>
              <a:t>Forecast and Plan</a:t>
            </a:r>
          </a:p>
          <a:p>
            <a:pPr marL="293441" indent="-293441">
              <a:buFont typeface="Arial" pitchFamily="34" charset="0"/>
              <a:buChar char="•"/>
            </a:pPr>
            <a:r>
              <a:rPr lang="en-US" sz="1400" dirty="0" smtClean="0"/>
              <a:t>How much room for growth do I have?</a:t>
            </a:r>
          </a:p>
          <a:p>
            <a:pPr marL="762947" lvl="1" indent="-293441">
              <a:buFont typeface="Arial" pitchFamily="34" charset="0"/>
              <a:buChar char="•"/>
            </a:pPr>
            <a:r>
              <a:rPr lang="en-US" sz="1400" dirty="0" smtClean="0"/>
              <a:t>Across datacenter, by Business Service, by cluster</a:t>
            </a:r>
          </a:p>
          <a:p>
            <a:pPr marL="293441" indent="-293441">
              <a:buFont typeface="Arial" pitchFamily="34" charset="0"/>
              <a:buChar char="•"/>
            </a:pPr>
            <a:r>
              <a:rPr lang="en-US" sz="1400" dirty="0" smtClean="0"/>
              <a:t>When will I run out of capacity?</a:t>
            </a:r>
          </a:p>
          <a:p>
            <a:pPr marL="293441" indent="-293441">
              <a:buFont typeface="Arial" pitchFamily="34" charset="0"/>
              <a:buChar char="•"/>
            </a:pPr>
            <a:r>
              <a:rPr lang="en-US" sz="1400" dirty="0" smtClean="0"/>
              <a:t>What-if I add or remove workloads?</a:t>
            </a:r>
          </a:p>
          <a:p>
            <a:pPr marL="293441" indent="-293441">
              <a:buFont typeface="Arial" pitchFamily="34" charset="0"/>
              <a:buChar char="•"/>
            </a:pPr>
            <a:r>
              <a:rPr lang="en-US" sz="1400" dirty="0" smtClean="0"/>
              <a:t>What-if I add/modify/remove servers, memory, or CPU?</a:t>
            </a:r>
          </a:p>
          <a:p>
            <a:pPr marL="293441" indent="-293441">
              <a:buFont typeface="Arial" pitchFamily="34" charset="0"/>
              <a:buChar char="•"/>
            </a:pPr>
            <a:r>
              <a:rPr lang="en-US" sz="1400" dirty="0" smtClean="0"/>
              <a:t>How is my datacenter usage projected to grow?</a:t>
            </a:r>
          </a:p>
          <a:p>
            <a:pPr marL="293441" indent="-293441">
              <a:buFont typeface="Arial" pitchFamily="34" charset="0"/>
              <a:buChar char="•"/>
            </a:pPr>
            <a:r>
              <a:rPr lang="en-US" sz="1400" dirty="0" smtClean="0"/>
              <a:t>Should I buy server model A or model B?</a:t>
            </a:r>
          </a:p>
          <a:p>
            <a:endParaRPr lang="en-US" sz="1400" dirty="0" smtClean="0"/>
          </a:p>
          <a:p>
            <a:r>
              <a:rPr lang="en-US" sz="1400" dirty="0" smtClean="0"/>
              <a:t>SHO delivers fast time to value as it plugs into existing BSM solution.</a:t>
            </a:r>
          </a:p>
          <a:p>
            <a:endParaRPr lang="en-US" sz="1400" dirty="0" smtClean="0"/>
          </a:p>
          <a:p>
            <a:pPr algn="l">
              <a:buNone/>
            </a:pPr>
            <a:r>
              <a:rPr lang="en-US" sz="1400" dirty="0" smtClean="0">
                <a:latin typeface="Calibri" pitchFamily="34" charset="0"/>
                <a:cs typeface="Calibri" pitchFamily="34" charset="0"/>
              </a:rPr>
              <a:t>Business Service Driven” Capacity Management for</a:t>
            </a:r>
          </a:p>
          <a:p>
            <a:pPr algn="l">
              <a:buFont typeface="Wingdings" pitchFamily="2" charset="2"/>
              <a:buChar char="ü"/>
            </a:pPr>
            <a:r>
              <a:rPr lang="en-US" sz="1400" dirty="0" smtClean="0"/>
              <a:t>Combines data from HP BSM collectors such as the Performance Agent and EUM with RTSM Topology data to create a unique and dynamic capacity planning capability</a:t>
            </a:r>
          </a:p>
          <a:p>
            <a:endParaRPr lang="en-US" sz="1400" dirty="0" smtClean="0"/>
          </a:p>
        </p:txBody>
      </p:sp>
      <p:sp>
        <p:nvSpPr>
          <p:cNvPr id="4" name="Header Placeholder 3"/>
          <p:cNvSpPr>
            <a:spLocks noGrp="1"/>
          </p:cNvSpPr>
          <p:nvPr>
            <p:ph type="hdr" sz="quarter" idx="10"/>
          </p:nvPr>
        </p:nvSpPr>
        <p:spPr/>
        <p:txBody>
          <a:bodyPr/>
          <a:lstStyle/>
          <a:p>
            <a:endParaRPr lang="en-US" dirty="0"/>
          </a:p>
        </p:txBody>
      </p:sp>
      <p:sp>
        <p:nvSpPr>
          <p:cNvPr id="5" name="Date Placeholder 4"/>
          <p:cNvSpPr>
            <a:spLocks noGrp="1"/>
          </p:cNvSpPr>
          <p:nvPr>
            <p:ph type="dt" idx="11"/>
          </p:nvPr>
        </p:nvSpPr>
        <p:spPr/>
        <p:txBody>
          <a:bodyPr/>
          <a:lstStyle/>
          <a:p>
            <a:fld id="{E831FD69-BB7F-48A9-AD3C-0905D51AD404}" type="datetime3">
              <a:rPr lang="en-US" smtClean="0"/>
              <a:pPr/>
              <a:t>14 October 2013</a:t>
            </a:fld>
            <a:endParaRPr lang="en-US" dirty="0"/>
          </a:p>
        </p:txBody>
      </p:sp>
      <p:sp>
        <p:nvSpPr>
          <p:cNvPr id="7" name="Slide Number Placeholder 6"/>
          <p:cNvSpPr>
            <a:spLocks noGrp="1"/>
          </p:cNvSpPr>
          <p:nvPr>
            <p:ph type="sldNum" sz="quarter" idx="13"/>
          </p:nvPr>
        </p:nvSpPr>
        <p:spPr/>
        <p:txBody>
          <a:bodyPr/>
          <a:lstStyle/>
          <a:p>
            <a:fld id="{84B04522-5E79-4620-978F-683F5015A639}" type="slidenum">
              <a:rPr lang="en-US" smtClean="0"/>
              <a:pPr/>
              <a:t>12</a:t>
            </a:fld>
            <a:endParaRPr lang="en-US"/>
          </a:p>
        </p:txBody>
      </p:sp>
    </p:spTree>
    <p:extLst>
      <p:ext uri="{BB962C8B-B14F-4D97-AF65-F5344CB8AC3E}">
        <p14:creationId xmlns:p14="http://schemas.microsoft.com/office/powerpoint/2010/main" val="346110137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483306" indent="-362480">
              <a:spcBef>
                <a:spcPts val="317"/>
              </a:spcBef>
              <a:buSzPct val="100000"/>
            </a:pPr>
            <a:r>
              <a:rPr lang="en-US" dirty="0" smtClean="0"/>
              <a:t>Use HP SLM to…</a:t>
            </a:r>
          </a:p>
          <a:p>
            <a:pPr indent="-362480" defTabSz="454778">
              <a:spcBef>
                <a:spcPts val="317"/>
              </a:spcBef>
              <a:spcAft>
                <a:spcPts val="423"/>
              </a:spcAft>
              <a:buSzPct val="100000"/>
              <a:buFont typeface="Arial" pitchFamily="34" charset="0"/>
              <a:buChar char="•"/>
            </a:pPr>
            <a:r>
              <a:rPr lang="en-US" sz="1300" dirty="0" smtClean="0">
                <a:solidFill>
                  <a:srgbClr val="000000"/>
                </a:solidFill>
                <a:latin typeface="HP Simplified" pitchFamily="34" charset="0"/>
                <a:cs typeface="HP Simplified" pitchFamily="34" charset="0"/>
              </a:rPr>
              <a:t>Show the health of the application</a:t>
            </a:r>
          </a:p>
          <a:p>
            <a:pPr indent="-362480" defTabSz="454778">
              <a:spcBef>
                <a:spcPts val="317"/>
              </a:spcBef>
              <a:spcAft>
                <a:spcPts val="423"/>
              </a:spcAft>
              <a:buSzPct val="100000"/>
              <a:buFont typeface="Arial" pitchFamily="34" charset="0"/>
              <a:buChar char="•"/>
            </a:pPr>
            <a:r>
              <a:rPr lang="en-US" sz="1300" dirty="0" smtClean="0">
                <a:solidFill>
                  <a:srgbClr val="000000"/>
                </a:solidFill>
                <a:latin typeface="HP Simplified" pitchFamily="34" charset="0"/>
                <a:cs typeface="HP Simplified" pitchFamily="34" charset="0"/>
              </a:rPr>
              <a:t>Track and report on business objectives and SLAs</a:t>
            </a:r>
          </a:p>
          <a:p>
            <a:pPr indent="-362480" defTabSz="454778">
              <a:spcBef>
                <a:spcPts val="317"/>
              </a:spcBef>
              <a:spcAft>
                <a:spcPts val="423"/>
              </a:spcAft>
              <a:buSzPct val="100000"/>
              <a:buFont typeface="Arial" pitchFamily="34" charset="0"/>
              <a:buChar char="•"/>
            </a:pPr>
            <a:r>
              <a:rPr lang="en-US" sz="1300" dirty="0" smtClean="0">
                <a:solidFill>
                  <a:srgbClr val="000000"/>
                </a:solidFill>
                <a:latin typeface="HP Simplified" pitchFamily="34" charset="0"/>
                <a:cs typeface="HP Simplified" pitchFamily="34" charset="0"/>
              </a:rPr>
              <a:t>See the monetary impact of issues</a:t>
            </a:r>
          </a:p>
          <a:p>
            <a:pPr indent="-362480" defTabSz="454778">
              <a:spcBef>
                <a:spcPts val="317"/>
              </a:spcBef>
              <a:spcAft>
                <a:spcPts val="423"/>
              </a:spcAft>
              <a:buSzPct val="100000"/>
              <a:buFont typeface="Arial" pitchFamily="34" charset="0"/>
              <a:buChar char="•"/>
            </a:pPr>
            <a:r>
              <a:rPr lang="en-US" sz="1300" dirty="0" smtClean="0">
                <a:solidFill>
                  <a:srgbClr val="000000"/>
                </a:solidFill>
                <a:latin typeface="HP Simplified" pitchFamily="34" charset="0"/>
                <a:cs typeface="HP Simplified" pitchFamily="34" charset="0"/>
              </a:rPr>
              <a:t>Single console to see the health of the service…on-site, off-site  or in the cloud</a:t>
            </a:r>
          </a:p>
          <a:p>
            <a:endParaRPr lang="en-US" dirty="0" smtClean="0"/>
          </a:p>
          <a:p>
            <a:r>
              <a:rPr lang="en-US" baseline="0" dirty="0" smtClean="0"/>
              <a:t>Studies show that application performance issues impact revenue by up to 9%. </a:t>
            </a:r>
            <a:r>
              <a:rPr lang="en-US" b="1" baseline="0" dirty="0" smtClean="0"/>
              <a:t>(Source?)</a:t>
            </a:r>
          </a:p>
          <a:p>
            <a:endParaRPr lang="en-US" baseline="0" dirty="0" smtClean="0"/>
          </a:p>
          <a:p>
            <a:r>
              <a:rPr lang="en-US" dirty="0" smtClean="0"/>
              <a:t>Think about the</a:t>
            </a:r>
            <a:r>
              <a:rPr lang="en-US" baseline="0" dirty="0" smtClean="0"/>
              <a:t> </a:t>
            </a:r>
            <a:r>
              <a:rPr lang="en-US" dirty="0" smtClean="0"/>
              <a:t>Business Owners.  They want to be able to track and report on business objectives and service levels.  Is the application meeting the expectations</a:t>
            </a:r>
            <a:r>
              <a:rPr lang="en-US" baseline="0" dirty="0" smtClean="0"/>
              <a:t> of the users?  What about my partners and suppliers?</a:t>
            </a:r>
            <a:endParaRPr lang="en-US" dirty="0" smtClean="0"/>
          </a:p>
          <a:p>
            <a:endParaRPr lang="en-US" dirty="0" smtClean="0"/>
          </a:p>
          <a:p>
            <a:r>
              <a:rPr lang="en-US" dirty="0" smtClean="0"/>
              <a:t>The best way to report SLAs is in business terms.  HP BSM’s dashboard</a:t>
            </a:r>
            <a:r>
              <a:rPr lang="en-US" baseline="0" dirty="0" smtClean="0"/>
              <a:t> shows the health of the business as well as the monetary impact of any issue to the business.</a:t>
            </a:r>
          </a:p>
          <a:p>
            <a:pPr defTabSz="966559">
              <a:defRPr/>
            </a:pPr>
            <a:endParaRPr lang="en-US" dirty="0" smtClean="0">
              <a:solidFill>
                <a:srgbClr val="FFFFFF"/>
              </a:solidFill>
            </a:endParaRPr>
          </a:p>
          <a:p>
            <a:endParaRPr lang="en-US" dirty="0" smtClean="0"/>
          </a:p>
        </p:txBody>
      </p:sp>
      <p:sp>
        <p:nvSpPr>
          <p:cNvPr id="4" name="Slide Number Placeholder 3"/>
          <p:cNvSpPr>
            <a:spLocks noGrp="1"/>
          </p:cNvSpPr>
          <p:nvPr>
            <p:ph type="sldNum" sz="quarter" idx="10"/>
          </p:nvPr>
        </p:nvSpPr>
        <p:spPr/>
        <p:txBody>
          <a:bodyPr/>
          <a:lstStyle/>
          <a:p>
            <a:fld id="{67B69113-1F54-43BE-854B-52A0833A1930}" type="slidenum">
              <a:rPr lang="en-US" smtClean="0"/>
              <a:pPr/>
              <a:t>13</a:t>
            </a:fld>
            <a:endParaRPr lang="en-US" dirty="0"/>
          </a:p>
        </p:txBody>
      </p:sp>
    </p:spTree>
    <p:extLst>
      <p:ext uri="{BB962C8B-B14F-4D97-AF65-F5344CB8AC3E}">
        <p14:creationId xmlns:p14="http://schemas.microsoft.com/office/powerpoint/2010/main" val="119608644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defTabSz="966612">
              <a:defRPr/>
            </a:pPr>
            <a:r>
              <a:rPr lang="en-US" sz="1300" dirty="0" smtClean="0">
                <a:solidFill>
                  <a:srgbClr val="FFC000"/>
                </a:solidFill>
                <a:latin typeface="Futura Bk" pitchFamily="34" charset="0"/>
              </a:rPr>
              <a:t>Logs for Ops</a:t>
            </a:r>
            <a:r>
              <a:rPr lang="en-US" sz="1300" dirty="0" smtClean="0">
                <a:solidFill>
                  <a:prstClr val="white"/>
                </a:solidFill>
                <a:latin typeface="Futura Bk" pitchFamily="34" charset="0"/>
              </a:rPr>
              <a:t>: </a:t>
            </a:r>
            <a:r>
              <a:rPr lang="en-US" sz="1300" dirty="0" smtClean="0">
                <a:solidFill>
                  <a:schemeClr val="bg1"/>
                </a:solidFill>
                <a:latin typeface="Futura Bk" pitchFamily="34" charset="0"/>
              </a:rPr>
              <a:t>End-to-end visibility: collect raw metrics from large and widely varied sources (300+ log sources) </a:t>
            </a:r>
            <a:r>
              <a:rPr lang="en-US" sz="1300" dirty="0" smtClean="0">
                <a:solidFill>
                  <a:schemeClr val="bg1"/>
                </a:solidFill>
                <a:latin typeface="Futura Bk" pitchFamily="34" charset="0"/>
                <a:sym typeface="Wingdings" pitchFamily="2" charset="2"/>
              </a:rPr>
              <a:t></a:t>
            </a:r>
            <a:r>
              <a:rPr lang="en-US" sz="1300" dirty="0" smtClean="0">
                <a:solidFill>
                  <a:schemeClr val="bg1"/>
                </a:solidFill>
                <a:latin typeface="Futura Bk" pitchFamily="34" charset="0"/>
              </a:rPr>
              <a:t> improving automated operations </a:t>
            </a:r>
          </a:p>
          <a:p>
            <a:pPr defTabSz="966612">
              <a:defRPr/>
            </a:pPr>
            <a:endParaRPr lang="en-US" sz="1300" dirty="0" smtClean="0">
              <a:solidFill>
                <a:schemeClr val="bg1"/>
              </a:solidFill>
              <a:latin typeface="Futura Bk" pitchFamily="34" charset="0"/>
            </a:endParaRPr>
          </a:p>
          <a:p>
            <a:pPr defTabSz="966612">
              <a:defRPr/>
            </a:pPr>
            <a:r>
              <a:rPr lang="en-US" sz="1300" dirty="0" smtClean="0">
                <a:solidFill>
                  <a:srgbClr val="FFC000"/>
                </a:solidFill>
              </a:rPr>
              <a:t>IT Search and intelligence analytics</a:t>
            </a:r>
            <a:r>
              <a:rPr lang="en-US" sz="1300" dirty="0" smtClean="0">
                <a:solidFill>
                  <a:schemeClr val="bg1"/>
                </a:solidFill>
              </a:rPr>
              <a:t>: report on application, server and network events from a single console </a:t>
            </a:r>
            <a:r>
              <a:rPr lang="en-US" sz="1300" dirty="0" smtClean="0">
                <a:solidFill>
                  <a:schemeClr val="bg1"/>
                </a:solidFill>
                <a:sym typeface="Wingdings" pitchFamily="2" charset="2"/>
              </a:rPr>
              <a:t> </a:t>
            </a:r>
            <a:r>
              <a:rPr lang="en-US" sz="1300" dirty="0" smtClean="0">
                <a:solidFill>
                  <a:schemeClr val="bg1"/>
                </a:solidFill>
              </a:rPr>
              <a:t>faster triage and diagnostics, compliance</a:t>
            </a:r>
          </a:p>
          <a:p>
            <a:endParaRPr lang="en-US" dirty="0" smtClean="0"/>
          </a:p>
          <a:p>
            <a:pPr defTabSz="966612">
              <a:defRPr/>
            </a:pPr>
            <a:r>
              <a:rPr lang="en-US" sz="1300" dirty="0" smtClean="0">
                <a:solidFill>
                  <a:srgbClr val="FFC000"/>
                </a:solidFill>
              </a:rPr>
              <a:t>Linking the NOC and SOC </a:t>
            </a:r>
            <a:r>
              <a:rPr lang="en-US" sz="1300" dirty="0" smtClean="0">
                <a:solidFill>
                  <a:schemeClr val="bg1"/>
                </a:solidFill>
              </a:rPr>
              <a:t>: using ops data to corroborate security incidents *and* using security information in triage and diagnostics for operations </a:t>
            </a:r>
            <a:r>
              <a:rPr lang="en-US" sz="1300" dirty="0" smtClean="0">
                <a:solidFill>
                  <a:schemeClr val="bg1"/>
                </a:solidFill>
                <a:sym typeface="Wingdings" pitchFamily="2" charset="2"/>
              </a:rPr>
              <a:t> b</a:t>
            </a:r>
            <a:r>
              <a:rPr lang="en-US" sz="1300" dirty="0" smtClean="0">
                <a:solidFill>
                  <a:schemeClr val="bg1"/>
                </a:solidFill>
              </a:rPr>
              <a:t>reaking down  organizational silos</a:t>
            </a:r>
            <a:endParaRPr lang="en-US" sz="1300" b="1" dirty="0" smtClean="0">
              <a:solidFill>
                <a:schemeClr val="bg1"/>
              </a:solidFill>
              <a:latin typeface="Arial" charset="0"/>
            </a:endParaRPr>
          </a:p>
          <a:p>
            <a:endParaRPr lang="en-US" dirty="0"/>
          </a:p>
        </p:txBody>
      </p:sp>
      <p:sp>
        <p:nvSpPr>
          <p:cNvPr id="4" name="Header Placeholder 3"/>
          <p:cNvSpPr>
            <a:spLocks noGrp="1"/>
          </p:cNvSpPr>
          <p:nvPr>
            <p:ph type="hdr" sz="quarter" idx="10"/>
          </p:nvPr>
        </p:nvSpPr>
        <p:spPr/>
        <p:txBody>
          <a:bodyPr/>
          <a:lstStyle/>
          <a:p>
            <a:pPr>
              <a:defRPr/>
            </a:pPr>
            <a:endParaRPr lang="en-US">
              <a:solidFill>
                <a:prstClr val="black"/>
              </a:solidFill>
            </a:endParaRPr>
          </a:p>
        </p:txBody>
      </p:sp>
      <p:sp>
        <p:nvSpPr>
          <p:cNvPr id="5" name="Date Placeholder 4"/>
          <p:cNvSpPr>
            <a:spLocks noGrp="1"/>
          </p:cNvSpPr>
          <p:nvPr>
            <p:ph type="dt" idx="11"/>
          </p:nvPr>
        </p:nvSpPr>
        <p:spPr/>
        <p:txBody>
          <a:bodyPr/>
          <a:lstStyle/>
          <a:p>
            <a:pPr>
              <a:defRPr/>
            </a:pPr>
            <a:fld id="{88FFD3FE-F9D6-4505-BC0E-8798EFD1B935}" type="datetime3">
              <a:rPr lang="en-US" smtClean="0">
                <a:solidFill>
                  <a:prstClr val="black"/>
                </a:solidFill>
              </a:rPr>
              <a:pPr>
                <a:defRPr/>
              </a:pPr>
              <a:t>14 October 2013</a:t>
            </a:fld>
            <a:endParaRPr lang="en-US" dirty="0">
              <a:solidFill>
                <a:prstClr val="black"/>
              </a:solidFill>
            </a:endParaRPr>
          </a:p>
        </p:txBody>
      </p:sp>
      <p:sp>
        <p:nvSpPr>
          <p:cNvPr id="6" name="Footer Placeholder 5"/>
          <p:cNvSpPr>
            <a:spLocks noGrp="1"/>
          </p:cNvSpPr>
          <p:nvPr>
            <p:ph type="ftr" sz="quarter" idx="12"/>
          </p:nvPr>
        </p:nvSpPr>
        <p:spPr/>
        <p:txBody>
          <a:bodyPr/>
          <a:lstStyle/>
          <a:p>
            <a:pPr>
              <a:defRPr/>
            </a:pPr>
            <a:r>
              <a:rPr lang="en-US" smtClean="0">
                <a:solidFill>
                  <a:prstClr val="black"/>
                </a:solidFill>
              </a:rPr>
              <a:t>HP Confidential</a:t>
            </a:r>
            <a:endParaRPr lang="en-US" dirty="0">
              <a:solidFill>
                <a:prstClr val="black"/>
              </a:solidFill>
            </a:endParaRPr>
          </a:p>
        </p:txBody>
      </p:sp>
      <p:sp>
        <p:nvSpPr>
          <p:cNvPr id="7" name="Slide Number Placeholder 6"/>
          <p:cNvSpPr>
            <a:spLocks noGrp="1"/>
          </p:cNvSpPr>
          <p:nvPr>
            <p:ph type="sldNum" sz="quarter" idx="13"/>
          </p:nvPr>
        </p:nvSpPr>
        <p:spPr/>
        <p:txBody>
          <a:bodyPr/>
          <a:lstStyle/>
          <a:p>
            <a:pPr>
              <a:defRPr/>
            </a:pPr>
            <a:fld id="{7CE9BF25-7728-4F4C-BF03-392A722AB3BE}" type="slidenum">
              <a:rPr lang="en-US" smtClean="0">
                <a:solidFill>
                  <a:prstClr val="black"/>
                </a:solidFill>
              </a:rPr>
              <a:pPr>
                <a:defRPr/>
              </a:pPr>
              <a:t>14</a:t>
            </a:fld>
            <a:endParaRPr lang="en-US">
              <a:solidFill>
                <a:prstClr val="black"/>
              </a:solidFill>
            </a:endParaRPr>
          </a:p>
        </p:txBody>
      </p:sp>
    </p:spTree>
    <p:extLst>
      <p:ext uri="{BB962C8B-B14F-4D97-AF65-F5344CB8AC3E}">
        <p14:creationId xmlns:p14="http://schemas.microsoft.com/office/powerpoint/2010/main" val="131473606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57200" y="720725"/>
            <a:ext cx="6400800" cy="3600450"/>
          </a:xfrm>
        </p:spPr>
      </p:sp>
      <p:sp>
        <p:nvSpPr>
          <p:cNvPr id="3" name="Notes Placeholder 2"/>
          <p:cNvSpPr>
            <a:spLocks noGrp="1"/>
          </p:cNvSpPr>
          <p:nvPr>
            <p:ph type="body" idx="1"/>
          </p:nvPr>
        </p:nvSpPr>
        <p:spPr/>
        <p:txBody>
          <a:bodyPr>
            <a:normAutofit/>
          </a:bodyPr>
          <a:lstStyle/>
          <a:p>
            <a:r>
              <a:rPr lang="en-US" dirty="0" smtClean="0"/>
              <a:t>Providing a single pane of glasss into the </a:t>
            </a:r>
            <a:r>
              <a:rPr lang="en-US" baseline="0" dirty="0" smtClean="0"/>
              <a:t>HP IT Performance Suite is the HP IT Executive Scorecard</a:t>
            </a:r>
            <a:r>
              <a:rPr lang="en-US" dirty="0"/>
              <a:t> </a:t>
            </a:r>
            <a:r>
              <a:rPr lang="en-US" dirty="0" smtClean="0"/>
              <a:t>released in July 2011 and shipping in most languages from Novmeber </a:t>
            </a:r>
            <a:r>
              <a:rPr lang="en-US" baseline="0" dirty="0" smtClean="0"/>
              <a:t>2011.  </a:t>
            </a:r>
          </a:p>
          <a:p>
            <a:endParaRPr lang="en-US" baseline="0" dirty="0" smtClean="0"/>
          </a:p>
          <a:p>
            <a:r>
              <a:rPr lang="en-US" baseline="0" dirty="0" smtClean="0"/>
              <a:t>The IT Executive Scorecard enables a persona-based cascading performance system for the IT leadership team, so the key performance indicators  (KPIs) in a CIO’s scorecard can cascade down into meaningful KPIs their PMO/Finance head, VP of Ops, VP of Apps, CISO and VP of Information Management might then use to optimize performance at their levels.</a:t>
            </a:r>
          </a:p>
          <a:p>
            <a:endParaRPr lang="en-US" baseline="0" dirty="0" smtClean="0"/>
          </a:p>
          <a:p>
            <a:r>
              <a:rPr lang="en-US" dirty="0" smtClean="0"/>
              <a:t>The IT Executive Scorecard</a:t>
            </a:r>
            <a:r>
              <a:rPr lang="en-US" baseline="0" dirty="0" smtClean="0"/>
              <a:t> is built on HP’s open IT Data Model which contains the data model for the KPIs.  Also the Scorecard includes a tool for managing data integration for HP or 3</a:t>
            </a:r>
            <a:r>
              <a:rPr lang="en-US" baseline="30000" dirty="0" smtClean="0"/>
              <a:t>rd</a:t>
            </a:r>
            <a:r>
              <a:rPr lang="en-US" baseline="0" dirty="0" smtClean="0"/>
              <a:t> party products not already pre-integrated, using standard extraction, transformation and load (ETL) capabilities.  More info is available in our IT Executive Scorecard presentation, data sheet and training materials.</a:t>
            </a:r>
            <a:endParaRPr lang="en-US" dirty="0"/>
          </a:p>
        </p:txBody>
      </p:sp>
      <p:sp>
        <p:nvSpPr>
          <p:cNvPr id="4" name="Slide Number Placeholder 3"/>
          <p:cNvSpPr>
            <a:spLocks noGrp="1"/>
          </p:cNvSpPr>
          <p:nvPr>
            <p:ph type="sldNum" sz="quarter" idx="10"/>
          </p:nvPr>
        </p:nvSpPr>
        <p:spPr>
          <a:xfrm>
            <a:off x="4143587" y="9119477"/>
            <a:ext cx="3169920" cy="480060"/>
          </a:xfrm>
          <a:prstGeom prst="rect">
            <a:avLst/>
          </a:prstGeom>
        </p:spPr>
        <p:txBody>
          <a:bodyPr/>
          <a:lstStyle/>
          <a:p>
            <a:fld id="{22A853E8-D85F-5D49-95D2-E1D96ABFE2B9}" type="slidenum">
              <a:rPr lang="en-GB" smtClean="0">
                <a:solidFill>
                  <a:prstClr val="black"/>
                </a:solidFill>
              </a:rPr>
              <a:pPr/>
              <a:t>16</a:t>
            </a:fld>
            <a:endParaRPr lang="en-GB">
              <a:solidFill>
                <a:prstClr val="black"/>
              </a:solidFill>
            </a:endParaRPr>
          </a:p>
        </p:txBody>
      </p:sp>
    </p:spTree>
    <p:extLst>
      <p:ext uri="{BB962C8B-B14F-4D97-AF65-F5344CB8AC3E}">
        <p14:creationId xmlns:p14="http://schemas.microsoft.com/office/powerpoint/2010/main" val="305691640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77500" lnSpcReduction="20000"/>
          </a:bodyPr>
          <a:lstStyle/>
          <a:p>
            <a:pPr rtl="0" eaLnBrk="1" fontAlgn="b" latinLnBrk="0" hangingPunct="1">
              <a:buFont typeface="Arial" pitchFamily="34" charset="0"/>
              <a:buChar char="•"/>
            </a:pPr>
            <a:r>
              <a:rPr lang="en-US" sz="1300" dirty="0" smtClean="0">
                <a:latin typeface="Futura Bk" pitchFamily="34" charset="0"/>
                <a:cs typeface="+mn-cs"/>
              </a:rPr>
              <a:t>KPI Description for NA/NNM</a:t>
            </a:r>
          </a:p>
          <a:p>
            <a:pPr rtl="0" eaLnBrk="1" fontAlgn="b" latinLnBrk="0" hangingPunct="1">
              <a:buFont typeface="Arial" pitchFamily="34" charset="0"/>
              <a:buChar char="•"/>
            </a:pPr>
            <a:endParaRPr lang="en-US" sz="1300" dirty="0" smtClean="0">
              <a:latin typeface="Futura Bk" pitchFamily="34" charset="0"/>
              <a:cs typeface="+mn-cs"/>
            </a:endParaRPr>
          </a:p>
          <a:p>
            <a:pPr rtl="0" eaLnBrk="1" fontAlgn="b" latinLnBrk="0" hangingPunct="1">
              <a:buFont typeface="Arial" pitchFamily="34" charset="0"/>
              <a:buChar char="•"/>
            </a:pPr>
            <a:endParaRPr lang="en-US" sz="1300" dirty="0" smtClean="0">
              <a:latin typeface="Futura Bk" pitchFamily="34" charset="0"/>
              <a:cs typeface="+mn-cs"/>
            </a:endParaRPr>
          </a:p>
          <a:p>
            <a:pPr rtl="0" eaLnBrk="1" fontAlgn="b" latinLnBrk="0" hangingPunct="1">
              <a:buFont typeface="Arial" pitchFamily="34" charset="0"/>
              <a:buChar char="•"/>
            </a:pPr>
            <a:r>
              <a:rPr lang="en-US" sz="1300" dirty="0" smtClean="0">
                <a:latin typeface="Futura Bk" pitchFamily="34" charset="0"/>
                <a:cs typeface="+mn-cs"/>
              </a:rPr>
              <a:t>% of Compliant Data Center Network Devices - Based on – resources assigned to current tasks, and their regional calendar which defines the expected working hours, holidays. We want avoid relating to resources that are in holiday.</a:t>
            </a:r>
          </a:p>
          <a:p>
            <a:pPr rtl="0" eaLnBrk="1" fontAlgn="b" latinLnBrk="0" hangingPunct="1">
              <a:buFont typeface="Arial" pitchFamily="34" charset="0"/>
              <a:buChar char="•"/>
            </a:pPr>
            <a:r>
              <a:rPr lang="en-US" sz="1300" dirty="0" smtClean="0">
                <a:latin typeface="Futura Bk" pitchFamily="34" charset="0"/>
                <a:cs typeface="+mn-cs"/>
              </a:rPr>
              <a:t>% of Network Devices with </a:t>
            </a:r>
            <a:r>
              <a:rPr lang="en-US" sz="1300" dirty="0" err="1" smtClean="0">
                <a:latin typeface="Futura Bk" pitchFamily="34" charset="0"/>
                <a:cs typeface="+mn-cs"/>
              </a:rPr>
              <a:t>Reachability</a:t>
            </a:r>
            <a:r>
              <a:rPr lang="en-US" sz="1300" dirty="0" smtClean="0">
                <a:latin typeface="Futura Bk" pitchFamily="34" charset="0"/>
                <a:cs typeface="+mn-cs"/>
              </a:rPr>
              <a:t> Issues -The motivation for measuring this KPI is to get better insight to the overall </a:t>
            </a:r>
            <a:r>
              <a:rPr lang="en-US" sz="1300" dirty="0" err="1" smtClean="0">
                <a:latin typeface="Futura Bk" pitchFamily="34" charset="0"/>
                <a:cs typeface="+mn-cs"/>
              </a:rPr>
              <a:t>reachability</a:t>
            </a:r>
            <a:r>
              <a:rPr lang="en-US" sz="1300" dirty="0" smtClean="0">
                <a:latin typeface="Futura Bk" pitchFamily="34" charset="0"/>
                <a:cs typeface="+mn-cs"/>
              </a:rPr>
              <a:t> of the network devices. The assumption is that there is no tolerance for any network </a:t>
            </a:r>
            <a:r>
              <a:rPr lang="en-US" sz="1300" dirty="0" err="1" smtClean="0">
                <a:latin typeface="Futura Bk" pitchFamily="34" charset="0"/>
                <a:cs typeface="+mn-cs"/>
              </a:rPr>
              <a:t>reachability</a:t>
            </a:r>
            <a:r>
              <a:rPr lang="en-US" sz="1300" dirty="0" smtClean="0">
                <a:latin typeface="Futura Bk" pitchFamily="34" charset="0"/>
                <a:cs typeface="+mn-cs"/>
              </a:rPr>
              <a:t> outages as they might have impact on more than one service or application.  Counts all unreachable network devices. Need to be measured by - Organization, Location, Provider - Network service provider\Vendors (Vodafone, ATT, Sprint - provide network. A NSP deliver network monitoring to several tenants), </a:t>
            </a:r>
            <a:r>
              <a:rPr lang="en-US" sz="1300" dirty="0" err="1" smtClean="0">
                <a:latin typeface="Futura Bk" pitchFamily="34" charset="0"/>
                <a:cs typeface="+mn-cs"/>
              </a:rPr>
              <a:t>DataCenter</a:t>
            </a:r>
            <a:r>
              <a:rPr lang="en-US" sz="1300" dirty="0" smtClean="0">
                <a:latin typeface="Futura Bk" pitchFamily="34" charset="0"/>
                <a:cs typeface="+mn-cs"/>
              </a:rPr>
              <a:t> LAN, Application, Services - infra services modeled in NMC</a:t>
            </a:r>
          </a:p>
          <a:p>
            <a:pPr rtl="0" eaLnBrk="1" fontAlgn="b" latinLnBrk="0" hangingPunct="1">
              <a:buFont typeface="Arial" pitchFamily="34" charset="0"/>
              <a:buChar char="•"/>
            </a:pPr>
            <a:r>
              <a:rPr lang="en-US" sz="1300" dirty="0" smtClean="0">
                <a:latin typeface="Futura Bk" pitchFamily="34" charset="0"/>
                <a:cs typeface="+mn-cs"/>
              </a:rPr>
              <a:t>% of Network Devices with Availability Issues - The motivation for measuring this KPI is to get better insight into the overall availability of the network devices. It is required to measure the availability by planned and unplanned downtime Need to be measured by - Organization, Location, Provider - Network service provider\Vendors, </a:t>
            </a:r>
            <a:r>
              <a:rPr lang="en-US" sz="1300" dirty="0" err="1" smtClean="0">
                <a:latin typeface="Futura Bk" pitchFamily="34" charset="0"/>
                <a:cs typeface="+mn-cs"/>
              </a:rPr>
              <a:t>DataCenter</a:t>
            </a:r>
            <a:r>
              <a:rPr lang="en-US" sz="1300" dirty="0" smtClean="0">
                <a:latin typeface="Futura Bk" pitchFamily="34" charset="0"/>
                <a:cs typeface="+mn-cs"/>
              </a:rPr>
              <a:t> LAN, Application, Services - infra services modeled in NMC</a:t>
            </a:r>
          </a:p>
          <a:p>
            <a:pPr rtl="0" eaLnBrk="1" fontAlgn="b" latinLnBrk="0" hangingPunct="1">
              <a:buFont typeface="Arial" pitchFamily="34" charset="0"/>
              <a:buChar char="•"/>
            </a:pPr>
            <a:r>
              <a:rPr lang="en-US" sz="1300" dirty="0" smtClean="0">
                <a:latin typeface="Futura Bk" pitchFamily="34" charset="0"/>
                <a:cs typeface="+mn-cs"/>
              </a:rPr>
              <a:t>Average Network Events Backlog Size -Measure the size of network related events. In case this number breaches a pattern over time it can imply that a change affected the networking management process</a:t>
            </a:r>
          </a:p>
          <a:p>
            <a:pPr rtl="0" eaLnBrk="1" fontAlgn="b" latinLnBrk="0" hangingPunct="1">
              <a:buFont typeface="Arial" pitchFamily="34" charset="0"/>
              <a:buChar char="•"/>
            </a:pPr>
            <a:r>
              <a:rPr lang="en-US" sz="1300" dirty="0" smtClean="0">
                <a:latin typeface="Futura Bk" pitchFamily="34" charset="0"/>
                <a:cs typeface="+mn-cs"/>
              </a:rPr>
              <a:t>% of Utilization of Network Devices -This KPI measures the rate of utilization of network devices. In case the network devices aren't utilized enough It can imply a cost reduction opportunity. In case they are too utilized it can imply further investment is required. Compare by cost if possible. Need to be measured by - Organization, Location  Provider - Network service provider\Vendors, </a:t>
            </a:r>
            <a:r>
              <a:rPr lang="en-US" sz="1300" dirty="0" err="1" smtClean="0">
                <a:latin typeface="Futura Bk" pitchFamily="34" charset="0"/>
                <a:cs typeface="+mn-cs"/>
              </a:rPr>
              <a:t>DataCenter</a:t>
            </a:r>
            <a:r>
              <a:rPr lang="en-US" sz="1300" dirty="0" smtClean="0">
                <a:latin typeface="Futura Bk" pitchFamily="34" charset="0"/>
                <a:cs typeface="+mn-cs"/>
              </a:rPr>
              <a:t> LAN, Application, Services - infra services modeled in NMC</a:t>
            </a:r>
          </a:p>
          <a:p>
            <a:pPr rtl="0" eaLnBrk="1" fontAlgn="b" latinLnBrk="0" hangingPunct="1">
              <a:buFont typeface="Arial" pitchFamily="34" charset="0"/>
              <a:buNone/>
            </a:pPr>
            <a:r>
              <a:rPr lang="en-US" sz="1300" dirty="0" smtClean="0">
                <a:latin typeface="Futura Bk" pitchFamily="34" charset="0"/>
                <a:cs typeface="+mn-cs"/>
              </a:rPr>
              <a:t>Average Throughput of Network Devices – same as Average throughput of network devices Network Latency - High level reporting on the latency of the network  Baseline performance anomalies (Latency should be in the context of  location or data center</a:t>
            </a:r>
            <a:br>
              <a:rPr lang="en-US" sz="1300" dirty="0" smtClean="0">
                <a:latin typeface="Futura Bk" pitchFamily="34" charset="0"/>
                <a:cs typeface="+mn-cs"/>
              </a:rPr>
            </a:br>
            <a:r>
              <a:rPr lang="en-US" sz="1300" dirty="0" smtClean="0">
                <a:latin typeface="Futura Bk" pitchFamily="34" charset="0"/>
                <a:cs typeface="+mn-cs"/>
              </a:rPr>
              <a:t>Trend of anomalies, Time to anomaly (days/hours until breach) Need to be measured by - Organization, Location, Provider - Network service provider\Vendors, </a:t>
            </a:r>
            <a:r>
              <a:rPr lang="en-US" sz="1300" dirty="0" err="1" smtClean="0">
                <a:latin typeface="Futura Bk" pitchFamily="34" charset="0"/>
                <a:cs typeface="+mn-cs"/>
              </a:rPr>
              <a:t>DataCenter</a:t>
            </a:r>
            <a:r>
              <a:rPr lang="en-US" sz="1300" dirty="0" smtClean="0">
                <a:latin typeface="Futura Bk" pitchFamily="34" charset="0"/>
                <a:cs typeface="+mn-cs"/>
              </a:rPr>
              <a:t> LAN, Application, Services - infra services modeled in NMC</a:t>
            </a:r>
          </a:p>
          <a:p>
            <a:pPr>
              <a:buFont typeface="Arial" pitchFamily="34" charset="0"/>
              <a:buChar char="•"/>
            </a:pPr>
            <a:endParaRPr lang="en-US" dirty="0"/>
          </a:p>
        </p:txBody>
      </p:sp>
      <p:sp>
        <p:nvSpPr>
          <p:cNvPr id="4" name="Header Placeholder 3"/>
          <p:cNvSpPr>
            <a:spLocks noGrp="1"/>
          </p:cNvSpPr>
          <p:nvPr>
            <p:ph type="hdr" sz="quarter" idx="10"/>
          </p:nvPr>
        </p:nvSpPr>
        <p:spPr/>
        <p:txBody>
          <a:bodyPr/>
          <a:lstStyle/>
          <a:p>
            <a:endParaRPr lang="en-US" dirty="0"/>
          </a:p>
        </p:txBody>
      </p:sp>
      <p:sp>
        <p:nvSpPr>
          <p:cNvPr id="5" name="Date Placeholder 4"/>
          <p:cNvSpPr>
            <a:spLocks noGrp="1"/>
          </p:cNvSpPr>
          <p:nvPr>
            <p:ph type="dt" idx="11"/>
          </p:nvPr>
        </p:nvSpPr>
        <p:spPr/>
        <p:txBody>
          <a:bodyPr/>
          <a:lstStyle/>
          <a:p>
            <a:fld id="{E831FD69-BB7F-48A9-AD3C-0905D51AD404}" type="datetime3">
              <a:rPr lang="en-US" smtClean="0"/>
              <a:pPr/>
              <a:t>14 October 2013</a:t>
            </a:fld>
            <a:endParaRPr lang="en-US" dirty="0"/>
          </a:p>
        </p:txBody>
      </p:sp>
      <p:sp>
        <p:nvSpPr>
          <p:cNvPr id="6" name="Footer Placeholder 5"/>
          <p:cNvSpPr>
            <a:spLocks noGrp="1"/>
          </p:cNvSpPr>
          <p:nvPr>
            <p:ph type="ftr" sz="quarter" idx="12"/>
          </p:nvPr>
        </p:nvSpPr>
        <p:spPr/>
        <p:txBody>
          <a:bodyPr/>
          <a:lstStyle/>
          <a:p>
            <a:r>
              <a:rPr lang="en-US" smtClean="0"/>
              <a:t>HP Confidential</a:t>
            </a:r>
            <a:endParaRPr lang="en-US" dirty="0"/>
          </a:p>
        </p:txBody>
      </p:sp>
      <p:sp>
        <p:nvSpPr>
          <p:cNvPr id="7" name="Slide Number Placeholder 6"/>
          <p:cNvSpPr>
            <a:spLocks noGrp="1"/>
          </p:cNvSpPr>
          <p:nvPr>
            <p:ph type="sldNum" sz="quarter" idx="13"/>
          </p:nvPr>
        </p:nvSpPr>
        <p:spPr/>
        <p:txBody>
          <a:bodyPr/>
          <a:lstStyle/>
          <a:p>
            <a:fld id="{84B04522-5E79-4620-978F-683F5015A639}" type="slidenum">
              <a:rPr lang="en-US" smtClean="0"/>
              <a:pPr/>
              <a:t>17</a:t>
            </a:fld>
            <a:endParaRPr lang="en-US" dirty="0"/>
          </a:p>
        </p:txBody>
      </p:sp>
    </p:spTree>
    <p:extLst>
      <p:ext uri="{BB962C8B-B14F-4D97-AF65-F5344CB8AC3E}">
        <p14:creationId xmlns:p14="http://schemas.microsoft.com/office/powerpoint/2010/main" val="151459335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62500" lnSpcReduction="20000"/>
          </a:bodyPr>
          <a:lstStyle/>
          <a:p>
            <a:r>
              <a:rPr lang="en-US" dirty="0" smtClean="0"/>
              <a:t>List of KPIs, total 20 KPIs</a:t>
            </a:r>
            <a:r>
              <a:rPr lang="en-US" baseline="0" dirty="0" smtClean="0"/>
              <a:t> from BSM feed into the VP Ops edition</a:t>
            </a:r>
          </a:p>
          <a:p>
            <a:endParaRPr lang="en-US" baseline="0" dirty="0" smtClean="0"/>
          </a:p>
          <a:p>
            <a:r>
              <a:rPr lang="en-US" sz="1300" dirty="0" smtClean="0">
                <a:latin typeface="Futura Bk" pitchFamily="34" charset="0"/>
                <a:cs typeface="+mn-cs"/>
              </a:rPr>
              <a:t>% of Compliant Data Center Network Devices</a:t>
            </a:r>
            <a:r>
              <a:rPr lang="en-US" dirty="0" smtClean="0"/>
              <a:t> </a:t>
            </a:r>
            <a:r>
              <a:rPr lang="en-US" sz="1300" dirty="0" smtClean="0">
                <a:latin typeface="Futura Bk" pitchFamily="34" charset="0"/>
                <a:cs typeface="+mn-cs"/>
              </a:rPr>
              <a:t>Based on – resources assigned to current tasks, and their regional calendar which defines the expected working hours, holidays. We want avoid relating to resources that are in holiday.</a:t>
            </a:r>
            <a:r>
              <a:rPr lang="en-US" dirty="0" smtClean="0"/>
              <a:t> </a:t>
            </a:r>
            <a:r>
              <a:rPr lang="en-US" sz="1300" dirty="0" smtClean="0">
                <a:latin typeface="Futura Bk" pitchFamily="34" charset="0"/>
                <a:cs typeface="+mn-cs"/>
              </a:rPr>
              <a:t>NA</a:t>
            </a:r>
            <a:r>
              <a:rPr lang="en-US" dirty="0" smtClean="0"/>
              <a:t> </a:t>
            </a:r>
          </a:p>
          <a:p>
            <a:r>
              <a:rPr lang="en-US" sz="1300" dirty="0" smtClean="0">
                <a:latin typeface="Futura Bk" pitchFamily="34" charset="0"/>
                <a:cs typeface="+mn-cs"/>
              </a:rPr>
              <a:t>% of Network Devices with </a:t>
            </a:r>
            <a:r>
              <a:rPr lang="en-US" sz="1300" dirty="0" err="1" smtClean="0">
                <a:latin typeface="Futura Bk" pitchFamily="34" charset="0"/>
                <a:cs typeface="+mn-cs"/>
              </a:rPr>
              <a:t>Reachability</a:t>
            </a:r>
            <a:r>
              <a:rPr lang="en-US" sz="1300" dirty="0" smtClean="0">
                <a:latin typeface="Futura Bk" pitchFamily="34" charset="0"/>
                <a:cs typeface="+mn-cs"/>
              </a:rPr>
              <a:t> Issues</a:t>
            </a:r>
            <a:r>
              <a:rPr lang="en-US" dirty="0" smtClean="0"/>
              <a:t> </a:t>
            </a:r>
            <a:r>
              <a:rPr lang="en-US" sz="1300" dirty="0" smtClean="0">
                <a:latin typeface="Futura Bk" pitchFamily="34" charset="0"/>
                <a:cs typeface="+mn-cs"/>
              </a:rPr>
              <a:t>The motivation for measuring this KPI is to get better insight to the overall </a:t>
            </a:r>
            <a:r>
              <a:rPr lang="en-US" sz="1300" dirty="0" err="1" smtClean="0">
                <a:latin typeface="Futura Bk" pitchFamily="34" charset="0"/>
                <a:cs typeface="+mn-cs"/>
              </a:rPr>
              <a:t>reachability</a:t>
            </a:r>
            <a:r>
              <a:rPr lang="en-US" sz="1300" dirty="0" smtClean="0">
                <a:latin typeface="Futura Bk" pitchFamily="34" charset="0"/>
                <a:cs typeface="+mn-cs"/>
              </a:rPr>
              <a:t> of the network devices. The assumption is that there is no tolerance for any network </a:t>
            </a:r>
            <a:r>
              <a:rPr lang="en-US" sz="1300" dirty="0" err="1" smtClean="0">
                <a:latin typeface="Futura Bk" pitchFamily="34" charset="0"/>
                <a:cs typeface="+mn-cs"/>
              </a:rPr>
              <a:t>reachability</a:t>
            </a:r>
            <a:r>
              <a:rPr lang="en-US" sz="1300" dirty="0" smtClean="0">
                <a:latin typeface="Futura Bk" pitchFamily="34" charset="0"/>
                <a:cs typeface="+mn-cs"/>
              </a:rPr>
              <a:t> outages as they might have impact on more than one service or application.</a:t>
            </a:r>
            <a:br>
              <a:rPr lang="en-US" sz="1300" dirty="0" smtClean="0">
                <a:latin typeface="Futura Bk" pitchFamily="34" charset="0"/>
                <a:cs typeface="+mn-cs"/>
              </a:rPr>
            </a:br>
            <a:r>
              <a:rPr lang="en-US" sz="1300" dirty="0" smtClean="0">
                <a:latin typeface="Futura Bk" pitchFamily="34" charset="0"/>
                <a:cs typeface="+mn-cs"/>
              </a:rPr>
              <a:t>Counts all unreachable network devices. Need to be measured by - Organization, Location, Provider - Network service provider\Vendors (Vodafone, ATT, Sprint - provide network. A NSP deliver network monitoring to several tenants), </a:t>
            </a:r>
            <a:r>
              <a:rPr lang="en-US" sz="1300" dirty="0" err="1" smtClean="0">
                <a:latin typeface="Futura Bk" pitchFamily="34" charset="0"/>
                <a:cs typeface="+mn-cs"/>
              </a:rPr>
              <a:t>DataCenter</a:t>
            </a:r>
            <a:r>
              <a:rPr lang="en-US" sz="1300" dirty="0" smtClean="0">
                <a:latin typeface="Futura Bk" pitchFamily="34" charset="0"/>
                <a:cs typeface="+mn-cs"/>
              </a:rPr>
              <a:t> LAN, Application, Services - infra services modeled in NMC</a:t>
            </a:r>
            <a:r>
              <a:rPr lang="en-US" dirty="0" smtClean="0"/>
              <a:t> </a:t>
            </a:r>
            <a:r>
              <a:rPr lang="en-US" sz="1300" dirty="0" smtClean="0">
                <a:latin typeface="Futura Bk" pitchFamily="34" charset="0"/>
                <a:cs typeface="+mn-cs"/>
              </a:rPr>
              <a:t>NNM</a:t>
            </a:r>
            <a:r>
              <a:rPr lang="en-US" dirty="0" smtClean="0"/>
              <a:t> </a:t>
            </a:r>
            <a:r>
              <a:rPr lang="en-US" sz="1300" dirty="0" smtClean="0">
                <a:latin typeface="Futura Bk" pitchFamily="34" charset="0"/>
                <a:cs typeface="+mn-cs"/>
              </a:rPr>
              <a:t>% of Network Devices with Availability Issues</a:t>
            </a:r>
            <a:r>
              <a:rPr lang="en-US" dirty="0" smtClean="0"/>
              <a:t> </a:t>
            </a:r>
            <a:r>
              <a:rPr lang="en-US" sz="1300" dirty="0" smtClean="0">
                <a:latin typeface="Futura Bk" pitchFamily="34" charset="0"/>
                <a:cs typeface="+mn-cs"/>
              </a:rPr>
              <a:t>The motivation for measuring this KPI is to get better insight into the overall availability of the network devices. It is required to measure the availability by planned and unplanned downtime Need to be measured by - Organization, Location, Provider - Network service provider\Vendors, </a:t>
            </a:r>
            <a:r>
              <a:rPr lang="en-US" sz="1300" dirty="0" err="1" smtClean="0">
                <a:latin typeface="Futura Bk" pitchFamily="34" charset="0"/>
                <a:cs typeface="+mn-cs"/>
              </a:rPr>
              <a:t>DataCenter</a:t>
            </a:r>
            <a:r>
              <a:rPr lang="en-US" sz="1300" dirty="0" smtClean="0">
                <a:latin typeface="Futura Bk" pitchFamily="34" charset="0"/>
                <a:cs typeface="+mn-cs"/>
              </a:rPr>
              <a:t> LAN, Application, Services - infra services modeled in NMC</a:t>
            </a:r>
            <a:r>
              <a:rPr lang="en-US" dirty="0" smtClean="0"/>
              <a:t> </a:t>
            </a:r>
            <a:r>
              <a:rPr lang="en-US" sz="1300" dirty="0" smtClean="0">
                <a:latin typeface="Futura Bk" pitchFamily="34" charset="0"/>
                <a:cs typeface="+mn-cs"/>
              </a:rPr>
              <a:t>NNM</a:t>
            </a:r>
            <a:r>
              <a:rPr lang="en-US" dirty="0" smtClean="0"/>
              <a:t> </a:t>
            </a:r>
            <a:r>
              <a:rPr lang="en-US" sz="1300" dirty="0" smtClean="0">
                <a:latin typeface="Futura Bk" pitchFamily="34" charset="0"/>
                <a:cs typeface="+mn-cs"/>
              </a:rPr>
              <a:t>Average Network Events Backlog Size</a:t>
            </a:r>
            <a:r>
              <a:rPr lang="en-US" dirty="0" smtClean="0"/>
              <a:t> </a:t>
            </a:r>
            <a:r>
              <a:rPr lang="en-US" sz="1300" dirty="0" smtClean="0">
                <a:latin typeface="Futura Bk" pitchFamily="34" charset="0"/>
                <a:cs typeface="+mn-cs"/>
              </a:rPr>
              <a:t>Measure the size of network related events. In case this number breaches a pattern over time it can imply that a change affected the networking management process</a:t>
            </a:r>
            <a:r>
              <a:rPr lang="en-US" dirty="0" smtClean="0"/>
              <a:t> </a:t>
            </a:r>
            <a:r>
              <a:rPr lang="en-US" sz="1300" dirty="0" smtClean="0">
                <a:latin typeface="Futura Bk" pitchFamily="34" charset="0"/>
                <a:cs typeface="+mn-cs"/>
              </a:rPr>
              <a:t>NNM</a:t>
            </a:r>
            <a:r>
              <a:rPr lang="en-US" dirty="0" smtClean="0"/>
              <a:t> </a:t>
            </a:r>
            <a:r>
              <a:rPr lang="en-US" sz="1300" dirty="0" smtClean="0">
                <a:latin typeface="Futura Bk" pitchFamily="34" charset="0"/>
                <a:cs typeface="+mn-cs"/>
              </a:rPr>
              <a:t>% of Utilization of Network Devices</a:t>
            </a:r>
            <a:r>
              <a:rPr lang="en-US" dirty="0" smtClean="0"/>
              <a:t> </a:t>
            </a:r>
            <a:r>
              <a:rPr lang="en-US" sz="1300" dirty="0" smtClean="0">
                <a:latin typeface="Futura Bk" pitchFamily="34" charset="0"/>
                <a:cs typeface="+mn-cs"/>
              </a:rPr>
              <a:t>This KPI measures the rate of utilization of network devices. In case the network devices aren't utilized enough It can imply a cost reduction </a:t>
            </a:r>
            <a:r>
              <a:rPr lang="en-US" sz="1300" dirty="0" err="1" smtClean="0">
                <a:latin typeface="Futura Bk" pitchFamily="34" charset="0"/>
                <a:cs typeface="+mn-cs"/>
              </a:rPr>
              <a:t>oppertunity</a:t>
            </a:r>
            <a:r>
              <a:rPr lang="en-US" sz="1300" dirty="0" smtClean="0">
                <a:latin typeface="Futura Bk" pitchFamily="34" charset="0"/>
                <a:cs typeface="+mn-cs"/>
              </a:rPr>
              <a:t>. In case they are too utilized it can imply further investment is required. Compare by cost if possible. Need to be measured by - Organization, Location</a:t>
            </a:r>
            <a:br>
              <a:rPr lang="en-US" sz="1300" dirty="0" smtClean="0">
                <a:latin typeface="Futura Bk" pitchFamily="34" charset="0"/>
                <a:cs typeface="+mn-cs"/>
              </a:rPr>
            </a:br>
            <a:r>
              <a:rPr lang="en-US" sz="1300" dirty="0" smtClean="0">
                <a:latin typeface="Futura Bk" pitchFamily="34" charset="0"/>
                <a:cs typeface="+mn-cs"/>
              </a:rPr>
              <a:t>Provider - Network service provider\Vendors, </a:t>
            </a:r>
            <a:r>
              <a:rPr lang="en-US" sz="1300" dirty="0" err="1" smtClean="0">
                <a:latin typeface="Futura Bk" pitchFamily="34" charset="0"/>
                <a:cs typeface="+mn-cs"/>
              </a:rPr>
              <a:t>DataCenter</a:t>
            </a:r>
            <a:r>
              <a:rPr lang="en-US" sz="1300" dirty="0" smtClean="0">
                <a:latin typeface="Futura Bk" pitchFamily="34" charset="0"/>
                <a:cs typeface="+mn-cs"/>
              </a:rPr>
              <a:t> LAN, Application, Services - infra services modeled in NMC</a:t>
            </a:r>
            <a:r>
              <a:rPr lang="en-US" dirty="0" smtClean="0"/>
              <a:t> </a:t>
            </a:r>
            <a:r>
              <a:rPr lang="en-US" sz="1300" dirty="0" smtClean="0">
                <a:latin typeface="Futura Bk" pitchFamily="34" charset="0"/>
                <a:cs typeface="+mn-cs"/>
              </a:rPr>
              <a:t>NNM</a:t>
            </a:r>
            <a:r>
              <a:rPr lang="en-US" dirty="0" smtClean="0"/>
              <a:t> </a:t>
            </a:r>
            <a:r>
              <a:rPr lang="en-US" sz="1300" dirty="0" smtClean="0">
                <a:latin typeface="Futura Bk" pitchFamily="34" charset="0"/>
                <a:cs typeface="+mn-cs"/>
              </a:rPr>
              <a:t>Average Throughput of Network Devices</a:t>
            </a:r>
            <a:r>
              <a:rPr lang="en-US" dirty="0" smtClean="0"/>
              <a:t> </a:t>
            </a:r>
            <a:r>
              <a:rPr lang="en-US" sz="1300" dirty="0" smtClean="0">
                <a:latin typeface="Futura Bk" pitchFamily="34" charset="0"/>
                <a:cs typeface="+mn-cs"/>
              </a:rPr>
              <a:t>Same as 519</a:t>
            </a:r>
            <a:r>
              <a:rPr lang="en-US" dirty="0" smtClean="0"/>
              <a:t> </a:t>
            </a:r>
            <a:r>
              <a:rPr lang="en-US" sz="1300" dirty="0" smtClean="0">
                <a:latin typeface="Futura Bk" pitchFamily="34" charset="0"/>
                <a:cs typeface="+mn-cs"/>
              </a:rPr>
              <a:t>NNM</a:t>
            </a:r>
            <a:r>
              <a:rPr lang="en-US" dirty="0" smtClean="0"/>
              <a:t> </a:t>
            </a:r>
            <a:r>
              <a:rPr lang="en-US" sz="1300" dirty="0" smtClean="0">
                <a:latin typeface="Futura Bk" pitchFamily="34" charset="0"/>
                <a:cs typeface="+mn-cs"/>
              </a:rPr>
              <a:t>Network Latency</a:t>
            </a:r>
            <a:r>
              <a:rPr lang="en-US" dirty="0" smtClean="0"/>
              <a:t> </a:t>
            </a:r>
            <a:r>
              <a:rPr lang="en-US" sz="1300" dirty="0" smtClean="0">
                <a:latin typeface="Futura Bk" pitchFamily="34" charset="0"/>
                <a:cs typeface="+mn-cs"/>
              </a:rPr>
              <a:t>High level reporting on the latency of the network</a:t>
            </a:r>
            <a:br>
              <a:rPr lang="en-US" sz="1300" dirty="0" smtClean="0">
                <a:latin typeface="Futura Bk" pitchFamily="34" charset="0"/>
                <a:cs typeface="+mn-cs"/>
              </a:rPr>
            </a:br>
            <a:r>
              <a:rPr lang="en-US" sz="1300" dirty="0" smtClean="0">
                <a:latin typeface="Futura Bk" pitchFamily="34" charset="0"/>
                <a:cs typeface="+mn-cs"/>
              </a:rPr>
              <a:t>Baseline performance anomalies (Latency should be in the context of  location or data center</a:t>
            </a:r>
            <a:br>
              <a:rPr lang="en-US" sz="1300" dirty="0" smtClean="0">
                <a:latin typeface="Futura Bk" pitchFamily="34" charset="0"/>
                <a:cs typeface="+mn-cs"/>
              </a:rPr>
            </a:br>
            <a:r>
              <a:rPr lang="en-US" sz="1300" dirty="0" smtClean="0">
                <a:latin typeface="Futura Bk" pitchFamily="34" charset="0"/>
                <a:cs typeface="+mn-cs"/>
              </a:rPr>
              <a:t>Trend of anomalies</a:t>
            </a:r>
            <a:br>
              <a:rPr lang="en-US" sz="1300" dirty="0" smtClean="0">
                <a:latin typeface="Futura Bk" pitchFamily="34" charset="0"/>
                <a:cs typeface="+mn-cs"/>
              </a:rPr>
            </a:br>
            <a:r>
              <a:rPr lang="en-US" sz="1300" dirty="0" smtClean="0">
                <a:latin typeface="Futura Bk" pitchFamily="34" charset="0"/>
                <a:cs typeface="+mn-cs"/>
              </a:rPr>
              <a:t>Time to anomaly (days/hours until breach)</a:t>
            </a:r>
            <a:br>
              <a:rPr lang="en-US" sz="1300" dirty="0" smtClean="0">
                <a:latin typeface="Futura Bk" pitchFamily="34" charset="0"/>
                <a:cs typeface="+mn-cs"/>
              </a:rPr>
            </a:br>
            <a:r>
              <a:rPr lang="en-US" sz="1300" dirty="0" smtClean="0">
                <a:latin typeface="Futura Bk" pitchFamily="34" charset="0"/>
                <a:cs typeface="+mn-cs"/>
              </a:rPr>
              <a:t>Need to be measured by - Organization, Location, Provider - Network service provider\Vendors, </a:t>
            </a:r>
            <a:r>
              <a:rPr lang="en-US" sz="1300" dirty="0" err="1" smtClean="0">
                <a:latin typeface="Futura Bk" pitchFamily="34" charset="0"/>
                <a:cs typeface="+mn-cs"/>
              </a:rPr>
              <a:t>DataCenter</a:t>
            </a:r>
            <a:r>
              <a:rPr lang="en-US" sz="1300" dirty="0" smtClean="0">
                <a:latin typeface="Futura Bk" pitchFamily="34" charset="0"/>
                <a:cs typeface="+mn-cs"/>
              </a:rPr>
              <a:t> LAN, Application, Services - infra services modeled in NMC</a:t>
            </a:r>
            <a:r>
              <a:rPr lang="en-US" dirty="0" smtClean="0"/>
              <a:t> </a:t>
            </a:r>
            <a:r>
              <a:rPr lang="en-US" sz="1300" dirty="0" smtClean="0">
                <a:latin typeface="Futura Bk" pitchFamily="34" charset="0"/>
                <a:cs typeface="+mn-cs"/>
              </a:rPr>
              <a:t>NNM</a:t>
            </a:r>
            <a:r>
              <a:rPr lang="en-US" dirty="0" smtClean="0"/>
              <a:t> </a:t>
            </a:r>
            <a:r>
              <a:rPr lang="en-US" sz="1300" dirty="0" smtClean="0">
                <a:latin typeface="Futura Bk" pitchFamily="34" charset="0"/>
                <a:cs typeface="+mn-cs"/>
              </a:rPr>
              <a:t>% of Non-Encrypted Traffic</a:t>
            </a:r>
            <a:r>
              <a:rPr lang="en-US" dirty="0" smtClean="0"/>
              <a:t> </a:t>
            </a:r>
            <a:r>
              <a:rPr lang="en-US" sz="1300" dirty="0" smtClean="0">
                <a:latin typeface="Futura Bk" pitchFamily="34" charset="0"/>
                <a:cs typeface="+mn-cs"/>
              </a:rPr>
              <a:t>Based on RUM captured data</a:t>
            </a:r>
            <a:r>
              <a:rPr lang="en-US" dirty="0" smtClean="0"/>
              <a:t> </a:t>
            </a:r>
            <a:r>
              <a:rPr lang="en-US" sz="1300" dirty="0" smtClean="0">
                <a:latin typeface="Futura Bk" pitchFamily="34" charset="0"/>
                <a:cs typeface="+mn-cs"/>
              </a:rPr>
              <a:t>BSM</a:t>
            </a:r>
            <a:r>
              <a:rPr lang="en-US" dirty="0" smtClean="0"/>
              <a:t> </a:t>
            </a:r>
            <a:r>
              <a:rPr lang="en-US" sz="1300" dirty="0" smtClean="0">
                <a:latin typeface="Futura Bk" pitchFamily="34" charset="0"/>
                <a:cs typeface="+mn-cs"/>
              </a:rPr>
              <a:t>% of applications availability</a:t>
            </a:r>
            <a:r>
              <a:rPr lang="en-US" dirty="0" smtClean="0"/>
              <a:t> </a:t>
            </a:r>
            <a:r>
              <a:rPr lang="en-US" sz="1300" dirty="0" smtClean="0">
                <a:latin typeface="Futura Bk" pitchFamily="34" charset="0"/>
                <a:cs typeface="+mn-cs"/>
              </a:rPr>
              <a:t>Average availability measure for all critical apps</a:t>
            </a:r>
            <a:br>
              <a:rPr lang="en-US" sz="1300" dirty="0" smtClean="0">
                <a:latin typeface="Futura Bk" pitchFamily="34" charset="0"/>
                <a:cs typeface="+mn-cs"/>
              </a:rPr>
            </a:br>
            <a:r>
              <a:rPr lang="en-US" sz="1300" dirty="0" smtClean="0">
                <a:latin typeface="Futura Bk" pitchFamily="34" charset="0"/>
                <a:cs typeface="+mn-cs"/>
              </a:rPr>
              <a:t> </a:t>
            </a:r>
            <a:r>
              <a:rPr lang="en-US" dirty="0" smtClean="0"/>
              <a:t> </a:t>
            </a:r>
            <a:r>
              <a:rPr lang="en-US" sz="1300" dirty="0" smtClean="0">
                <a:latin typeface="Futura Bk" pitchFamily="34" charset="0"/>
                <a:cs typeface="+mn-cs"/>
              </a:rPr>
              <a:t>BSM</a:t>
            </a:r>
            <a:r>
              <a:rPr lang="en-US" dirty="0" smtClean="0"/>
              <a:t> </a:t>
            </a:r>
            <a:r>
              <a:rPr lang="en-US" sz="1300" dirty="0" smtClean="0">
                <a:latin typeface="Futura Bk" pitchFamily="34" charset="0"/>
                <a:cs typeface="+mn-cs"/>
              </a:rPr>
              <a:t>% of Met Application Performance</a:t>
            </a:r>
            <a:r>
              <a:rPr lang="en-US" dirty="0" smtClean="0"/>
              <a:t> </a:t>
            </a:r>
            <a:r>
              <a:rPr lang="en-US" sz="1300" dirty="0" smtClean="0">
                <a:latin typeface="Futura Bk" pitchFamily="34" charset="0"/>
                <a:cs typeface="+mn-cs"/>
              </a:rPr>
              <a:t>Average performance measure for all critical apps</a:t>
            </a:r>
            <a:r>
              <a:rPr lang="en-US" dirty="0" smtClean="0"/>
              <a:t> </a:t>
            </a:r>
            <a:r>
              <a:rPr lang="en-US" sz="1300" dirty="0" smtClean="0">
                <a:latin typeface="Futura Bk" pitchFamily="34" charset="0"/>
                <a:cs typeface="+mn-cs"/>
              </a:rPr>
              <a:t>BSM</a:t>
            </a:r>
            <a:r>
              <a:rPr lang="en-US" dirty="0" smtClean="0"/>
              <a:t> </a:t>
            </a:r>
            <a:r>
              <a:rPr lang="en-US" sz="1300" dirty="0" smtClean="0">
                <a:latin typeface="Futura Bk" pitchFamily="34" charset="0"/>
                <a:cs typeface="+mn-cs"/>
              </a:rPr>
              <a:t>% of Failed Transactions</a:t>
            </a:r>
            <a:r>
              <a:rPr lang="en-US" dirty="0" smtClean="0"/>
              <a:t> </a:t>
            </a:r>
            <a:r>
              <a:rPr lang="en-US" sz="1300" dirty="0" smtClean="0">
                <a:latin typeface="Futura Bk" pitchFamily="34" charset="0"/>
                <a:cs typeface="+mn-cs"/>
              </a:rPr>
              <a:t>Failed transactions in all critical apps out of the total transactions</a:t>
            </a:r>
            <a:r>
              <a:rPr lang="en-US" dirty="0" smtClean="0"/>
              <a:t> </a:t>
            </a:r>
            <a:r>
              <a:rPr lang="en-US" sz="1300" dirty="0" smtClean="0">
                <a:latin typeface="Futura Bk" pitchFamily="34" charset="0"/>
                <a:cs typeface="+mn-cs"/>
              </a:rPr>
              <a:t>BSM</a:t>
            </a:r>
            <a:r>
              <a:rPr lang="en-US" dirty="0" smtClean="0"/>
              <a:t> </a:t>
            </a:r>
            <a:r>
              <a:rPr lang="en-US" sz="1300" dirty="0" smtClean="0">
                <a:latin typeface="Futura Bk" pitchFamily="34" charset="0"/>
                <a:cs typeface="+mn-cs"/>
              </a:rPr>
              <a:t>% of Affected Sessions</a:t>
            </a:r>
            <a:r>
              <a:rPr lang="en-US" dirty="0" smtClean="0"/>
              <a:t> </a:t>
            </a:r>
            <a:r>
              <a:rPr lang="en-US" sz="1300" dirty="0" smtClean="0">
                <a:latin typeface="Futura Bk" pitchFamily="34" charset="0"/>
                <a:cs typeface="+mn-cs"/>
              </a:rPr>
              <a:t>How many users had been affected from application faults out of the total users in a given time period</a:t>
            </a:r>
            <a:r>
              <a:rPr lang="en-US" dirty="0" smtClean="0"/>
              <a:t> </a:t>
            </a:r>
            <a:r>
              <a:rPr lang="en-US" sz="1300" dirty="0" smtClean="0">
                <a:latin typeface="Futura Bk" pitchFamily="34" charset="0"/>
                <a:cs typeface="+mn-cs"/>
              </a:rPr>
              <a:t>BSM</a:t>
            </a:r>
            <a:r>
              <a:rPr lang="en-US" dirty="0" smtClean="0"/>
              <a:t> </a:t>
            </a:r>
            <a:r>
              <a:rPr lang="en-US" sz="1300" dirty="0" smtClean="0">
                <a:latin typeface="Futura Bk" pitchFamily="34" charset="0"/>
                <a:cs typeface="+mn-cs"/>
              </a:rPr>
              <a:t>% Monitored Applications</a:t>
            </a:r>
            <a:r>
              <a:rPr lang="en-US" dirty="0" smtClean="0"/>
              <a:t> </a:t>
            </a:r>
            <a:r>
              <a:rPr lang="en-US" sz="1300" dirty="0" smtClean="0">
                <a:latin typeface="Futura Bk" pitchFamily="34" charset="0"/>
                <a:cs typeface="+mn-cs"/>
              </a:rPr>
              <a:t>% of business apps which are monitored out of total apps</a:t>
            </a:r>
            <a:r>
              <a:rPr lang="en-US" dirty="0" smtClean="0"/>
              <a:t> </a:t>
            </a:r>
            <a:r>
              <a:rPr lang="en-US" sz="1300" dirty="0" smtClean="0">
                <a:latin typeface="Futura Bk" pitchFamily="34" charset="0"/>
                <a:cs typeface="+mn-cs"/>
              </a:rPr>
              <a:t>BSM</a:t>
            </a:r>
            <a:r>
              <a:rPr lang="en-US" dirty="0" smtClean="0"/>
              <a:t> </a:t>
            </a:r>
            <a:r>
              <a:rPr lang="en-US" sz="1300" dirty="0" smtClean="0">
                <a:latin typeface="Futura Bk" pitchFamily="34" charset="0"/>
                <a:cs typeface="+mn-cs"/>
              </a:rPr>
              <a:t>% of Business Applications Covered by an SLA</a:t>
            </a:r>
            <a:r>
              <a:rPr lang="en-US" dirty="0" smtClean="0"/>
              <a:t> </a:t>
            </a:r>
            <a:r>
              <a:rPr lang="en-US" sz="1300" dirty="0" smtClean="0">
                <a:latin typeface="Futura Bk" pitchFamily="34" charset="0"/>
                <a:cs typeface="+mn-cs"/>
              </a:rPr>
              <a:t>% of business apps which are part of an SLA contract</a:t>
            </a:r>
            <a:r>
              <a:rPr lang="en-US" dirty="0" smtClean="0"/>
              <a:t> </a:t>
            </a:r>
            <a:r>
              <a:rPr lang="en-US" sz="1300" dirty="0" smtClean="0">
                <a:latin typeface="Futura Bk" pitchFamily="34" charset="0"/>
                <a:cs typeface="+mn-cs"/>
              </a:rPr>
              <a:t>BSM</a:t>
            </a:r>
            <a:r>
              <a:rPr lang="en-US" dirty="0" smtClean="0"/>
              <a:t> </a:t>
            </a:r>
            <a:r>
              <a:rPr lang="en-US" sz="1300" dirty="0" smtClean="0">
                <a:latin typeface="Futura Bk" pitchFamily="34" charset="0"/>
                <a:cs typeface="+mn-cs"/>
              </a:rPr>
              <a:t>% of Applications With Met SLA</a:t>
            </a:r>
            <a:r>
              <a:rPr lang="en-US" dirty="0" smtClean="0"/>
              <a:t> </a:t>
            </a:r>
            <a:r>
              <a:rPr lang="en-US" sz="1300" dirty="0" smtClean="0">
                <a:latin typeface="Futura Bk" pitchFamily="34" charset="0"/>
                <a:cs typeface="+mn-cs"/>
              </a:rPr>
              <a:t>% of business apps which met SLA contract</a:t>
            </a:r>
            <a:r>
              <a:rPr lang="en-US" dirty="0" smtClean="0"/>
              <a:t> </a:t>
            </a:r>
            <a:r>
              <a:rPr lang="en-US" sz="1300" dirty="0" smtClean="0">
                <a:latin typeface="Futura Bk" pitchFamily="34" charset="0"/>
                <a:cs typeface="+mn-cs"/>
              </a:rPr>
              <a:t>BSM</a:t>
            </a:r>
            <a:r>
              <a:rPr lang="en-US" dirty="0" smtClean="0"/>
              <a:t> </a:t>
            </a:r>
            <a:r>
              <a:rPr lang="en-US" sz="1300" dirty="0" smtClean="0">
                <a:latin typeface="Futura Bk" pitchFamily="34" charset="0"/>
                <a:cs typeface="+mn-cs"/>
              </a:rPr>
              <a:t>% Availability Improvement After a Change</a:t>
            </a:r>
            <a:r>
              <a:rPr lang="en-US" dirty="0" smtClean="0"/>
              <a:t> </a:t>
            </a:r>
            <a:r>
              <a:rPr lang="en-US" sz="1300" dirty="0" smtClean="0">
                <a:latin typeface="Futura Bk" pitchFamily="34" charset="0"/>
                <a:cs typeface="+mn-cs"/>
              </a:rPr>
              <a:t>following modernization/transformation, How much the availability been improved due to a change in comparison to the state before a change (for example moving to cloud)</a:t>
            </a:r>
            <a:br>
              <a:rPr lang="en-US" sz="1300" dirty="0" smtClean="0">
                <a:latin typeface="Futura Bk" pitchFamily="34" charset="0"/>
                <a:cs typeface="+mn-cs"/>
              </a:rPr>
            </a:br>
            <a:r>
              <a:rPr lang="en-US" sz="1300" dirty="0" smtClean="0">
                <a:latin typeface="Futura Bk" pitchFamily="34" charset="0"/>
                <a:cs typeface="+mn-cs"/>
              </a:rPr>
              <a:t> </a:t>
            </a:r>
            <a:r>
              <a:rPr lang="en-US" dirty="0" smtClean="0"/>
              <a:t> </a:t>
            </a:r>
            <a:r>
              <a:rPr lang="en-US" sz="1300" dirty="0" smtClean="0">
                <a:latin typeface="Futura Bk" pitchFamily="34" charset="0"/>
                <a:cs typeface="+mn-cs"/>
              </a:rPr>
              <a:t>BSM</a:t>
            </a:r>
            <a:r>
              <a:rPr lang="en-US" dirty="0" smtClean="0"/>
              <a:t> </a:t>
            </a:r>
            <a:r>
              <a:rPr lang="en-US" sz="1300" dirty="0" smtClean="0">
                <a:latin typeface="Futura Bk" pitchFamily="34" charset="0"/>
                <a:cs typeface="+mn-cs"/>
              </a:rPr>
              <a:t>% Performance improvement after a change</a:t>
            </a:r>
            <a:r>
              <a:rPr lang="en-US" dirty="0" smtClean="0"/>
              <a:t> </a:t>
            </a:r>
            <a:r>
              <a:rPr lang="en-US" sz="1300" dirty="0" smtClean="0">
                <a:latin typeface="Futura Bk" pitchFamily="34" charset="0"/>
                <a:cs typeface="+mn-cs"/>
              </a:rPr>
              <a:t>How much the performance been improved due to a change in comparison to the state before a change</a:t>
            </a:r>
            <a:r>
              <a:rPr lang="en-US" dirty="0" smtClean="0"/>
              <a:t> </a:t>
            </a:r>
            <a:r>
              <a:rPr lang="en-US" sz="1300" dirty="0" smtClean="0">
                <a:latin typeface="Futura Bk" pitchFamily="34" charset="0"/>
                <a:cs typeface="+mn-cs"/>
              </a:rPr>
              <a:t>BSM</a:t>
            </a:r>
            <a:r>
              <a:rPr lang="en-US" dirty="0" smtClean="0"/>
              <a:t> </a:t>
            </a:r>
            <a:r>
              <a:rPr lang="en-US" sz="1300" dirty="0" smtClean="0">
                <a:latin typeface="Futura Bk" pitchFamily="34" charset="0"/>
                <a:cs typeface="+mn-cs"/>
              </a:rPr>
              <a:t>% Usage improvement after a change</a:t>
            </a:r>
            <a:r>
              <a:rPr lang="en-US" dirty="0" smtClean="0"/>
              <a:t> </a:t>
            </a:r>
            <a:r>
              <a:rPr lang="en-US" sz="1300" dirty="0" smtClean="0">
                <a:latin typeface="Futura Bk" pitchFamily="34" charset="0"/>
                <a:cs typeface="+mn-cs"/>
              </a:rPr>
              <a:t>How much the usage volume been improved due to a change in comparison to the state before a change (mainly can be relevant to marketing and advertising promotions)</a:t>
            </a:r>
            <a:r>
              <a:rPr lang="en-US" dirty="0" smtClean="0"/>
              <a:t> </a:t>
            </a:r>
            <a:r>
              <a:rPr lang="en-US" sz="1300" dirty="0" smtClean="0">
                <a:latin typeface="Futura Bk" pitchFamily="34" charset="0"/>
                <a:cs typeface="+mn-cs"/>
              </a:rPr>
              <a:t>BSM</a:t>
            </a:r>
            <a:r>
              <a:rPr lang="en-US" dirty="0" smtClean="0"/>
              <a:t> </a:t>
            </a:r>
            <a:r>
              <a:rPr lang="en-US" sz="1300" dirty="0" smtClean="0">
                <a:latin typeface="Futura Bk" pitchFamily="34" charset="0"/>
                <a:cs typeface="+mn-cs"/>
              </a:rPr>
              <a:t>Application Cost per User</a:t>
            </a:r>
            <a:r>
              <a:rPr lang="en-US" dirty="0" smtClean="0"/>
              <a:t> </a:t>
            </a:r>
            <a:r>
              <a:rPr lang="en-US" sz="1300" dirty="0" smtClean="0">
                <a:latin typeface="Futura Bk" pitchFamily="34" charset="0"/>
                <a:cs typeface="+mn-cs"/>
              </a:rPr>
              <a:t>Aggregate measure of cost for applications and their supportive infrastructure normalized by the number of users (usually for benchmarking purposes)</a:t>
            </a:r>
            <a:r>
              <a:rPr lang="en-US" dirty="0" smtClean="0"/>
              <a:t> </a:t>
            </a:r>
            <a:r>
              <a:rPr lang="en-US" sz="1300" dirty="0" smtClean="0">
                <a:latin typeface="Futura Bk" pitchFamily="34" charset="0"/>
                <a:cs typeface="+mn-cs"/>
              </a:rPr>
              <a:t>BSM</a:t>
            </a:r>
            <a:r>
              <a:rPr lang="en-US" dirty="0" smtClean="0"/>
              <a:t> </a:t>
            </a:r>
            <a:r>
              <a:rPr lang="en-US" sz="1300" dirty="0" smtClean="0">
                <a:latin typeface="Futura Bk" pitchFamily="34" charset="0"/>
                <a:cs typeface="+mn-cs"/>
              </a:rPr>
              <a:t>Application ROI</a:t>
            </a:r>
            <a:r>
              <a:rPr lang="en-US" dirty="0" smtClean="0"/>
              <a:t> </a:t>
            </a:r>
            <a:r>
              <a:rPr lang="en-US" sz="1300" dirty="0" smtClean="0">
                <a:latin typeface="Futura Bk" pitchFamily="34" charset="0"/>
                <a:cs typeface="+mn-cs"/>
              </a:rPr>
              <a:t>app utilization with respect to application investment/Cost</a:t>
            </a:r>
            <a:r>
              <a:rPr lang="en-US" dirty="0" smtClean="0"/>
              <a:t> </a:t>
            </a:r>
            <a:r>
              <a:rPr lang="en-US" sz="1300" dirty="0" smtClean="0">
                <a:latin typeface="Futura Bk" pitchFamily="34" charset="0"/>
                <a:cs typeface="+mn-cs"/>
              </a:rPr>
              <a:t>BSM</a:t>
            </a:r>
            <a:r>
              <a:rPr lang="en-US" dirty="0" smtClean="0"/>
              <a:t> </a:t>
            </a:r>
            <a:endParaRPr lang="en-US" dirty="0"/>
          </a:p>
        </p:txBody>
      </p:sp>
      <p:sp>
        <p:nvSpPr>
          <p:cNvPr id="4" name="Header Placeholder 3"/>
          <p:cNvSpPr>
            <a:spLocks noGrp="1"/>
          </p:cNvSpPr>
          <p:nvPr>
            <p:ph type="hdr" sz="quarter" idx="10"/>
          </p:nvPr>
        </p:nvSpPr>
        <p:spPr/>
        <p:txBody>
          <a:bodyPr/>
          <a:lstStyle/>
          <a:p>
            <a:endParaRPr lang="en-US" dirty="0"/>
          </a:p>
        </p:txBody>
      </p:sp>
      <p:sp>
        <p:nvSpPr>
          <p:cNvPr id="5" name="Date Placeholder 4"/>
          <p:cNvSpPr>
            <a:spLocks noGrp="1"/>
          </p:cNvSpPr>
          <p:nvPr>
            <p:ph type="dt" idx="11"/>
          </p:nvPr>
        </p:nvSpPr>
        <p:spPr/>
        <p:txBody>
          <a:bodyPr/>
          <a:lstStyle/>
          <a:p>
            <a:fld id="{E831FD69-BB7F-48A9-AD3C-0905D51AD404}" type="datetime3">
              <a:rPr lang="en-US" smtClean="0"/>
              <a:pPr/>
              <a:t>14 October 2013</a:t>
            </a:fld>
            <a:endParaRPr lang="en-US" dirty="0"/>
          </a:p>
        </p:txBody>
      </p:sp>
      <p:sp>
        <p:nvSpPr>
          <p:cNvPr id="6" name="Footer Placeholder 5"/>
          <p:cNvSpPr>
            <a:spLocks noGrp="1"/>
          </p:cNvSpPr>
          <p:nvPr>
            <p:ph type="ftr" sz="quarter" idx="12"/>
          </p:nvPr>
        </p:nvSpPr>
        <p:spPr/>
        <p:txBody>
          <a:bodyPr/>
          <a:lstStyle/>
          <a:p>
            <a:r>
              <a:rPr lang="en-US" smtClean="0"/>
              <a:t>HP Confidential</a:t>
            </a:r>
            <a:endParaRPr lang="en-US" dirty="0"/>
          </a:p>
        </p:txBody>
      </p:sp>
      <p:sp>
        <p:nvSpPr>
          <p:cNvPr id="7" name="Slide Number Placeholder 6"/>
          <p:cNvSpPr>
            <a:spLocks noGrp="1"/>
          </p:cNvSpPr>
          <p:nvPr>
            <p:ph type="sldNum" sz="quarter" idx="13"/>
          </p:nvPr>
        </p:nvSpPr>
        <p:spPr/>
        <p:txBody>
          <a:bodyPr/>
          <a:lstStyle/>
          <a:p>
            <a:fld id="{84B04522-5E79-4620-978F-683F5015A639}" type="slidenum">
              <a:rPr lang="en-US" smtClean="0"/>
              <a:pPr/>
              <a:t>18</a:t>
            </a:fld>
            <a:endParaRPr lang="en-US" dirty="0"/>
          </a:p>
        </p:txBody>
      </p:sp>
    </p:spTree>
    <p:extLst>
      <p:ext uri="{BB962C8B-B14F-4D97-AF65-F5344CB8AC3E}">
        <p14:creationId xmlns:p14="http://schemas.microsoft.com/office/powerpoint/2010/main" val="63381456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55000" lnSpcReduction="20000"/>
          </a:bodyPr>
          <a:lstStyle/>
          <a:p>
            <a:r>
              <a:rPr lang="en-US" dirty="0" smtClean="0"/>
              <a:t>From Vodafone</a:t>
            </a:r>
            <a:r>
              <a:rPr lang="en-US" baseline="0" dirty="0" smtClean="0"/>
              <a:t> Ireland Case Study:</a:t>
            </a:r>
          </a:p>
          <a:p>
            <a:endParaRPr lang="en-US" baseline="0" dirty="0" smtClean="0"/>
          </a:p>
          <a:p>
            <a:r>
              <a:rPr lang="en-US" sz="1300" b="1" dirty="0" smtClean="0">
                <a:latin typeface="Futura Bk" pitchFamily="34" charset="0"/>
                <a:cs typeface="+mn-cs"/>
              </a:rPr>
              <a:t> </a:t>
            </a:r>
            <a:endParaRPr lang="en-US" sz="1300" dirty="0" smtClean="0">
              <a:latin typeface="Futura Bk" pitchFamily="34" charset="0"/>
              <a:cs typeface="+mn-cs"/>
            </a:endParaRPr>
          </a:p>
          <a:p>
            <a:r>
              <a:rPr lang="en-US" sz="1300" b="1" dirty="0" smtClean="0">
                <a:latin typeface="Futura Bk" pitchFamily="34" charset="0"/>
                <a:cs typeface="+mn-cs"/>
              </a:rPr>
              <a:t>Objective:</a:t>
            </a:r>
            <a:endParaRPr lang="en-US" sz="1300" dirty="0" smtClean="0">
              <a:latin typeface="Futura Bk" pitchFamily="34" charset="0"/>
              <a:cs typeface="+mn-cs"/>
            </a:endParaRPr>
          </a:p>
          <a:p>
            <a:r>
              <a:rPr lang="en-US" sz="1300" dirty="0" smtClean="0">
                <a:latin typeface="Futura Bk" pitchFamily="34" charset="0"/>
                <a:cs typeface="+mn-cs"/>
              </a:rPr>
              <a:t>Replace reactive, introspective, fragmented IT Operations processes with a more effective management framework</a:t>
            </a:r>
          </a:p>
          <a:p>
            <a:r>
              <a:rPr lang="en-US" sz="1300" dirty="0" smtClean="0">
                <a:latin typeface="Futura Bk" pitchFamily="34" charset="0"/>
                <a:cs typeface="+mn-cs"/>
              </a:rPr>
              <a:t> </a:t>
            </a:r>
          </a:p>
          <a:p>
            <a:r>
              <a:rPr lang="en-US" sz="1300" b="1" dirty="0" smtClean="0">
                <a:latin typeface="Futura Bk" pitchFamily="34" charset="0"/>
                <a:cs typeface="+mn-cs"/>
              </a:rPr>
              <a:t>Approach:</a:t>
            </a:r>
            <a:endParaRPr lang="en-US" sz="1300" dirty="0" smtClean="0">
              <a:latin typeface="Futura Bk" pitchFamily="34" charset="0"/>
              <a:cs typeface="+mn-cs"/>
            </a:endParaRPr>
          </a:p>
          <a:p>
            <a:r>
              <a:rPr lang="en-US" sz="1300" dirty="0" smtClean="0">
                <a:latin typeface="Futura Bk" pitchFamily="34" charset="0"/>
                <a:cs typeface="+mn-cs"/>
              </a:rPr>
              <a:t>Implement integrated, end-to-end IT management solution framework to deliver and track measurable business services with quantifiable benefits</a:t>
            </a:r>
          </a:p>
          <a:p>
            <a:r>
              <a:rPr lang="en-US" sz="1300" dirty="0" smtClean="0">
                <a:latin typeface="Futura Bk" pitchFamily="34" charset="0"/>
                <a:cs typeface="+mn-cs"/>
              </a:rPr>
              <a:t> </a:t>
            </a:r>
          </a:p>
          <a:p>
            <a:r>
              <a:rPr lang="en-US" sz="1300" b="1" dirty="0" smtClean="0">
                <a:latin typeface="Futura Bk" pitchFamily="34" charset="0"/>
                <a:cs typeface="+mn-cs"/>
              </a:rPr>
              <a:t>IT improvements: </a:t>
            </a:r>
            <a:endParaRPr lang="en-US" sz="1300" dirty="0" smtClean="0">
              <a:latin typeface="Futura Bk" pitchFamily="34" charset="0"/>
              <a:cs typeface="+mn-cs"/>
            </a:endParaRPr>
          </a:p>
          <a:p>
            <a:pPr lvl="0"/>
            <a:r>
              <a:rPr lang="en-US" sz="1300" dirty="0" smtClean="0">
                <a:latin typeface="Futura Bk" pitchFamily="34" charset="0"/>
                <a:cs typeface="+mn-cs"/>
              </a:rPr>
              <a:t>Major incident root cause identification success rate improved from 40% to 90%, contributing to 66% reduction in average time customers are impacted by IT incidents every month, 28% reduction in number of major incidents, 75% reduction in major incident service restoration times, and 77% reduction in cumulative monthly service downtime </a:t>
            </a:r>
          </a:p>
          <a:p>
            <a:r>
              <a:rPr lang="en-US" sz="1300" dirty="0" smtClean="0">
                <a:latin typeface="Futura Bk" pitchFamily="34" charset="0"/>
                <a:cs typeface="+mn-cs"/>
              </a:rPr>
              <a:t> </a:t>
            </a:r>
          </a:p>
          <a:p>
            <a:r>
              <a:rPr lang="en-US" sz="1300" b="1" dirty="0" smtClean="0">
                <a:latin typeface="Futura Bk" pitchFamily="34" charset="0"/>
                <a:cs typeface="+mn-cs"/>
              </a:rPr>
              <a:t>Business benefits: </a:t>
            </a:r>
            <a:endParaRPr lang="en-US" sz="1300" dirty="0" smtClean="0">
              <a:latin typeface="Futura Bk" pitchFamily="34" charset="0"/>
              <a:cs typeface="+mn-cs"/>
            </a:endParaRPr>
          </a:p>
          <a:p>
            <a:pPr lvl="0"/>
            <a:r>
              <a:rPr lang="en-US" sz="1300" dirty="0" smtClean="0">
                <a:latin typeface="Futura Bk" pitchFamily="34" charset="0"/>
                <a:cs typeface="+mn-cs"/>
              </a:rPr>
              <a:t>IT resources and priorities more closely aligned with business needs, which better supports the business’ ability to improve customer retention, drive market growth, and manage overhead costs</a:t>
            </a:r>
          </a:p>
          <a:p>
            <a:pPr lvl="0"/>
            <a:r>
              <a:rPr lang="en-US" sz="1300" dirty="0" smtClean="0">
                <a:latin typeface="Futura Bk" pitchFamily="34" charset="0"/>
                <a:cs typeface="+mn-cs"/>
              </a:rPr>
              <a:t>Online services able to discontinue use of a third party services monitoring tool, reducing monitoring costs by €60,000 annually </a:t>
            </a:r>
          </a:p>
          <a:p>
            <a:r>
              <a:rPr lang="en-US" sz="1300" dirty="0" smtClean="0">
                <a:latin typeface="Futura Bk" pitchFamily="34" charset="0"/>
                <a:cs typeface="+mn-cs"/>
              </a:rPr>
              <a:t> </a:t>
            </a:r>
          </a:p>
          <a:p>
            <a:r>
              <a:rPr lang="en-US" sz="1300" b="1" dirty="0" smtClean="0">
                <a:latin typeface="Futura Bk" pitchFamily="34" charset="0"/>
                <a:cs typeface="+mn-cs"/>
              </a:rPr>
              <a:t>Customer solution at a glance</a:t>
            </a:r>
            <a:endParaRPr lang="en-US" sz="1300" dirty="0" smtClean="0">
              <a:latin typeface="Futura Bk" pitchFamily="34" charset="0"/>
              <a:cs typeface="+mn-cs"/>
            </a:endParaRPr>
          </a:p>
          <a:p>
            <a:r>
              <a:rPr lang="en-US" sz="1300" b="1" dirty="0" smtClean="0">
                <a:latin typeface="Futura Bk" pitchFamily="34" charset="0"/>
                <a:cs typeface="+mn-cs"/>
              </a:rPr>
              <a:t>Primary application</a:t>
            </a:r>
            <a:endParaRPr lang="en-US" sz="1300" dirty="0" smtClean="0">
              <a:latin typeface="Futura Bk" pitchFamily="34" charset="0"/>
              <a:cs typeface="+mn-cs"/>
            </a:endParaRPr>
          </a:p>
          <a:p>
            <a:pPr lvl="0"/>
            <a:r>
              <a:rPr lang="en-US" sz="1300" dirty="0" smtClean="0">
                <a:latin typeface="Futura Bk" pitchFamily="34" charset="0"/>
                <a:cs typeface="+mn-cs"/>
              </a:rPr>
              <a:t>Business Service Management </a:t>
            </a:r>
          </a:p>
          <a:p>
            <a:r>
              <a:rPr lang="en-US" sz="1300" b="1" dirty="0" smtClean="0">
                <a:latin typeface="Futura Bk" pitchFamily="34" charset="0"/>
                <a:cs typeface="+mn-cs"/>
              </a:rPr>
              <a:t>Primary software</a:t>
            </a:r>
            <a:endParaRPr lang="en-US" sz="1300" dirty="0" smtClean="0">
              <a:latin typeface="Futura Bk" pitchFamily="34" charset="0"/>
              <a:cs typeface="+mn-cs"/>
            </a:endParaRPr>
          </a:p>
          <a:p>
            <a:r>
              <a:rPr lang="en-US" sz="1300" dirty="0" smtClean="0">
                <a:latin typeface="Futura Bk" pitchFamily="34" charset="0"/>
                <a:cs typeface="+mn-cs"/>
              </a:rPr>
              <a:t>HP IT Performance Suite — IT Operations Management</a:t>
            </a:r>
          </a:p>
          <a:p>
            <a:pPr lvl="0"/>
            <a:r>
              <a:rPr lang="en-US" sz="1300" dirty="0" smtClean="0">
                <a:latin typeface="Futura Bk" pitchFamily="34" charset="0"/>
                <a:cs typeface="+mn-cs"/>
              </a:rPr>
              <a:t>HP Business Service Management (BSM) 9.0</a:t>
            </a:r>
          </a:p>
          <a:p>
            <a:pPr lvl="0"/>
            <a:r>
              <a:rPr lang="en-US" sz="1300" dirty="0" smtClean="0">
                <a:latin typeface="Futura Bk" pitchFamily="34" charset="0"/>
                <a:cs typeface="+mn-cs"/>
              </a:rPr>
              <a:t>HP Application Performance Management (APM)</a:t>
            </a:r>
          </a:p>
          <a:p>
            <a:pPr lvl="0"/>
            <a:r>
              <a:rPr lang="en-US" sz="1300" dirty="0" smtClean="0">
                <a:latin typeface="Futura Bk" pitchFamily="34" charset="0"/>
                <a:cs typeface="+mn-cs"/>
              </a:rPr>
              <a:t>HP Operations Manager </a:t>
            </a:r>
            <a:r>
              <a:rPr lang="en-US" sz="1300" dirty="0" err="1" smtClean="0">
                <a:latin typeface="Futura Bk" pitchFamily="34" charset="0"/>
                <a:cs typeface="+mn-cs"/>
              </a:rPr>
              <a:t>i</a:t>
            </a:r>
            <a:r>
              <a:rPr lang="en-US" sz="1300" dirty="0" smtClean="0">
                <a:latin typeface="Futura Bk" pitchFamily="34" charset="0"/>
                <a:cs typeface="+mn-cs"/>
              </a:rPr>
              <a:t> (</a:t>
            </a:r>
            <a:r>
              <a:rPr lang="en-US" sz="1300" dirty="0" err="1" smtClean="0">
                <a:latin typeface="Futura Bk" pitchFamily="34" charset="0"/>
                <a:cs typeface="+mn-cs"/>
              </a:rPr>
              <a:t>OMi</a:t>
            </a:r>
            <a:r>
              <a:rPr lang="en-US" sz="1300" dirty="0" smtClean="0">
                <a:latin typeface="Futura Bk" pitchFamily="34" charset="0"/>
                <a:cs typeface="+mn-cs"/>
              </a:rPr>
              <a:t>) </a:t>
            </a:r>
          </a:p>
          <a:p>
            <a:pPr lvl="0"/>
            <a:r>
              <a:rPr lang="en-US" sz="1300" dirty="0" smtClean="0">
                <a:latin typeface="Futura Bk" pitchFamily="34" charset="0"/>
                <a:cs typeface="+mn-cs"/>
              </a:rPr>
              <a:t>HP Discovery and Dependency Mapping Advanced Edition (DDMA)</a:t>
            </a:r>
          </a:p>
          <a:p>
            <a:pPr lvl="0"/>
            <a:r>
              <a:rPr lang="en-US" sz="1300" dirty="0" smtClean="0">
                <a:latin typeface="Futura Bk" pitchFamily="34" charset="0"/>
                <a:cs typeface="+mn-cs"/>
              </a:rPr>
              <a:t>HP </a:t>
            </a:r>
            <a:r>
              <a:rPr lang="en-US" sz="1300" dirty="0" err="1" smtClean="0">
                <a:latin typeface="Futura Bk" pitchFamily="34" charset="0"/>
                <a:cs typeface="+mn-cs"/>
              </a:rPr>
              <a:t>ArcSight</a:t>
            </a:r>
            <a:r>
              <a:rPr lang="en-US" sz="1300" dirty="0" smtClean="0">
                <a:latin typeface="Futura Bk" pitchFamily="34" charset="0"/>
                <a:cs typeface="+mn-cs"/>
              </a:rPr>
              <a:t> software</a:t>
            </a:r>
          </a:p>
          <a:p>
            <a:r>
              <a:rPr lang="en-US" sz="1300" dirty="0" smtClean="0">
                <a:latin typeface="Futura Bk" pitchFamily="34" charset="0"/>
                <a:cs typeface="+mn-cs"/>
              </a:rPr>
              <a:t> </a:t>
            </a:r>
          </a:p>
          <a:p>
            <a:r>
              <a:rPr lang="en-US" sz="1300" dirty="0" smtClean="0">
                <a:latin typeface="Futura Bk" pitchFamily="34" charset="0"/>
                <a:cs typeface="+mn-cs"/>
              </a:rPr>
              <a:t> </a:t>
            </a:r>
          </a:p>
          <a:p>
            <a:r>
              <a:rPr lang="en-US" sz="1300" b="1" dirty="0" smtClean="0">
                <a:latin typeface="Futura Bk" pitchFamily="34" charset="0"/>
                <a:cs typeface="+mn-cs"/>
              </a:rPr>
              <a:t>Pull quotes:</a:t>
            </a:r>
            <a:endParaRPr lang="en-US" sz="1300" dirty="0" smtClean="0">
              <a:latin typeface="Futura Bk" pitchFamily="34" charset="0"/>
              <a:cs typeface="+mn-cs"/>
            </a:endParaRPr>
          </a:p>
          <a:p>
            <a:r>
              <a:rPr lang="en-US" sz="1300" dirty="0" smtClean="0">
                <a:latin typeface="Futura Bk" pitchFamily="34" charset="0"/>
                <a:cs typeface="+mn-cs"/>
              </a:rPr>
              <a:t> </a:t>
            </a:r>
          </a:p>
          <a:p>
            <a:r>
              <a:rPr lang="en-US" sz="1300" dirty="0" smtClean="0">
                <a:latin typeface="Futura Bk" pitchFamily="34" charset="0"/>
                <a:cs typeface="+mn-cs"/>
              </a:rPr>
              <a:t>“Our HP Business Service Manager solutions have helped us transform from a reactive to a proactive IT organization, and to align our priorities to match the business and drive business value.”</a:t>
            </a:r>
          </a:p>
          <a:p>
            <a:r>
              <a:rPr lang="en-US" sz="1300" dirty="0" smtClean="0">
                <a:latin typeface="Futura Bk" pitchFamily="34" charset="0"/>
                <a:cs typeface="+mn-cs"/>
              </a:rPr>
              <a:t>Shane Gaffney, head of IT Operations, Vodafone Ireland</a:t>
            </a:r>
          </a:p>
          <a:p>
            <a:r>
              <a:rPr lang="en-US" sz="1300" dirty="0" smtClean="0">
                <a:latin typeface="Futura Bk" pitchFamily="34" charset="0"/>
                <a:cs typeface="+mn-cs"/>
              </a:rPr>
              <a:t> </a:t>
            </a:r>
          </a:p>
          <a:p>
            <a:r>
              <a:rPr lang="en-US" sz="1300" dirty="0" smtClean="0">
                <a:latin typeface="Futura Bk" pitchFamily="34" charset="0"/>
                <a:cs typeface="+mn-cs"/>
              </a:rPr>
              <a:t>“Historically, our technology teams knew when technology needed to be upgraded, but found it difficult to communicate those needs in language the business could understand. Today, we’re able to construct cohesive arguments based on the business benefits of technology improvements. As a result, we’ve found the business to be extremely receptive to all of our budget requests.”</a:t>
            </a:r>
          </a:p>
          <a:p>
            <a:r>
              <a:rPr lang="en-US" sz="1300" dirty="0" smtClean="0">
                <a:latin typeface="Futura Bk" pitchFamily="34" charset="0"/>
                <a:cs typeface="+mn-cs"/>
              </a:rPr>
              <a:t>Shane Gaffney, head of IT Operations, Vodafone Ireland</a:t>
            </a:r>
          </a:p>
          <a:p>
            <a:r>
              <a:rPr lang="en-US" sz="1300" dirty="0" smtClean="0">
                <a:latin typeface="Futura Bk" pitchFamily="34" charset="0"/>
                <a:cs typeface="+mn-cs"/>
              </a:rPr>
              <a:t> </a:t>
            </a:r>
          </a:p>
          <a:p>
            <a:r>
              <a:rPr lang="en-US" sz="1300" dirty="0" smtClean="0">
                <a:latin typeface="Futura Bk" pitchFamily="34" charset="0"/>
                <a:cs typeface="+mn-cs"/>
              </a:rPr>
              <a:t>“HP </a:t>
            </a:r>
            <a:r>
              <a:rPr lang="en-US" sz="1300" dirty="0" err="1" smtClean="0">
                <a:latin typeface="Futura Bk" pitchFamily="34" charset="0"/>
                <a:cs typeface="+mn-cs"/>
              </a:rPr>
              <a:t>OMi</a:t>
            </a:r>
            <a:r>
              <a:rPr lang="en-US" sz="1300" dirty="0" smtClean="0">
                <a:latin typeface="Futura Bk" pitchFamily="34" charset="0"/>
                <a:cs typeface="+mn-cs"/>
              </a:rPr>
              <a:t> is our top level platform. It brings everything together in a browser and generates alerts based on both system health and security issues.” </a:t>
            </a:r>
          </a:p>
          <a:p>
            <a:r>
              <a:rPr lang="en-US" sz="1300" dirty="0" smtClean="0">
                <a:latin typeface="Futura Bk" pitchFamily="34" charset="0"/>
                <a:cs typeface="+mn-cs"/>
              </a:rPr>
              <a:t>Karl Brenner, director of Professional Services, Perform IT</a:t>
            </a:r>
          </a:p>
          <a:p>
            <a:r>
              <a:rPr lang="en-US" sz="1300" dirty="0" smtClean="0">
                <a:latin typeface="Futura Bk" pitchFamily="34" charset="0"/>
                <a:cs typeface="+mn-cs"/>
              </a:rPr>
              <a:t> </a:t>
            </a:r>
          </a:p>
          <a:p>
            <a:r>
              <a:rPr lang="en-US" sz="1300" dirty="0" smtClean="0">
                <a:latin typeface="Futura Bk" pitchFamily="34" charset="0"/>
                <a:cs typeface="+mn-cs"/>
              </a:rPr>
              <a:t>Tagline – Microsoft is a trademark of the Microsoft group of companies.</a:t>
            </a:r>
          </a:p>
          <a:p>
            <a:r>
              <a:rPr lang="en-US" sz="1300" dirty="0" smtClean="0">
                <a:latin typeface="Futura Bk" pitchFamily="34" charset="0"/>
                <a:cs typeface="+mn-cs"/>
              </a:rPr>
              <a:t> See my spreadsheet and e-mail regarding where to look in the spreadsheet</a:t>
            </a:r>
          </a:p>
          <a:p>
            <a:endParaRPr lang="en-US" dirty="0"/>
          </a:p>
        </p:txBody>
      </p:sp>
      <p:sp>
        <p:nvSpPr>
          <p:cNvPr id="4" name="Header Placeholder 3"/>
          <p:cNvSpPr>
            <a:spLocks noGrp="1"/>
          </p:cNvSpPr>
          <p:nvPr>
            <p:ph type="hdr" sz="quarter" idx="10"/>
          </p:nvPr>
        </p:nvSpPr>
        <p:spPr/>
        <p:txBody>
          <a:bodyPr/>
          <a:lstStyle/>
          <a:p>
            <a:endParaRPr lang="en-US"/>
          </a:p>
        </p:txBody>
      </p:sp>
      <p:sp>
        <p:nvSpPr>
          <p:cNvPr id="5" name="Date Placeholder 4"/>
          <p:cNvSpPr>
            <a:spLocks noGrp="1"/>
          </p:cNvSpPr>
          <p:nvPr>
            <p:ph type="dt" idx="11"/>
          </p:nvPr>
        </p:nvSpPr>
        <p:spPr>
          <a:xfrm>
            <a:off x="4143588" y="0"/>
            <a:ext cx="3169920" cy="480060"/>
          </a:xfrm>
          <a:prstGeom prst="rect">
            <a:avLst/>
          </a:prstGeom>
        </p:spPr>
        <p:txBody>
          <a:bodyPr lIns="96641" tIns="48321" rIns="96641" bIns="48321"/>
          <a:lstStyle/>
          <a:p>
            <a:fld id="{E831FD69-BB7F-48A9-AD3C-0905D51AD404}" type="datetime3">
              <a:rPr lang="en-US" smtClean="0"/>
              <a:pPr/>
              <a:t>14 October 2013</a:t>
            </a:fld>
            <a:endParaRPr lang="en-US"/>
          </a:p>
        </p:txBody>
      </p:sp>
      <p:sp>
        <p:nvSpPr>
          <p:cNvPr id="6" name="Footer Placeholder 5"/>
          <p:cNvSpPr>
            <a:spLocks noGrp="1"/>
          </p:cNvSpPr>
          <p:nvPr>
            <p:ph type="ftr" sz="quarter" idx="12"/>
          </p:nvPr>
        </p:nvSpPr>
        <p:spPr>
          <a:xfrm>
            <a:off x="1" y="9119474"/>
            <a:ext cx="3169920" cy="480060"/>
          </a:xfrm>
          <a:prstGeom prst="rect">
            <a:avLst/>
          </a:prstGeom>
        </p:spPr>
        <p:txBody>
          <a:bodyPr lIns="96641" tIns="48321" rIns="96641" bIns="48321"/>
          <a:lstStyle/>
          <a:p>
            <a:r>
              <a:rPr lang="en-US" smtClean="0"/>
              <a:t>HP Confidential</a:t>
            </a:r>
            <a:endParaRPr lang="en-US"/>
          </a:p>
        </p:txBody>
      </p:sp>
      <p:sp>
        <p:nvSpPr>
          <p:cNvPr id="7" name="Slide Number Placeholder 6"/>
          <p:cNvSpPr>
            <a:spLocks noGrp="1"/>
          </p:cNvSpPr>
          <p:nvPr>
            <p:ph type="sldNum" sz="quarter" idx="13"/>
          </p:nvPr>
        </p:nvSpPr>
        <p:spPr>
          <a:xfrm>
            <a:off x="4143588" y="9119474"/>
            <a:ext cx="3169920" cy="480060"/>
          </a:xfrm>
          <a:prstGeom prst="rect">
            <a:avLst/>
          </a:prstGeom>
        </p:spPr>
        <p:txBody>
          <a:bodyPr lIns="96641" tIns="48321" rIns="96641" bIns="48321"/>
          <a:lstStyle/>
          <a:p>
            <a:fld id="{84B04522-5E79-4620-978F-683F5015A639}" type="slidenum">
              <a:rPr lang="en-US" smtClean="0"/>
              <a:pPr/>
              <a:t>21</a:t>
            </a:fld>
            <a:endParaRPr lang="en-US"/>
          </a:p>
        </p:txBody>
      </p:sp>
    </p:spTree>
    <p:extLst>
      <p:ext uri="{BB962C8B-B14F-4D97-AF65-F5344CB8AC3E}">
        <p14:creationId xmlns:p14="http://schemas.microsoft.com/office/powerpoint/2010/main" val="2157266445"/>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userDrawn="1">
  <p:cSld name="White title slide">
    <p:spTree>
      <p:nvGrpSpPr>
        <p:cNvPr id="1" name=""/>
        <p:cNvGrpSpPr/>
        <p:nvPr/>
      </p:nvGrpSpPr>
      <p:grpSpPr>
        <a:xfrm>
          <a:off x="0" y="0"/>
          <a:ext cx="0" cy="0"/>
          <a:chOff x="0" y="0"/>
          <a:chExt cx="0" cy="0"/>
        </a:xfrm>
      </p:grpSpPr>
      <p:sp>
        <p:nvSpPr>
          <p:cNvPr id="8" name="Title 1"/>
          <p:cNvSpPr>
            <a:spLocks noGrp="1"/>
          </p:cNvSpPr>
          <p:nvPr>
            <p:ph type="ctrTitle" hasCustomPrompt="1"/>
          </p:nvPr>
        </p:nvSpPr>
        <p:spPr bwMode="black">
          <a:xfrm>
            <a:off x="329184" y="2036820"/>
            <a:ext cx="6858000" cy="1206484"/>
          </a:xfrm>
        </p:spPr>
        <p:txBody>
          <a:bodyPr anchor="b"/>
          <a:lstStyle>
            <a:lvl1pPr>
              <a:lnSpc>
                <a:spcPct val="90000"/>
              </a:lnSpc>
              <a:defRPr sz="4600" spc="-100">
                <a:solidFill>
                  <a:srgbClr val="000000"/>
                </a:solidFill>
              </a:defRPr>
            </a:lvl1pPr>
          </a:lstStyle>
          <a:p>
            <a:r>
              <a:rPr lang="en-US" dirty="0" smtClean="0"/>
              <a:t>Click to edit master </a:t>
            </a:r>
            <a:br>
              <a:rPr lang="en-US" dirty="0" smtClean="0"/>
            </a:br>
            <a:r>
              <a:rPr lang="en-US" dirty="0" smtClean="0"/>
              <a:t>title style</a:t>
            </a:r>
            <a:endParaRPr lang="en-US" dirty="0"/>
          </a:p>
        </p:txBody>
      </p:sp>
      <p:sp>
        <p:nvSpPr>
          <p:cNvPr id="9" name="Subtitle 2"/>
          <p:cNvSpPr>
            <a:spLocks noGrp="1"/>
          </p:cNvSpPr>
          <p:nvPr>
            <p:ph type="subTitle" idx="1" hasCustomPrompt="1"/>
          </p:nvPr>
        </p:nvSpPr>
        <p:spPr bwMode="black">
          <a:xfrm>
            <a:off x="329184" y="3316628"/>
            <a:ext cx="6858000" cy="914400"/>
          </a:xfrm>
        </p:spPr>
        <p:txBody>
          <a:bodyPr/>
          <a:lstStyle>
            <a:lvl1pPr marL="0" indent="0" algn="l">
              <a:buNone/>
              <a:defRPr b="0">
                <a:solidFill>
                  <a:srgbClr val="000000"/>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smtClean="0"/>
              <a:t>Click to edit master subtitle style</a:t>
            </a:r>
            <a:endParaRPr lang="en-US" dirty="0"/>
          </a:p>
        </p:txBody>
      </p:sp>
      <p:pic>
        <p:nvPicPr>
          <p:cNvPr id="2" name="Picture 1" descr="HP_Blue_RGB_150_LG.png"/>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6949440" y="365760"/>
            <a:ext cx="1883664" cy="1883664"/>
          </a:xfrm>
          <a:prstGeom prst="rect">
            <a:avLst/>
          </a:prstGeom>
        </p:spPr>
      </p:pic>
      <p:sp>
        <p:nvSpPr>
          <p:cNvPr id="6" name="TextBox 5"/>
          <p:cNvSpPr txBox="1"/>
          <p:nvPr userDrawn="1"/>
        </p:nvSpPr>
        <p:spPr>
          <a:xfrm>
            <a:off x="329184" y="4758803"/>
            <a:ext cx="8012545" cy="228600"/>
          </a:xfrm>
          <a:prstGeom prst="rect">
            <a:avLst/>
          </a:prstGeom>
          <a:noFill/>
        </p:spPr>
        <p:txBody>
          <a:bodyPr wrap="square" lIns="0" rtlCol="0">
            <a:noAutofit/>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700" b="0" i="0" dirty="0" smtClean="0">
                <a:solidFill>
                  <a:srgbClr val="B9B8BB"/>
                </a:solidFill>
                <a:latin typeface="HP Simplified"/>
                <a:cs typeface="HP Simplified"/>
              </a:rPr>
              <a:t>© Copyright 2012 Hewlett-Packard Development Company, L.P. </a:t>
            </a:r>
            <a:r>
              <a:rPr lang="en-US" sz="700" b="0" i="0" baseline="0" dirty="0" smtClean="0">
                <a:solidFill>
                  <a:srgbClr val="B9B8BB"/>
                </a:solidFill>
                <a:latin typeface="HP Simplified"/>
                <a:cs typeface="HP Simplified"/>
              </a:rPr>
              <a:t> </a:t>
            </a:r>
            <a:r>
              <a:rPr lang="en-US" sz="700" b="0" i="0" dirty="0" smtClean="0">
                <a:solidFill>
                  <a:srgbClr val="B9B8BB"/>
                </a:solidFill>
                <a:latin typeface="HP Simplified"/>
                <a:cs typeface="HP Simplified"/>
              </a:rPr>
              <a:t>The information contained herein is subject to change without notice.</a:t>
            </a:r>
          </a:p>
        </p:txBody>
      </p:sp>
    </p:spTree>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userDrawn="1">
  <p:cSld name="Blue title slide ">
    <p:bg>
      <p:bgPr>
        <a:solidFill>
          <a:schemeClr val="accent1"/>
        </a:solidFill>
        <a:effectLst/>
      </p:bgPr>
    </p:bg>
    <p:spTree>
      <p:nvGrpSpPr>
        <p:cNvPr id="1" name=""/>
        <p:cNvGrpSpPr/>
        <p:nvPr/>
      </p:nvGrpSpPr>
      <p:grpSpPr>
        <a:xfrm>
          <a:off x="0" y="0"/>
          <a:ext cx="0" cy="0"/>
          <a:chOff x="0" y="0"/>
          <a:chExt cx="0" cy="0"/>
        </a:xfrm>
      </p:grpSpPr>
      <p:sp>
        <p:nvSpPr>
          <p:cNvPr id="10" name="Title 1"/>
          <p:cNvSpPr>
            <a:spLocks noGrp="1"/>
          </p:cNvSpPr>
          <p:nvPr>
            <p:ph type="ctrTitle" hasCustomPrompt="1"/>
          </p:nvPr>
        </p:nvSpPr>
        <p:spPr bwMode="black">
          <a:xfrm>
            <a:off x="329184" y="2036820"/>
            <a:ext cx="6858000" cy="1206484"/>
          </a:xfrm>
        </p:spPr>
        <p:txBody>
          <a:bodyPr anchor="b"/>
          <a:lstStyle>
            <a:lvl1pPr>
              <a:lnSpc>
                <a:spcPct val="90000"/>
              </a:lnSpc>
              <a:defRPr sz="4600" spc="-100">
                <a:solidFill>
                  <a:schemeClr val="bg1"/>
                </a:solidFill>
              </a:defRPr>
            </a:lvl1pPr>
          </a:lstStyle>
          <a:p>
            <a:r>
              <a:rPr lang="en-US" dirty="0" smtClean="0"/>
              <a:t>Click to edit master </a:t>
            </a:r>
            <a:br>
              <a:rPr lang="en-US" dirty="0" smtClean="0"/>
            </a:br>
            <a:r>
              <a:rPr lang="en-US" dirty="0" smtClean="0"/>
              <a:t>title style</a:t>
            </a:r>
            <a:endParaRPr lang="en-US" dirty="0"/>
          </a:p>
        </p:txBody>
      </p:sp>
      <p:sp>
        <p:nvSpPr>
          <p:cNvPr id="11" name="Subtitle 2"/>
          <p:cNvSpPr>
            <a:spLocks noGrp="1"/>
          </p:cNvSpPr>
          <p:nvPr>
            <p:ph type="subTitle" idx="1" hasCustomPrompt="1"/>
          </p:nvPr>
        </p:nvSpPr>
        <p:spPr bwMode="black">
          <a:xfrm>
            <a:off x="329184" y="3316628"/>
            <a:ext cx="6858000" cy="914400"/>
          </a:xfrm>
        </p:spPr>
        <p:txBody>
          <a:bodyPr/>
          <a:lstStyle>
            <a:lvl1pPr marL="0" indent="0" algn="l">
              <a:buNone/>
              <a:defRPr b="0">
                <a:solidFill>
                  <a:schemeClr val="bg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smtClean="0"/>
              <a:t>Click to edit master subtitle style</a:t>
            </a:r>
            <a:endParaRPr lang="en-US" dirty="0"/>
          </a:p>
        </p:txBody>
      </p:sp>
      <p:pic>
        <p:nvPicPr>
          <p:cNvPr id="2" name="Picture 1" descr="HP_White_RGB_150_LG.png"/>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6949440" y="365760"/>
            <a:ext cx="1883664" cy="1883664"/>
          </a:xfrm>
          <a:prstGeom prst="rect">
            <a:avLst/>
          </a:prstGeom>
        </p:spPr>
      </p:pic>
      <p:sp>
        <p:nvSpPr>
          <p:cNvPr id="6" name="TextBox 5"/>
          <p:cNvSpPr txBox="1"/>
          <p:nvPr userDrawn="1"/>
        </p:nvSpPr>
        <p:spPr>
          <a:xfrm>
            <a:off x="329184" y="4758803"/>
            <a:ext cx="8012545" cy="228600"/>
          </a:xfrm>
          <a:prstGeom prst="rect">
            <a:avLst/>
          </a:prstGeom>
          <a:noFill/>
        </p:spPr>
        <p:txBody>
          <a:bodyPr wrap="square" lIns="0" rtlCol="0">
            <a:noAutofit/>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700" b="0" i="0" dirty="0" smtClean="0">
                <a:solidFill>
                  <a:schemeClr val="bg1"/>
                </a:solidFill>
                <a:latin typeface="HP Simplified"/>
                <a:cs typeface="HP Simplified"/>
              </a:rPr>
              <a:t>© Copyright 2012 Hewlett-Packard Development Company, L.P. </a:t>
            </a:r>
            <a:r>
              <a:rPr lang="en-US" sz="700" b="0" i="0" baseline="0" dirty="0" smtClean="0">
                <a:solidFill>
                  <a:schemeClr val="bg1"/>
                </a:solidFill>
                <a:latin typeface="HP Simplified"/>
                <a:cs typeface="HP Simplified"/>
              </a:rPr>
              <a:t> </a:t>
            </a:r>
            <a:r>
              <a:rPr lang="en-US" sz="700" b="0" i="0" dirty="0" smtClean="0">
                <a:solidFill>
                  <a:schemeClr val="bg1"/>
                </a:solidFill>
                <a:latin typeface="HP Simplified"/>
                <a:cs typeface="HP Simplified"/>
              </a:rPr>
              <a:t>The information contained herein is subject to change without notice.</a:t>
            </a:r>
          </a:p>
        </p:txBody>
      </p:sp>
    </p:spTree>
    <p:extLst>
      <p:ext uri="{BB962C8B-B14F-4D97-AF65-F5344CB8AC3E}">
        <p14:creationId xmlns:p14="http://schemas.microsoft.com/office/powerpoint/2010/main" val="2276755735"/>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userDrawn="1">
  <p:cSld name="Blue divider slide">
    <p:bg>
      <p:bgPr>
        <a:solidFill>
          <a:schemeClr val="accent1"/>
        </a:solidFill>
        <a:effectLst/>
      </p:bgPr>
    </p:bg>
    <p:spTree>
      <p:nvGrpSpPr>
        <p:cNvPr id="1" name=""/>
        <p:cNvGrpSpPr/>
        <p:nvPr/>
      </p:nvGrpSpPr>
      <p:grpSpPr>
        <a:xfrm>
          <a:off x="0" y="0"/>
          <a:ext cx="0" cy="0"/>
          <a:chOff x="0" y="0"/>
          <a:chExt cx="0" cy="0"/>
        </a:xfrm>
      </p:grpSpPr>
      <p:sp>
        <p:nvSpPr>
          <p:cNvPr id="16" name="Title 1"/>
          <p:cNvSpPr>
            <a:spLocks noGrp="1"/>
          </p:cNvSpPr>
          <p:nvPr>
            <p:ph type="ctrTitle" hasCustomPrompt="1"/>
          </p:nvPr>
        </p:nvSpPr>
        <p:spPr bwMode="black">
          <a:xfrm>
            <a:off x="329184" y="238328"/>
            <a:ext cx="7222352" cy="2006703"/>
          </a:xfrm>
          <a:prstGeom prst="rect">
            <a:avLst/>
          </a:prstGeom>
        </p:spPr>
        <p:txBody>
          <a:bodyPr wrap="square" lIns="0" tIns="0" rIns="0" bIns="0" anchor="t" anchorCtr="0">
            <a:noAutofit/>
          </a:bodyPr>
          <a:lstStyle>
            <a:lvl1pPr algn="l">
              <a:lnSpc>
                <a:spcPct val="90000"/>
              </a:lnSpc>
              <a:defRPr sz="4000" b="1" i="0" spc="-100" baseline="0">
                <a:solidFill>
                  <a:schemeClr val="bg1"/>
                </a:solidFill>
                <a:latin typeface="HP Simplified" pitchFamily="34" charset="0"/>
                <a:cs typeface="HP Simplified" pitchFamily="34" charset="0"/>
              </a:defRPr>
            </a:lvl1pPr>
          </a:lstStyle>
          <a:p>
            <a:r>
              <a:rPr lang="en-US" noProof="0" dirty="0" smtClean="0"/>
              <a:t>Click to edit </a:t>
            </a:r>
            <a:br>
              <a:rPr lang="en-US" noProof="0" dirty="0" smtClean="0"/>
            </a:br>
            <a:r>
              <a:rPr lang="en-US" noProof="0" dirty="0" smtClean="0"/>
              <a:t>master </a:t>
            </a:r>
            <a:br>
              <a:rPr lang="en-US" noProof="0" dirty="0" smtClean="0"/>
            </a:br>
            <a:r>
              <a:rPr lang="en-US" noProof="0" dirty="0" smtClean="0"/>
              <a:t>title style</a:t>
            </a:r>
            <a:endParaRPr lang="en-US" noProof="0" dirty="0"/>
          </a:p>
        </p:txBody>
      </p:sp>
      <p:pic>
        <p:nvPicPr>
          <p:cNvPr id="7" name="Picture 6" descr="HP_White_RGB_150_SM.png"/>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8505214" y="4535424"/>
            <a:ext cx="365736" cy="365736"/>
          </a:xfrm>
          <a:prstGeom prst="rect">
            <a:avLst/>
          </a:prstGeom>
        </p:spPr>
      </p:pic>
      <p:sp>
        <p:nvSpPr>
          <p:cNvPr id="6" name="TextBox 5"/>
          <p:cNvSpPr txBox="1"/>
          <p:nvPr userDrawn="1"/>
        </p:nvSpPr>
        <p:spPr>
          <a:xfrm>
            <a:off x="329184" y="4758803"/>
            <a:ext cx="8012545" cy="228600"/>
          </a:xfrm>
          <a:prstGeom prst="rect">
            <a:avLst/>
          </a:prstGeom>
          <a:noFill/>
        </p:spPr>
        <p:txBody>
          <a:bodyPr wrap="square" lIns="0" rtlCol="0">
            <a:noAutofit/>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700" b="0" i="0" dirty="0" smtClean="0">
                <a:solidFill>
                  <a:schemeClr val="bg1"/>
                </a:solidFill>
                <a:latin typeface="HP Simplified"/>
                <a:cs typeface="HP Simplified"/>
              </a:rPr>
              <a:t>© Copyright 2012 Hewlett-Packard Development Company, L.P. </a:t>
            </a:r>
            <a:r>
              <a:rPr lang="en-US" sz="700" b="0" i="0" baseline="0" dirty="0" smtClean="0">
                <a:solidFill>
                  <a:schemeClr val="bg1"/>
                </a:solidFill>
                <a:latin typeface="HP Simplified"/>
                <a:cs typeface="HP Simplified"/>
              </a:rPr>
              <a:t> </a:t>
            </a:r>
            <a:r>
              <a:rPr lang="en-US" sz="700" b="0" i="0" dirty="0" smtClean="0">
                <a:solidFill>
                  <a:schemeClr val="bg1"/>
                </a:solidFill>
                <a:latin typeface="HP Simplified"/>
                <a:cs typeface="HP Simplified"/>
              </a:rPr>
              <a:t>The information contained herein is subject to change without notice.</a:t>
            </a:r>
          </a:p>
        </p:txBody>
      </p:sp>
    </p:spTree>
    <p:extLst>
      <p:ext uri="{BB962C8B-B14F-4D97-AF65-F5344CB8AC3E}">
        <p14:creationId xmlns:p14="http://schemas.microsoft.com/office/powerpoint/2010/main" val="2320338752"/>
      </p:ext>
    </p:extLst>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preserve="1" userDrawn="1">
  <p:cSld name="Blue quote slide with subtitle">
    <p:bg>
      <p:bgPr>
        <a:solidFill>
          <a:schemeClr val="accent1"/>
        </a:solidFill>
        <a:effectLst/>
      </p:bgPr>
    </p:bg>
    <p:spTree>
      <p:nvGrpSpPr>
        <p:cNvPr id="1" name=""/>
        <p:cNvGrpSpPr/>
        <p:nvPr/>
      </p:nvGrpSpPr>
      <p:grpSpPr>
        <a:xfrm>
          <a:off x="0" y="0"/>
          <a:ext cx="0" cy="0"/>
          <a:chOff x="0" y="0"/>
          <a:chExt cx="0" cy="0"/>
        </a:xfrm>
      </p:grpSpPr>
      <p:sp>
        <p:nvSpPr>
          <p:cNvPr id="16" name="Title 1"/>
          <p:cNvSpPr>
            <a:spLocks noGrp="1"/>
          </p:cNvSpPr>
          <p:nvPr>
            <p:ph type="ctrTitle" hasCustomPrompt="1"/>
          </p:nvPr>
        </p:nvSpPr>
        <p:spPr bwMode="black">
          <a:xfrm>
            <a:off x="329184" y="240919"/>
            <a:ext cx="7222352" cy="2006703"/>
          </a:xfrm>
          <a:prstGeom prst="rect">
            <a:avLst/>
          </a:prstGeom>
        </p:spPr>
        <p:txBody>
          <a:bodyPr wrap="square" lIns="0" tIns="0" rIns="0" bIns="0" anchor="t" anchorCtr="0">
            <a:noAutofit/>
          </a:bodyPr>
          <a:lstStyle>
            <a:lvl1pPr algn="l" defTabSz="457200" rtl="0" eaLnBrk="1" latinLnBrk="0" hangingPunct="1">
              <a:lnSpc>
                <a:spcPct val="90000"/>
              </a:lnSpc>
              <a:spcBef>
                <a:spcPct val="0"/>
              </a:spcBef>
              <a:spcAft>
                <a:spcPts val="0"/>
              </a:spcAft>
              <a:buNone/>
              <a:defRPr lang="en-US" sz="4000" b="1" i="0" kern="1200" spc="-100" noProof="0" dirty="0">
                <a:solidFill>
                  <a:schemeClr val="bg1"/>
                </a:solidFill>
                <a:latin typeface="HP Simplified" pitchFamily="34" charset="0"/>
                <a:ea typeface="+mj-ea"/>
                <a:cs typeface="HP Simplified" pitchFamily="34" charset="0"/>
              </a:defRPr>
            </a:lvl1pPr>
          </a:lstStyle>
          <a:p>
            <a:r>
              <a:rPr lang="en-US" noProof="0" dirty="0" smtClean="0"/>
              <a:t>Click to edit </a:t>
            </a:r>
            <a:br>
              <a:rPr lang="en-US" noProof="0" dirty="0" smtClean="0"/>
            </a:br>
            <a:r>
              <a:rPr lang="en-US" noProof="0" dirty="0" smtClean="0"/>
              <a:t>master </a:t>
            </a:r>
            <a:br>
              <a:rPr lang="en-US" noProof="0" dirty="0" smtClean="0"/>
            </a:br>
            <a:r>
              <a:rPr lang="en-US" noProof="0" dirty="0" smtClean="0"/>
              <a:t>title style</a:t>
            </a:r>
            <a:endParaRPr lang="en-US" noProof="0" dirty="0"/>
          </a:p>
        </p:txBody>
      </p:sp>
      <p:pic>
        <p:nvPicPr>
          <p:cNvPr id="7" name="Picture 6" descr="HP_White_RGB_150_SM.png"/>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8505214" y="4535424"/>
            <a:ext cx="365736" cy="365736"/>
          </a:xfrm>
          <a:prstGeom prst="rect">
            <a:avLst/>
          </a:prstGeom>
        </p:spPr>
      </p:pic>
      <p:sp>
        <p:nvSpPr>
          <p:cNvPr id="6" name="TextBox 5"/>
          <p:cNvSpPr txBox="1"/>
          <p:nvPr userDrawn="1"/>
        </p:nvSpPr>
        <p:spPr>
          <a:xfrm>
            <a:off x="329184" y="4758803"/>
            <a:ext cx="8012545" cy="228600"/>
          </a:xfrm>
          <a:prstGeom prst="rect">
            <a:avLst/>
          </a:prstGeom>
          <a:noFill/>
        </p:spPr>
        <p:txBody>
          <a:bodyPr wrap="square" lIns="0" rtlCol="0">
            <a:noAutofit/>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700" b="0" i="0" dirty="0" smtClean="0">
                <a:solidFill>
                  <a:schemeClr val="bg1"/>
                </a:solidFill>
                <a:latin typeface="HP Simplified"/>
                <a:cs typeface="HP Simplified"/>
              </a:rPr>
              <a:t>© Copyright 2012 Hewlett-Packard Development Company, L.P. </a:t>
            </a:r>
            <a:r>
              <a:rPr lang="en-US" sz="700" b="0" i="0" baseline="0" dirty="0" smtClean="0">
                <a:solidFill>
                  <a:schemeClr val="bg1"/>
                </a:solidFill>
                <a:latin typeface="HP Simplified"/>
                <a:cs typeface="HP Simplified"/>
              </a:rPr>
              <a:t> </a:t>
            </a:r>
            <a:r>
              <a:rPr lang="en-US" sz="700" b="0" i="0" dirty="0" smtClean="0">
                <a:solidFill>
                  <a:schemeClr val="bg1"/>
                </a:solidFill>
                <a:latin typeface="HP Simplified"/>
                <a:cs typeface="HP Simplified"/>
              </a:rPr>
              <a:t>The information contained herein is subject to change without notice.</a:t>
            </a:r>
          </a:p>
        </p:txBody>
      </p:sp>
      <p:sp>
        <p:nvSpPr>
          <p:cNvPr id="5" name="Subtitle 2"/>
          <p:cNvSpPr>
            <a:spLocks noGrp="1"/>
          </p:cNvSpPr>
          <p:nvPr>
            <p:ph type="subTitle" idx="1" hasCustomPrompt="1"/>
          </p:nvPr>
        </p:nvSpPr>
        <p:spPr>
          <a:xfrm>
            <a:off x="325269" y="3305361"/>
            <a:ext cx="5148072" cy="649224"/>
          </a:xfrm>
          <a:prstGeom prst="rect">
            <a:avLst/>
          </a:prstGeom>
        </p:spPr>
        <p:txBody>
          <a:bodyPr>
            <a:noAutofit/>
          </a:bodyPr>
          <a:lstStyle>
            <a:lvl1pPr marL="0" indent="0" algn="l">
              <a:lnSpc>
                <a:spcPct val="100000"/>
              </a:lnSpc>
              <a:spcBef>
                <a:spcPts val="0"/>
              </a:spcBef>
              <a:buNone/>
              <a:defRPr sz="1800" b="0">
                <a:solidFill>
                  <a:srgbClr val="FFFFFF"/>
                </a:solidFill>
                <a:latin typeface="+mn-lt"/>
                <a:cs typeface="Aria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noProof="0" dirty="0" smtClean="0"/>
              <a:t>Click to edit master subtitle style</a:t>
            </a:r>
            <a:endParaRPr lang="en-US" noProof="0" dirty="0"/>
          </a:p>
        </p:txBody>
      </p:sp>
    </p:spTree>
    <p:extLst>
      <p:ext uri="{BB962C8B-B14F-4D97-AF65-F5344CB8AC3E}">
        <p14:creationId xmlns:p14="http://schemas.microsoft.com/office/powerpoint/2010/main" val="3158848588"/>
      </p:ext>
    </p:extLst>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itle only">
    <p:bg>
      <p:bgPr>
        <a:solidFill>
          <a:schemeClr val="bg1"/>
        </a:solidFill>
        <a:effectLst/>
      </p:bgPr>
    </p:bg>
    <p:spTree>
      <p:nvGrpSpPr>
        <p:cNvPr id="1" name=""/>
        <p:cNvGrpSpPr/>
        <p:nvPr/>
      </p:nvGrpSpPr>
      <p:grpSpPr>
        <a:xfrm>
          <a:off x="0" y="0"/>
          <a:ext cx="0" cy="0"/>
          <a:chOff x="0" y="0"/>
          <a:chExt cx="0" cy="0"/>
        </a:xfrm>
      </p:grpSpPr>
      <p:sp>
        <p:nvSpPr>
          <p:cNvPr id="7" name="Title 6"/>
          <p:cNvSpPr>
            <a:spLocks noGrp="1"/>
          </p:cNvSpPr>
          <p:nvPr>
            <p:ph type="title" hasCustomPrompt="1"/>
          </p:nvPr>
        </p:nvSpPr>
        <p:spPr bwMode="black">
          <a:xfrm>
            <a:off x="331470" y="235064"/>
            <a:ext cx="8117206" cy="430887"/>
          </a:xfrm>
        </p:spPr>
        <p:txBody>
          <a:bodyPr wrap="square">
            <a:noAutofit/>
          </a:bodyPr>
          <a:lstStyle>
            <a:lvl1pPr>
              <a:defRPr b="1" i="0">
                <a:solidFill>
                  <a:srgbClr val="000000"/>
                </a:solidFill>
                <a:latin typeface="HP Simplified" pitchFamily="34" charset="0"/>
                <a:cs typeface="HP Simplified" pitchFamily="34" charset="0"/>
              </a:defRPr>
            </a:lvl1pPr>
          </a:lstStyle>
          <a:p>
            <a:r>
              <a:rPr lang="en-US" noProof="0" dirty="0" smtClean="0"/>
              <a:t>Click to edit master title style</a:t>
            </a:r>
            <a:endParaRPr lang="en-US" noProof="0" dirty="0"/>
          </a:p>
        </p:txBody>
      </p:sp>
    </p:spTree>
    <p:extLst>
      <p:ext uri="{BB962C8B-B14F-4D97-AF65-F5344CB8AC3E}">
        <p14:creationId xmlns:p14="http://schemas.microsoft.com/office/powerpoint/2010/main" val="625252054"/>
      </p:ext>
    </p:extLst>
  </p:cSld>
  <p:clrMapOvr>
    <a:masterClrMapping/>
  </p:clrMapOvr>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Half page, sub title with image">
    <p:bg>
      <p:bgPr>
        <a:solidFill>
          <a:schemeClr val="bg1"/>
        </a:solidFill>
        <a:effectLst/>
      </p:bgPr>
    </p:bg>
    <p:spTree>
      <p:nvGrpSpPr>
        <p:cNvPr id="1" name=""/>
        <p:cNvGrpSpPr/>
        <p:nvPr/>
      </p:nvGrpSpPr>
      <p:grpSpPr>
        <a:xfrm>
          <a:off x="0" y="0"/>
          <a:ext cx="0" cy="0"/>
          <a:chOff x="0" y="0"/>
          <a:chExt cx="0" cy="0"/>
        </a:xfrm>
      </p:grpSpPr>
      <p:sp>
        <p:nvSpPr>
          <p:cNvPr id="4" name="Picture Placeholder 3"/>
          <p:cNvSpPr>
            <a:spLocks noGrp="1"/>
          </p:cNvSpPr>
          <p:nvPr>
            <p:ph type="pic" sz="quarter" idx="11"/>
          </p:nvPr>
        </p:nvSpPr>
        <p:spPr>
          <a:xfrm>
            <a:off x="4568827" y="1186047"/>
            <a:ext cx="3878263" cy="3222441"/>
          </a:xfrm>
        </p:spPr>
        <p:txBody>
          <a:bodyPr anchor="ctr"/>
          <a:lstStyle>
            <a:lvl1pPr algn="ctr">
              <a:defRPr b="0">
                <a:solidFill>
                  <a:schemeClr val="tx1"/>
                </a:solidFill>
              </a:defRPr>
            </a:lvl1pPr>
          </a:lstStyle>
          <a:p>
            <a:endParaRPr lang="en-US" dirty="0"/>
          </a:p>
        </p:txBody>
      </p:sp>
      <p:sp>
        <p:nvSpPr>
          <p:cNvPr id="7" name="Title 6"/>
          <p:cNvSpPr>
            <a:spLocks noGrp="1"/>
          </p:cNvSpPr>
          <p:nvPr>
            <p:ph type="title" hasCustomPrompt="1"/>
          </p:nvPr>
        </p:nvSpPr>
        <p:spPr bwMode="black">
          <a:xfrm>
            <a:off x="331469" y="235063"/>
            <a:ext cx="8458200" cy="429768"/>
          </a:xfrm>
        </p:spPr>
        <p:txBody>
          <a:bodyPr/>
          <a:lstStyle>
            <a:lvl1pPr>
              <a:defRPr b="1" i="0">
                <a:solidFill>
                  <a:srgbClr val="000000"/>
                </a:solidFill>
                <a:latin typeface="HP Simplified" pitchFamily="34" charset="0"/>
                <a:cs typeface="HP Simplified" pitchFamily="34" charset="0"/>
              </a:defRPr>
            </a:lvl1pPr>
          </a:lstStyle>
          <a:p>
            <a:r>
              <a:rPr lang="en-US" noProof="0" dirty="0" smtClean="0"/>
              <a:t>Click to edit master title style</a:t>
            </a:r>
            <a:endParaRPr lang="en-US" noProof="0" dirty="0"/>
          </a:p>
        </p:txBody>
      </p:sp>
      <p:sp>
        <p:nvSpPr>
          <p:cNvPr id="6" name="Content Placeholder 5"/>
          <p:cNvSpPr>
            <a:spLocks noGrp="1"/>
          </p:cNvSpPr>
          <p:nvPr>
            <p:ph sz="quarter" idx="10"/>
          </p:nvPr>
        </p:nvSpPr>
        <p:spPr>
          <a:xfrm>
            <a:off x="329184" y="1188720"/>
            <a:ext cx="4011612" cy="3219768"/>
          </a:xfrm>
        </p:spPr>
        <p:txBody>
          <a:bodyPr/>
          <a:lstStyle>
            <a:lvl2pPr>
              <a:defRPr>
                <a:solidFill>
                  <a:srgbClr val="000000"/>
                </a:solidFill>
              </a:defRPr>
            </a:lvl2pPr>
            <a:lvl3pPr>
              <a:defRPr>
                <a:solidFill>
                  <a:srgbClr val="000000"/>
                </a:solidFill>
              </a:defRPr>
            </a:lvl3pPr>
            <a:lvl4pPr>
              <a:defRPr>
                <a:solidFill>
                  <a:srgbClr val="000000"/>
                </a:solidFill>
              </a:defRPr>
            </a:lvl4pPr>
            <a:lvl5pPr>
              <a:defRPr>
                <a:solidFill>
                  <a:srgbClr val="000000"/>
                </a:solidFill>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5" name="Subtitle 2"/>
          <p:cNvSpPr>
            <a:spLocks noGrp="1"/>
          </p:cNvSpPr>
          <p:nvPr>
            <p:ph type="subTitle" idx="1" hasCustomPrompt="1"/>
          </p:nvPr>
        </p:nvSpPr>
        <p:spPr bwMode="black">
          <a:xfrm>
            <a:off x="331471" y="751390"/>
            <a:ext cx="8460105" cy="276999"/>
          </a:xfrm>
          <a:prstGeom prst="rect">
            <a:avLst/>
          </a:prstGeom>
        </p:spPr>
        <p:txBody>
          <a:bodyPr wrap="square" anchor="t">
            <a:noAutofit/>
          </a:bodyPr>
          <a:lstStyle>
            <a:lvl1pPr marL="0" indent="0" algn="l">
              <a:lnSpc>
                <a:spcPct val="100000"/>
              </a:lnSpc>
              <a:buNone/>
              <a:defRPr sz="1800" b="0" i="0">
                <a:solidFill>
                  <a:srgbClr val="000000"/>
                </a:solidFill>
                <a:latin typeface="HP Simplified" pitchFamily="34" charset="0"/>
                <a:cs typeface="HP Simplified" pitchFamily="34" charset="0"/>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noProof="0" dirty="0" smtClean="0"/>
              <a:t>Click to edit master subtitle style</a:t>
            </a:r>
            <a:endParaRPr lang="en-US" noProof="0" dirty="0"/>
          </a:p>
        </p:txBody>
      </p:sp>
    </p:spTree>
    <p:extLst>
      <p:ext uri="{BB962C8B-B14F-4D97-AF65-F5344CB8AC3E}">
        <p14:creationId xmlns:p14="http://schemas.microsoft.com/office/powerpoint/2010/main" val="650519867"/>
      </p:ext>
    </p:extLst>
  </p:cSld>
  <p:clrMapOvr>
    <a:masterClrMapping/>
  </p:clrMapOvr>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preserve="1">
  <p:cSld name="1_Title, sub title with content">
    <p:bg>
      <p:bgPr>
        <a:solidFill>
          <a:schemeClr val="bg1"/>
        </a:solidFill>
        <a:effectLst/>
      </p:bgPr>
    </p:bg>
    <p:spTree>
      <p:nvGrpSpPr>
        <p:cNvPr id="1" name=""/>
        <p:cNvGrpSpPr/>
        <p:nvPr/>
      </p:nvGrpSpPr>
      <p:grpSpPr>
        <a:xfrm>
          <a:off x="0" y="0"/>
          <a:ext cx="0" cy="0"/>
          <a:chOff x="0" y="0"/>
          <a:chExt cx="0" cy="0"/>
        </a:xfrm>
      </p:grpSpPr>
      <p:sp>
        <p:nvSpPr>
          <p:cNvPr id="3" name="Subtitle 2"/>
          <p:cNvSpPr>
            <a:spLocks noGrp="1"/>
          </p:cNvSpPr>
          <p:nvPr>
            <p:ph type="subTitle" idx="1" hasCustomPrompt="1"/>
          </p:nvPr>
        </p:nvSpPr>
        <p:spPr bwMode="black">
          <a:xfrm>
            <a:off x="331470" y="751390"/>
            <a:ext cx="8117206" cy="276999"/>
          </a:xfrm>
          <a:prstGeom prst="rect">
            <a:avLst/>
          </a:prstGeom>
        </p:spPr>
        <p:txBody>
          <a:bodyPr wrap="square" anchor="t">
            <a:noAutofit/>
          </a:bodyPr>
          <a:lstStyle>
            <a:lvl1pPr marL="0" indent="0" algn="l">
              <a:lnSpc>
                <a:spcPct val="100000"/>
              </a:lnSpc>
              <a:buNone/>
              <a:defRPr sz="1800" b="0" i="0">
                <a:solidFill>
                  <a:srgbClr val="000000"/>
                </a:solidFill>
                <a:latin typeface="HP Simplified" pitchFamily="34" charset="0"/>
                <a:cs typeface="HP Simplified" pitchFamily="34" charset="0"/>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noProof="0" dirty="0" smtClean="0"/>
              <a:t>Click to edit master subtitle style</a:t>
            </a:r>
            <a:endParaRPr lang="en-US" noProof="0" dirty="0"/>
          </a:p>
        </p:txBody>
      </p:sp>
      <p:sp>
        <p:nvSpPr>
          <p:cNvPr id="7" name="Title 6"/>
          <p:cNvSpPr>
            <a:spLocks noGrp="1"/>
          </p:cNvSpPr>
          <p:nvPr>
            <p:ph type="title" hasCustomPrompt="1"/>
          </p:nvPr>
        </p:nvSpPr>
        <p:spPr bwMode="black">
          <a:xfrm>
            <a:off x="331470" y="235064"/>
            <a:ext cx="8117206" cy="430887"/>
          </a:xfrm>
        </p:spPr>
        <p:txBody>
          <a:bodyPr wrap="square">
            <a:noAutofit/>
          </a:bodyPr>
          <a:lstStyle>
            <a:lvl1pPr>
              <a:defRPr b="1" i="0">
                <a:solidFill>
                  <a:srgbClr val="000000"/>
                </a:solidFill>
                <a:latin typeface="HP Simplified" pitchFamily="34" charset="0"/>
                <a:cs typeface="HP Simplified" pitchFamily="34" charset="0"/>
              </a:defRPr>
            </a:lvl1pPr>
          </a:lstStyle>
          <a:p>
            <a:r>
              <a:rPr lang="en-US" noProof="0" dirty="0" smtClean="0"/>
              <a:t>Click to edit master title style</a:t>
            </a:r>
            <a:endParaRPr lang="en-US" noProof="0" dirty="0"/>
          </a:p>
        </p:txBody>
      </p:sp>
      <p:sp>
        <p:nvSpPr>
          <p:cNvPr id="6" name="Content Placeholder 5"/>
          <p:cNvSpPr>
            <a:spLocks noGrp="1"/>
          </p:cNvSpPr>
          <p:nvPr>
            <p:ph sz="quarter" idx="10"/>
          </p:nvPr>
        </p:nvSpPr>
        <p:spPr>
          <a:xfrm>
            <a:off x="329184" y="1188721"/>
            <a:ext cx="8119872" cy="3228975"/>
          </a:xfrm>
        </p:spPr>
        <p:txBody>
          <a:bodyPr wrap="square">
            <a:noAutofit/>
          </a:bodyPr>
          <a:lstStyle>
            <a:lvl2pPr>
              <a:defRPr>
                <a:solidFill>
                  <a:srgbClr val="000000"/>
                </a:solidFill>
              </a:defRPr>
            </a:lvl2pPr>
            <a:lvl3pPr>
              <a:defRPr>
                <a:solidFill>
                  <a:srgbClr val="000000"/>
                </a:solidFill>
              </a:defRPr>
            </a:lvl3pPr>
            <a:lvl4pPr>
              <a:defRPr>
                <a:solidFill>
                  <a:srgbClr val="000000"/>
                </a:solidFill>
              </a:defRPr>
            </a:lvl4pPr>
            <a:lvl5pPr>
              <a:defRPr>
                <a:solidFill>
                  <a:srgbClr val="000000"/>
                </a:solidFill>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Tree>
    <p:extLst>
      <p:ext uri="{BB962C8B-B14F-4D97-AF65-F5344CB8AC3E}">
        <p14:creationId xmlns:p14="http://schemas.microsoft.com/office/powerpoint/2010/main" val="3419709994"/>
      </p:ext>
    </p:extLst>
  </p:cSld>
  <p:clrMapOvr>
    <a:masterClrMapping/>
  </p:clrMapOvr>
  <p:timing>
    <p:tnLst>
      <p:par>
        <p:cTn id="1" dur="indefinite" restart="never" nodeType="tmRoot"/>
      </p:par>
    </p:tnLst>
  </p:timing>
  <p:hf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1_Title only">
    <p:bg>
      <p:bgPr>
        <a:solidFill>
          <a:schemeClr val="bg1"/>
        </a:solidFill>
        <a:effectLst/>
      </p:bgPr>
    </p:bg>
    <p:spTree>
      <p:nvGrpSpPr>
        <p:cNvPr id="1" name=""/>
        <p:cNvGrpSpPr/>
        <p:nvPr/>
      </p:nvGrpSpPr>
      <p:grpSpPr>
        <a:xfrm>
          <a:off x="0" y="0"/>
          <a:ext cx="0" cy="0"/>
          <a:chOff x="0" y="0"/>
          <a:chExt cx="0" cy="0"/>
        </a:xfrm>
      </p:grpSpPr>
      <p:sp>
        <p:nvSpPr>
          <p:cNvPr id="7" name="Title 6"/>
          <p:cNvSpPr>
            <a:spLocks noGrp="1"/>
          </p:cNvSpPr>
          <p:nvPr>
            <p:ph type="title" hasCustomPrompt="1"/>
          </p:nvPr>
        </p:nvSpPr>
        <p:spPr bwMode="black">
          <a:xfrm>
            <a:off x="331470" y="235064"/>
            <a:ext cx="8117206" cy="430887"/>
          </a:xfrm>
        </p:spPr>
        <p:txBody>
          <a:bodyPr wrap="square">
            <a:noAutofit/>
          </a:bodyPr>
          <a:lstStyle>
            <a:lvl1pPr>
              <a:defRPr b="1" i="0">
                <a:solidFill>
                  <a:srgbClr val="000000"/>
                </a:solidFill>
                <a:latin typeface="HP Simplified" pitchFamily="34" charset="0"/>
                <a:cs typeface="HP Simplified" pitchFamily="34" charset="0"/>
              </a:defRPr>
            </a:lvl1pPr>
          </a:lstStyle>
          <a:p>
            <a:r>
              <a:rPr lang="en-US" noProof="0" dirty="0" smtClean="0"/>
              <a:t>Click to edit master title style</a:t>
            </a:r>
            <a:endParaRPr lang="en-US" noProof="0" dirty="0"/>
          </a:p>
        </p:txBody>
      </p:sp>
    </p:spTree>
    <p:extLst>
      <p:ext uri="{BB962C8B-B14F-4D97-AF65-F5344CB8AC3E}">
        <p14:creationId xmlns:p14="http://schemas.microsoft.com/office/powerpoint/2010/main" val="625252054"/>
      </p:ext>
    </p:extLst>
  </p:cSld>
  <p:clrMapOvr>
    <a:masterClrMapping/>
  </p:clrMapOvr>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1_Title with content">
    <p:bg>
      <p:bgPr>
        <a:solidFill>
          <a:schemeClr val="bg1"/>
        </a:solidFill>
        <a:effectLst/>
      </p:bgPr>
    </p:bg>
    <p:spTree>
      <p:nvGrpSpPr>
        <p:cNvPr id="1" name=""/>
        <p:cNvGrpSpPr/>
        <p:nvPr/>
      </p:nvGrpSpPr>
      <p:grpSpPr>
        <a:xfrm>
          <a:off x="0" y="0"/>
          <a:ext cx="0" cy="0"/>
          <a:chOff x="0" y="0"/>
          <a:chExt cx="0" cy="0"/>
        </a:xfrm>
      </p:grpSpPr>
      <p:sp>
        <p:nvSpPr>
          <p:cNvPr id="7" name="Title 6"/>
          <p:cNvSpPr>
            <a:spLocks noGrp="1"/>
          </p:cNvSpPr>
          <p:nvPr>
            <p:ph type="title" hasCustomPrompt="1"/>
          </p:nvPr>
        </p:nvSpPr>
        <p:spPr bwMode="black">
          <a:xfrm>
            <a:off x="331470" y="235064"/>
            <a:ext cx="8117206" cy="430887"/>
          </a:xfrm>
        </p:spPr>
        <p:txBody>
          <a:bodyPr wrap="square">
            <a:noAutofit/>
          </a:bodyPr>
          <a:lstStyle>
            <a:lvl1pPr>
              <a:defRPr b="1" i="0">
                <a:solidFill>
                  <a:srgbClr val="000000"/>
                </a:solidFill>
                <a:latin typeface="HP Simplified" pitchFamily="34" charset="0"/>
                <a:cs typeface="HP Simplified" pitchFamily="34" charset="0"/>
              </a:defRPr>
            </a:lvl1pPr>
          </a:lstStyle>
          <a:p>
            <a:r>
              <a:rPr lang="en-US" noProof="0" dirty="0" smtClean="0"/>
              <a:t>Click to edit master title style</a:t>
            </a:r>
            <a:endParaRPr lang="en-US" noProof="0" dirty="0"/>
          </a:p>
        </p:txBody>
      </p:sp>
      <p:sp>
        <p:nvSpPr>
          <p:cNvPr id="6" name="Content Placeholder 5"/>
          <p:cNvSpPr>
            <a:spLocks noGrp="1"/>
          </p:cNvSpPr>
          <p:nvPr>
            <p:ph sz="quarter" idx="10"/>
          </p:nvPr>
        </p:nvSpPr>
        <p:spPr>
          <a:xfrm>
            <a:off x="329184" y="1188720"/>
            <a:ext cx="8117904" cy="3219768"/>
          </a:xfrm>
        </p:spPr>
        <p:txBody>
          <a:bodyPr wrap="square">
            <a:noAutofit/>
          </a:bodyPr>
          <a:lstStyle>
            <a:lvl2pPr>
              <a:defRPr>
                <a:solidFill>
                  <a:srgbClr val="000000"/>
                </a:solidFill>
              </a:defRPr>
            </a:lvl2pPr>
            <a:lvl3pPr>
              <a:defRPr>
                <a:solidFill>
                  <a:srgbClr val="000000"/>
                </a:solidFill>
              </a:defRPr>
            </a:lvl3pPr>
            <a:lvl4pPr>
              <a:defRPr>
                <a:solidFill>
                  <a:srgbClr val="000000"/>
                </a:solidFill>
              </a:defRPr>
            </a:lvl4pPr>
            <a:lvl5pPr>
              <a:defRPr>
                <a:solidFill>
                  <a:srgbClr val="000000"/>
                </a:solidFill>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Tree>
    <p:extLst>
      <p:ext uri="{BB962C8B-B14F-4D97-AF65-F5344CB8AC3E}">
        <p14:creationId xmlns:p14="http://schemas.microsoft.com/office/powerpoint/2010/main" val="1626214194"/>
      </p:ext>
    </p:extLst>
  </p:cSld>
  <p:clrMapOvr>
    <a:masterClrMapping/>
  </p:clrMapOvr>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2_Title, sub title with content">
    <p:bg>
      <p:bgPr>
        <a:solidFill>
          <a:schemeClr val="bg1"/>
        </a:solidFill>
        <a:effectLst/>
      </p:bgPr>
    </p:bg>
    <p:spTree>
      <p:nvGrpSpPr>
        <p:cNvPr id="1" name=""/>
        <p:cNvGrpSpPr/>
        <p:nvPr/>
      </p:nvGrpSpPr>
      <p:grpSpPr>
        <a:xfrm>
          <a:off x="0" y="0"/>
          <a:ext cx="0" cy="0"/>
          <a:chOff x="0" y="0"/>
          <a:chExt cx="0" cy="0"/>
        </a:xfrm>
      </p:grpSpPr>
      <p:sp>
        <p:nvSpPr>
          <p:cNvPr id="3" name="Subtitle 2"/>
          <p:cNvSpPr>
            <a:spLocks noGrp="1"/>
          </p:cNvSpPr>
          <p:nvPr>
            <p:ph type="subTitle" idx="1" hasCustomPrompt="1"/>
          </p:nvPr>
        </p:nvSpPr>
        <p:spPr bwMode="black">
          <a:xfrm>
            <a:off x="331470" y="751390"/>
            <a:ext cx="8117206" cy="276999"/>
          </a:xfrm>
          <a:prstGeom prst="rect">
            <a:avLst/>
          </a:prstGeom>
        </p:spPr>
        <p:txBody>
          <a:bodyPr wrap="square" anchor="t">
            <a:noAutofit/>
          </a:bodyPr>
          <a:lstStyle>
            <a:lvl1pPr marL="0" indent="0" algn="l">
              <a:lnSpc>
                <a:spcPct val="100000"/>
              </a:lnSpc>
              <a:buNone/>
              <a:defRPr sz="1800" b="0" i="0">
                <a:solidFill>
                  <a:srgbClr val="000000"/>
                </a:solidFill>
                <a:latin typeface="HP Simplified" pitchFamily="34" charset="0"/>
                <a:cs typeface="HP Simplified" pitchFamily="34" charset="0"/>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noProof="0" dirty="0" smtClean="0"/>
              <a:t>Click to edit master subtitle style</a:t>
            </a:r>
            <a:endParaRPr lang="en-US" noProof="0" dirty="0"/>
          </a:p>
        </p:txBody>
      </p:sp>
      <p:sp>
        <p:nvSpPr>
          <p:cNvPr id="7" name="Title 6"/>
          <p:cNvSpPr>
            <a:spLocks noGrp="1"/>
          </p:cNvSpPr>
          <p:nvPr>
            <p:ph type="title" hasCustomPrompt="1"/>
          </p:nvPr>
        </p:nvSpPr>
        <p:spPr bwMode="black">
          <a:xfrm>
            <a:off x="331470" y="235064"/>
            <a:ext cx="8117206" cy="430887"/>
          </a:xfrm>
        </p:spPr>
        <p:txBody>
          <a:bodyPr wrap="square">
            <a:noAutofit/>
          </a:bodyPr>
          <a:lstStyle>
            <a:lvl1pPr>
              <a:defRPr b="1" i="0">
                <a:solidFill>
                  <a:srgbClr val="000000"/>
                </a:solidFill>
                <a:latin typeface="HP Simplified" pitchFamily="34" charset="0"/>
                <a:cs typeface="HP Simplified" pitchFamily="34" charset="0"/>
              </a:defRPr>
            </a:lvl1pPr>
          </a:lstStyle>
          <a:p>
            <a:r>
              <a:rPr lang="en-US" noProof="0" dirty="0" smtClean="0"/>
              <a:t>Click to edit master title style</a:t>
            </a:r>
            <a:endParaRPr lang="en-US" noProof="0" dirty="0"/>
          </a:p>
        </p:txBody>
      </p:sp>
      <p:sp>
        <p:nvSpPr>
          <p:cNvPr id="6" name="Content Placeholder 5"/>
          <p:cNvSpPr>
            <a:spLocks noGrp="1"/>
          </p:cNvSpPr>
          <p:nvPr>
            <p:ph sz="quarter" idx="10"/>
          </p:nvPr>
        </p:nvSpPr>
        <p:spPr>
          <a:xfrm>
            <a:off x="329184" y="1188721"/>
            <a:ext cx="8119872" cy="3228975"/>
          </a:xfrm>
        </p:spPr>
        <p:txBody>
          <a:bodyPr wrap="square">
            <a:noAutofit/>
          </a:bodyPr>
          <a:lstStyle>
            <a:lvl2pPr>
              <a:defRPr>
                <a:solidFill>
                  <a:srgbClr val="000000"/>
                </a:solidFill>
              </a:defRPr>
            </a:lvl2pPr>
            <a:lvl3pPr>
              <a:defRPr>
                <a:solidFill>
                  <a:srgbClr val="000000"/>
                </a:solidFill>
              </a:defRPr>
            </a:lvl3pPr>
            <a:lvl4pPr>
              <a:defRPr>
                <a:solidFill>
                  <a:srgbClr val="000000"/>
                </a:solidFill>
              </a:defRPr>
            </a:lvl4pPr>
            <a:lvl5pPr>
              <a:defRPr>
                <a:solidFill>
                  <a:srgbClr val="000000"/>
                </a:solidFill>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Tree>
    <p:extLst>
      <p:ext uri="{BB962C8B-B14F-4D97-AF65-F5344CB8AC3E}">
        <p14:creationId xmlns:p14="http://schemas.microsoft.com/office/powerpoint/2010/main" val="3419709994"/>
      </p:ext>
    </p:extLst>
  </p:cSld>
  <p:clrMapOvr>
    <a:masterClrMapping/>
  </p:clrMapOvr>
  <p:timing>
    <p:tnLst>
      <p:par>
        <p:cTn id="1" dur="indefinite" restart="never" nodeType="tmRoot"/>
      </p:par>
    </p:tnLst>
  </p:timing>
  <p:hf hdr="0" ftr="0" dt="0"/>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1_Title with 2 columns">
    <p:spTree>
      <p:nvGrpSpPr>
        <p:cNvPr id="1" name=""/>
        <p:cNvGrpSpPr/>
        <p:nvPr/>
      </p:nvGrpSpPr>
      <p:grpSpPr>
        <a:xfrm>
          <a:off x="0" y="0"/>
          <a:ext cx="0" cy="0"/>
          <a:chOff x="0" y="0"/>
          <a:chExt cx="0" cy="0"/>
        </a:xfrm>
      </p:grpSpPr>
      <p:sp>
        <p:nvSpPr>
          <p:cNvPr id="13" name="Title Placeholder 1"/>
          <p:cNvSpPr>
            <a:spLocks noGrp="1"/>
          </p:cNvSpPr>
          <p:nvPr>
            <p:ph type="title" hasCustomPrompt="1"/>
          </p:nvPr>
        </p:nvSpPr>
        <p:spPr bwMode="black">
          <a:xfrm>
            <a:off x="331470" y="235064"/>
            <a:ext cx="8117206" cy="430887"/>
          </a:xfrm>
          <a:prstGeom prst="rect">
            <a:avLst/>
          </a:prstGeom>
          <a:ln>
            <a:noFill/>
          </a:ln>
        </p:spPr>
        <p:txBody>
          <a:bodyPr vert="horz" wrap="square" lIns="0" tIns="0" rIns="0" bIns="0" rtlCol="0" anchor="t" anchorCtr="0">
            <a:spAutoFit/>
          </a:bodyPr>
          <a:lstStyle>
            <a:lvl1pPr>
              <a:defRPr>
                <a:solidFill>
                  <a:srgbClr val="000000"/>
                </a:solidFill>
              </a:defRPr>
            </a:lvl1pPr>
          </a:lstStyle>
          <a:p>
            <a:r>
              <a:rPr lang="en-US" noProof="0" dirty="0" smtClean="0"/>
              <a:t>Click to edit master title style</a:t>
            </a:r>
            <a:endParaRPr lang="en-US" noProof="0" dirty="0"/>
          </a:p>
        </p:txBody>
      </p:sp>
      <p:sp>
        <p:nvSpPr>
          <p:cNvPr id="8" name="Content Placeholder 7"/>
          <p:cNvSpPr>
            <a:spLocks noGrp="1"/>
          </p:cNvSpPr>
          <p:nvPr>
            <p:ph sz="quarter" idx="16"/>
          </p:nvPr>
        </p:nvSpPr>
        <p:spPr>
          <a:xfrm>
            <a:off x="328613" y="1188720"/>
            <a:ext cx="4030662" cy="3219769"/>
          </a:xfrm>
        </p:spPr>
        <p:txBody>
          <a:bodyPr/>
          <a:lstStyle>
            <a:lvl2pPr>
              <a:defRPr>
                <a:solidFill>
                  <a:srgbClr val="000000"/>
                </a:solidFill>
              </a:defRPr>
            </a:lvl2pPr>
            <a:lvl3pPr>
              <a:defRPr>
                <a:solidFill>
                  <a:srgbClr val="000000"/>
                </a:solidFill>
              </a:defRPr>
            </a:lvl3pPr>
            <a:lvl4pPr>
              <a:defRPr>
                <a:solidFill>
                  <a:srgbClr val="000000"/>
                </a:solidFill>
              </a:defRPr>
            </a:lvl4pPr>
            <a:lvl5pPr>
              <a:defRPr>
                <a:solidFill>
                  <a:srgbClr val="000000"/>
                </a:solidFill>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10" name="Content Placeholder 9"/>
          <p:cNvSpPr>
            <a:spLocks noGrp="1"/>
          </p:cNvSpPr>
          <p:nvPr>
            <p:ph sz="quarter" idx="17"/>
          </p:nvPr>
        </p:nvSpPr>
        <p:spPr>
          <a:xfrm>
            <a:off x="4568825" y="1185864"/>
            <a:ext cx="3878264" cy="3222624"/>
          </a:xfrm>
        </p:spPr>
        <p:txBody>
          <a:bodyPr/>
          <a:lstStyle>
            <a:lvl2pPr>
              <a:defRPr>
                <a:solidFill>
                  <a:srgbClr val="000000"/>
                </a:solidFill>
              </a:defRPr>
            </a:lvl2pPr>
            <a:lvl3pPr>
              <a:defRPr>
                <a:solidFill>
                  <a:srgbClr val="000000"/>
                </a:solidFill>
              </a:defRPr>
            </a:lvl3pPr>
            <a:lvl4pPr>
              <a:defRPr>
                <a:solidFill>
                  <a:srgbClr val="000000"/>
                </a:solidFill>
              </a:defRPr>
            </a:lvl4pPr>
            <a:lvl5pPr>
              <a:defRPr>
                <a:solidFill>
                  <a:srgbClr val="000000"/>
                </a:solidFill>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Tree>
    <p:extLst>
      <p:ext uri="{BB962C8B-B14F-4D97-AF65-F5344CB8AC3E}">
        <p14:creationId xmlns:p14="http://schemas.microsoft.com/office/powerpoint/2010/main" val="1505757556"/>
      </p:ext>
    </p:extLst>
  </p:cSld>
  <p:clrMapOvr>
    <a:masterClrMapping/>
  </p:clrMapOvr>
  <p:timing>
    <p:tnLst>
      <p:par>
        <p:cTn id="1" dur="indefinite" restart="never" nodeType="tmRoot"/>
      </p:par>
    </p:tnLst>
  </p:timing>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1_Title, sub title with two columns">
    <p:spTree>
      <p:nvGrpSpPr>
        <p:cNvPr id="1" name=""/>
        <p:cNvGrpSpPr/>
        <p:nvPr/>
      </p:nvGrpSpPr>
      <p:grpSpPr>
        <a:xfrm>
          <a:off x="0" y="0"/>
          <a:ext cx="0" cy="0"/>
          <a:chOff x="0" y="0"/>
          <a:chExt cx="0" cy="0"/>
        </a:xfrm>
      </p:grpSpPr>
      <p:sp>
        <p:nvSpPr>
          <p:cNvPr id="13" name="Title Placeholder 1"/>
          <p:cNvSpPr>
            <a:spLocks noGrp="1"/>
          </p:cNvSpPr>
          <p:nvPr>
            <p:ph type="title" hasCustomPrompt="1"/>
          </p:nvPr>
        </p:nvSpPr>
        <p:spPr bwMode="black">
          <a:xfrm>
            <a:off x="331471" y="235063"/>
            <a:ext cx="8460105" cy="430887"/>
          </a:xfrm>
          <a:prstGeom prst="rect">
            <a:avLst/>
          </a:prstGeom>
          <a:ln>
            <a:noFill/>
          </a:ln>
        </p:spPr>
        <p:txBody>
          <a:bodyPr vert="horz" wrap="square" lIns="0" tIns="0" rIns="0" bIns="0" rtlCol="0" anchor="t" anchorCtr="0">
            <a:spAutoFit/>
          </a:bodyPr>
          <a:lstStyle>
            <a:lvl1pPr>
              <a:defRPr>
                <a:solidFill>
                  <a:srgbClr val="000000"/>
                </a:solidFill>
              </a:defRPr>
            </a:lvl1pPr>
          </a:lstStyle>
          <a:p>
            <a:r>
              <a:rPr lang="en-US" noProof="0" dirty="0" smtClean="0"/>
              <a:t>Click to edit master title style</a:t>
            </a:r>
            <a:endParaRPr lang="en-US" noProof="0" dirty="0"/>
          </a:p>
        </p:txBody>
      </p:sp>
      <p:sp>
        <p:nvSpPr>
          <p:cNvPr id="8" name="Content Placeholder 7"/>
          <p:cNvSpPr>
            <a:spLocks noGrp="1"/>
          </p:cNvSpPr>
          <p:nvPr>
            <p:ph sz="quarter" idx="16"/>
          </p:nvPr>
        </p:nvSpPr>
        <p:spPr>
          <a:xfrm>
            <a:off x="328613" y="1188720"/>
            <a:ext cx="4030662" cy="3219769"/>
          </a:xfrm>
        </p:spPr>
        <p:txBody>
          <a:bodyPr/>
          <a:lstStyle>
            <a:lvl2pPr>
              <a:defRPr>
                <a:solidFill>
                  <a:srgbClr val="000000"/>
                </a:solidFill>
              </a:defRPr>
            </a:lvl2pPr>
            <a:lvl3pPr>
              <a:defRPr>
                <a:solidFill>
                  <a:srgbClr val="000000"/>
                </a:solidFill>
              </a:defRPr>
            </a:lvl3pPr>
            <a:lvl4pPr>
              <a:defRPr>
                <a:solidFill>
                  <a:srgbClr val="000000"/>
                </a:solidFill>
              </a:defRPr>
            </a:lvl4pPr>
            <a:lvl5pPr>
              <a:defRPr>
                <a:solidFill>
                  <a:srgbClr val="000000"/>
                </a:solidFill>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10" name="Content Placeholder 9"/>
          <p:cNvSpPr>
            <a:spLocks noGrp="1"/>
          </p:cNvSpPr>
          <p:nvPr>
            <p:ph sz="quarter" idx="17"/>
          </p:nvPr>
        </p:nvSpPr>
        <p:spPr>
          <a:xfrm>
            <a:off x="4568825" y="1185864"/>
            <a:ext cx="3878264" cy="3222624"/>
          </a:xfrm>
        </p:spPr>
        <p:txBody>
          <a:bodyPr/>
          <a:lstStyle>
            <a:lvl2pPr>
              <a:defRPr>
                <a:solidFill>
                  <a:srgbClr val="000000"/>
                </a:solidFill>
              </a:defRPr>
            </a:lvl2pPr>
            <a:lvl3pPr>
              <a:defRPr>
                <a:solidFill>
                  <a:srgbClr val="000000"/>
                </a:solidFill>
              </a:defRPr>
            </a:lvl3pPr>
            <a:lvl4pPr>
              <a:defRPr>
                <a:solidFill>
                  <a:srgbClr val="000000"/>
                </a:solidFill>
              </a:defRPr>
            </a:lvl4pPr>
            <a:lvl5pPr>
              <a:defRPr>
                <a:solidFill>
                  <a:srgbClr val="000000"/>
                </a:solidFill>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5" name="Subtitle 2"/>
          <p:cNvSpPr>
            <a:spLocks noGrp="1"/>
          </p:cNvSpPr>
          <p:nvPr>
            <p:ph type="subTitle" idx="1" hasCustomPrompt="1"/>
          </p:nvPr>
        </p:nvSpPr>
        <p:spPr bwMode="black">
          <a:xfrm>
            <a:off x="331471" y="751390"/>
            <a:ext cx="8460105" cy="276999"/>
          </a:xfrm>
          <a:prstGeom prst="rect">
            <a:avLst/>
          </a:prstGeom>
        </p:spPr>
        <p:txBody>
          <a:bodyPr wrap="square" anchor="t">
            <a:noAutofit/>
          </a:bodyPr>
          <a:lstStyle>
            <a:lvl1pPr marL="0" indent="0" algn="l">
              <a:lnSpc>
                <a:spcPct val="100000"/>
              </a:lnSpc>
              <a:buNone/>
              <a:defRPr sz="1800" b="0" i="0">
                <a:solidFill>
                  <a:srgbClr val="000000"/>
                </a:solidFill>
                <a:latin typeface="HP Simplified" pitchFamily="34" charset="0"/>
                <a:cs typeface="HP Simplified" pitchFamily="34" charset="0"/>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noProof="0" dirty="0" smtClean="0"/>
              <a:t>Click to edit master subtitle style</a:t>
            </a:r>
            <a:endParaRPr lang="en-US" noProof="0" dirty="0"/>
          </a:p>
        </p:txBody>
      </p:sp>
    </p:spTree>
    <p:extLst>
      <p:ext uri="{BB962C8B-B14F-4D97-AF65-F5344CB8AC3E}">
        <p14:creationId xmlns:p14="http://schemas.microsoft.com/office/powerpoint/2010/main" val="3284705722"/>
      </p:ext>
    </p:extLst>
  </p:cSld>
  <p:clrMapOvr>
    <a:masterClrMapping/>
  </p:clrMapOvr>
  <p:timing>
    <p:tnLst>
      <p:par>
        <p:cTn id="1" dur="indefinite" restart="never" nodeType="tmRoot"/>
      </p:par>
    </p:tn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1_Half-page text with image">
    <p:bg>
      <p:bgPr>
        <a:solidFill>
          <a:schemeClr val="bg1"/>
        </a:solidFill>
        <a:effectLst/>
      </p:bgPr>
    </p:bg>
    <p:spTree>
      <p:nvGrpSpPr>
        <p:cNvPr id="1" name=""/>
        <p:cNvGrpSpPr/>
        <p:nvPr/>
      </p:nvGrpSpPr>
      <p:grpSpPr>
        <a:xfrm>
          <a:off x="0" y="0"/>
          <a:ext cx="0" cy="0"/>
          <a:chOff x="0" y="0"/>
          <a:chExt cx="0" cy="0"/>
        </a:xfrm>
      </p:grpSpPr>
      <p:sp>
        <p:nvSpPr>
          <p:cNvPr id="4" name="Picture Placeholder 3"/>
          <p:cNvSpPr>
            <a:spLocks noGrp="1"/>
          </p:cNvSpPr>
          <p:nvPr>
            <p:ph type="pic" sz="quarter" idx="11"/>
          </p:nvPr>
        </p:nvSpPr>
        <p:spPr>
          <a:xfrm>
            <a:off x="4568827" y="1188721"/>
            <a:ext cx="3878263" cy="3219794"/>
          </a:xfrm>
        </p:spPr>
        <p:txBody>
          <a:bodyPr anchor="ctr"/>
          <a:lstStyle>
            <a:lvl1pPr algn="ctr">
              <a:defRPr b="0">
                <a:solidFill>
                  <a:schemeClr val="tx1"/>
                </a:solidFill>
              </a:defRPr>
            </a:lvl1pPr>
          </a:lstStyle>
          <a:p>
            <a:endParaRPr lang="en-US" dirty="0"/>
          </a:p>
        </p:txBody>
      </p:sp>
      <p:sp>
        <p:nvSpPr>
          <p:cNvPr id="7" name="Title 6"/>
          <p:cNvSpPr>
            <a:spLocks noGrp="1"/>
          </p:cNvSpPr>
          <p:nvPr>
            <p:ph type="title" hasCustomPrompt="1"/>
          </p:nvPr>
        </p:nvSpPr>
        <p:spPr bwMode="black">
          <a:xfrm>
            <a:off x="331469" y="235063"/>
            <a:ext cx="8458200" cy="429768"/>
          </a:xfrm>
        </p:spPr>
        <p:txBody>
          <a:bodyPr/>
          <a:lstStyle>
            <a:lvl1pPr>
              <a:defRPr b="1" i="0">
                <a:solidFill>
                  <a:srgbClr val="000000"/>
                </a:solidFill>
                <a:latin typeface="HP Simplified" pitchFamily="34" charset="0"/>
                <a:cs typeface="HP Simplified" pitchFamily="34" charset="0"/>
              </a:defRPr>
            </a:lvl1pPr>
          </a:lstStyle>
          <a:p>
            <a:r>
              <a:rPr lang="en-US" noProof="0" dirty="0" smtClean="0"/>
              <a:t>Click to edit master title style</a:t>
            </a:r>
            <a:endParaRPr lang="en-US" noProof="0" dirty="0"/>
          </a:p>
        </p:txBody>
      </p:sp>
      <p:sp>
        <p:nvSpPr>
          <p:cNvPr id="6" name="Content Placeholder 5"/>
          <p:cNvSpPr>
            <a:spLocks noGrp="1"/>
          </p:cNvSpPr>
          <p:nvPr>
            <p:ph sz="quarter" idx="10"/>
          </p:nvPr>
        </p:nvSpPr>
        <p:spPr>
          <a:xfrm>
            <a:off x="329184" y="1188720"/>
            <a:ext cx="4011612" cy="3219768"/>
          </a:xfrm>
        </p:spPr>
        <p:txBody>
          <a:bodyPr/>
          <a:lstStyle>
            <a:lvl2pPr>
              <a:defRPr>
                <a:solidFill>
                  <a:srgbClr val="000000"/>
                </a:solidFill>
              </a:defRPr>
            </a:lvl2pPr>
            <a:lvl3pPr>
              <a:defRPr>
                <a:solidFill>
                  <a:srgbClr val="000000"/>
                </a:solidFill>
              </a:defRPr>
            </a:lvl3pPr>
            <a:lvl4pPr>
              <a:defRPr>
                <a:solidFill>
                  <a:srgbClr val="000000"/>
                </a:solidFill>
              </a:defRPr>
            </a:lvl4pPr>
            <a:lvl5pPr>
              <a:defRPr>
                <a:solidFill>
                  <a:srgbClr val="000000"/>
                </a:solidFill>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Tree>
    <p:extLst>
      <p:ext uri="{BB962C8B-B14F-4D97-AF65-F5344CB8AC3E}">
        <p14:creationId xmlns:p14="http://schemas.microsoft.com/office/powerpoint/2010/main" val="3419709994"/>
      </p:ext>
    </p:extLst>
  </p:cSld>
  <p:clrMapOvr>
    <a:masterClrMapping/>
  </p:clrMapOvr>
  <p:timing>
    <p:tnLst>
      <p:par>
        <p:cTn id="1" dur="indefinite" restart="never" nodeType="tmRoot"/>
      </p:par>
    </p:tn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1_Half page, sub title with image">
    <p:bg>
      <p:bgPr>
        <a:solidFill>
          <a:schemeClr val="bg1"/>
        </a:solidFill>
        <a:effectLst/>
      </p:bgPr>
    </p:bg>
    <p:spTree>
      <p:nvGrpSpPr>
        <p:cNvPr id="1" name=""/>
        <p:cNvGrpSpPr/>
        <p:nvPr/>
      </p:nvGrpSpPr>
      <p:grpSpPr>
        <a:xfrm>
          <a:off x="0" y="0"/>
          <a:ext cx="0" cy="0"/>
          <a:chOff x="0" y="0"/>
          <a:chExt cx="0" cy="0"/>
        </a:xfrm>
      </p:grpSpPr>
      <p:sp>
        <p:nvSpPr>
          <p:cNvPr id="4" name="Picture Placeholder 3"/>
          <p:cNvSpPr>
            <a:spLocks noGrp="1"/>
          </p:cNvSpPr>
          <p:nvPr>
            <p:ph type="pic" sz="quarter" idx="11"/>
          </p:nvPr>
        </p:nvSpPr>
        <p:spPr>
          <a:xfrm>
            <a:off x="4568827" y="1186047"/>
            <a:ext cx="3878263" cy="3222441"/>
          </a:xfrm>
        </p:spPr>
        <p:txBody>
          <a:bodyPr anchor="ctr"/>
          <a:lstStyle>
            <a:lvl1pPr algn="ctr">
              <a:defRPr b="0">
                <a:solidFill>
                  <a:schemeClr val="tx1"/>
                </a:solidFill>
              </a:defRPr>
            </a:lvl1pPr>
          </a:lstStyle>
          <a:p>
            <a:endParaRPr lang="en-US" dirty="0"/>
          </a:p>
        </p:txBody>
      </p:sp>
      <p:sp>
        <p:nvSpPr>
          <p:cNvPr id="7" name="Title 6"/>
          <p:cNvSpPr>
            <a:spLocks noGrp="1"/>
          </p:cNvSpPr>
          <p:nvPr>
            <p:ph type="title" hasCustomPrompt="1"/>
          </p:nvPr>
        </p:nvSpPr>
        <p:spPr bwMode="black">
          <a:xfrm>
            <a:off x="331469" y="235063"/>
            <a:ext cx="8458200" cy="429768"/>
          </a:xfrm>
        </p:spPr>
        <p:txBody>
          <a:bodyPr/>
          <a:lstStyle>
            <a:lvl1pPr>
              <a:defRPr b="1" i="0">
                <a:solidFill>
                  <a:srgbClr val="000000"/>
                </a:solidFill>
                <a:latin typeface="HP Simplified" pitchFamily="34" charset="0"/>
                <a:cs typeface="HP Simplified" pitchFamily="34" charset="0"/>
              </a:defRPr>
            </a:lvl1pPr>
          </a:lstStyle>
          <a:p>
            <a:r>
              <a:rPr lang="en-US" noProof="0" dirty="0" smtClean="0"/>
              <a:t>Click to edit master title style</a:t>
            </a:r>
            <a:endParaRPr lang="en-US" noProof="0" dirty="0"/>
          </a:p>
        </p:txBody>
      </p:sp>
      <p:sp>
        <p:nvSpPr>
          <p:cNvPr id="6" name="Content Placeholder 5"/>
          <p:cNvSpPr>
            <a:spLocks noGrp="1"/>
          </p:cNvSpPr>
          <p:nvPr>
            <p:ph sz="quarter" idx="10"/>
          </p:nvPr>
        </p:nvSpPr>
        <p:spPr>
          <a:xfrm>
            <a:off x="329184" y="1188720"/>
            <a:ext cx="4011612" cy="3219768"/>
          </a:xfrm>
        </p:spPr>
        <p:txBody>
          <a:bodyPr/>
          <a:lstStyle>
            <a:lvl2pPr>
              <a:defRPr>
                <a:solidFill>
                  <a:srgbClr val="000000"/>
                </a:solidFill>
              </a:defRPr>
            </a:lvl2pPr>
            <a:lvl3pPr>
              <a:defRPr>
                <a:solidFill>
                  <a:srgbClr val="000000"/>
                </a:solidFill>
              </a:defRPr>
            </a:lvl3pPr>
            <a:lvl4pPr>
              <a:defRPr>
                <a:solidFill>
                  <a:srgbClr val="000000"/>
                </a:solidFill>
              </a:defRPr>
            </a:lvl4pPr>
            <a:lvl5pPr>
              <a:defRPr>
                <a:solidFill>
                  <a:srgbClr val="000000"/>
                </a:solidFill>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5" name="Subtitle 2"/>
          <p:cNvSpPr>
            <a:spLocks noGrp="1"/>
          </p:cNvSpPr>
          <p:nvPr>
            <p:ph type="subTitle" idx="1" hasCustomPrompt="1"/>
          </p:nvPr>
        </p:nvSpPr>
        <p:spPr bwMode="black">
          <a:xfrm>
            <a:off x="331471" y="751390"/>
            <a:ext cx="8460105" cy="276999"/>
          </a:xfrm>
          <a:prstGeom prst="rect">
            <a:avLst/>
          </a:prstGeom>
        </p:spPr>
        <p:txBody>
          <a:bodyPr wrap="square" anchor="t">
            <a:noAutofit/>
          </a:bodyPr>
          <a:lstStyle>
            <a:lvl1pPr marL="0" indent="0" algn="l">
              <a:lnSpc>
                <a:spcPct val="100000"/>
              </a:lnSpc>
              <a:buNone/>
              <a:defRPr sz="1800" b="0" i="0">
                <a:solidFill>
                  <a:srgbClr val="000000"/>
                </a:solidFill>
                <a:latin typeface="HP Simplified" pitchFamily="34" charset="0"/>
                <a:cs typeface="HP Simplified" pitchFamily="34" charset="0"/>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noProof="0" dirty="0" smtClean="0"/>
              <a:t>Click to edit master subtitle style</a:t>
            </a:r>
            <a:endParaRPr lang="en-US" noProof="0" dirty="0"/>
          </a:p>
        </p:txBody>
      </p:sp>
    </p:spTree>
    <p:extLst>
      <p:ext uri="{BB962C8B-B14F-4D97-AF65-F5344CB8AC3E}">
        <p14:creationId xmlns:p14="http://schemas.microsoft.com/office/powerpoint/2010/main" val="650519867"/>
      </p:ext>
    </p:extLst>
  </p:cSld>
  <p:clrMapOvr>
    <a:masterClrMapping/>
  </p:clrMapOvr>
  <p:timing>
    <p:tnLst>
      <p:par>
        <p:cTn id="1" dur="indefinite" restart="never" nodeType="tmRoot"/>
      </p:par>
    </p:tn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1_Ttitle with three columns">
    <p:spTree>
      <p:nvGrpSpPr>
        <p:cNvPr id="1" name=""/>
        <p:cNvGrpSpPr/>
        <p:nvPr/>
      </p:nvGrpSpPr>
      <p:grpSpPr>
        <a:xfrm>
          <a:off x="0" y="0"/>
          <a:ext cx="0" cy="0"/>
          <a:chOff x="0" y="0"/>
          <a:chExt cx="0" cy="0"/>
        </a:xfrm>
      </p:grpSpPr>
      <p:sp>
        <p:nvSpPr>
          <p:cNvPr id="7" name="Title 6"/>
          <p:cNvSpPr>
            <a:spLocks noGrp="1"/>
          </p:cNvSpPr>
          <p:nvPr>
            <p:ph type="title" hasCustomPrompt="1"/>
          </p:nvPr>
        </p:nvSpPr>
        <p:spPr bwMode="black">
          <a:xfrm>
            <a:off x="331472" y="235063"/>
            <a:ext cx="8460105" cy="429768"/>
          </a:xfrm>
        </p:spPr>
        <p:txBody>
          <a:bodyPr/>
          <a:lstStyle>
            <a:lvl1pPr>
              <a:defRPr>
                <a:solidFill>
                  <a:srgbClr val="000000"/>
                </a:solidFill>
              </a:defRPr>
            </a:lvl1pPr>
          </a:lstStyle>
          <a:p>
            <a:r>
              <a:rPr lang="en-US" noProof="0" dirty="0" smtClean="0"/>
              <a:t>Click to edit master title style</a:t>
            </a:r>
            <a:endParaRPr lang="en-US" noProof="0" dirty="0"/>
          </a:p>
        </p:txBody>
      </p:sp>
      <p:sp>
        <p:nvSpPr>
          <p:cNvPr id="9" name="Content Placeholder 8"/>
          <p:cNvSpPr>
            <a:spLocks noGrp="1"/>
          </p:cNvSpPr>
          <p:nvPr>
            <p:ph sz="quarter" idx="16"/>
          </p:nvPr>
        </p:nvSpPr>
        <p:spPr>
          <a:xfrm>
            <a:off x="329184" y="1189039"/>
            <a:ext cx="2523744" cy="3222624"/>
          </a:xfrm>
        </p:spPr>
        <p:txBody>
          <a:bodyPr/>
          <a:lstStyle>
            <a:lvl2pPr>
              <a:defRPr>
                <a:solidFill>
                  <a:srgbClr val="000000"/>
                </a:solidFill>
              </a:defRPr>
            </a:lvl2pPr>
            <a:lvl3pPr>
              <a:defRPr>
                <a:solidFill>
                  <a:srgbClr val="000000"/>
                </a:solidFill>
              </a:defRPr>
            </a:lvl3pPr>
            <a:lvl4pPr>
              <a:defRPr>
                <a:solidFill>
                  <a:srgbClr val="000000"/>
                </a:solidFill>
              </a:defRPr>
            </a:lvl4pPr>
            <a:lvl5pPr>
              <a:defRPr>
                <a:solidFill>
                  <a:srgbClr val="000000"/>
                </a:solidFill>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12" name="Content Placeholder 11"/>
          <p:cNvSpPr>
            <a:spLocks noGrp="1"/>
          </p:cNvSpPr>
          <p:nvPr>
            <p:ph sz="quarter" idx="17"/>
          </p:nvPr>
        </p:nvSpPr>
        <p:spPr>
          <a:xfrm>
            <a:off x="3124486" y="1189039"/>
            <a:ext cx="2523744" cy="3222625"/>
          </a:xfrm>
        </p:spPr>
        <p:txBody>
          <a:bodyPr/>
          <a:lstStyle>
            <a:lvl2pPr>
              <a:defRPr>
                <a:solidFill>
                  <a:srgbClr val="000000"/>
                </a:solidFill>
              </a:defRPr>
            </a:lvl2pPr>
            <a:lvl3pPr>
              <a:defRPr>
                <a:solidFill>
                  <a:srgbClr val="000000"/>
                </a:solidFill>
              </a:defRPr>
            </a:lvl3pPr>
            <a:lvl4pPr>
              <a:defRPr>
                <a:solidFill>
                  <a:srgbClr val="000000"/>
                </a:solidFill>
              </a:defRPr>
            </a:lvl4pPr>
            <a:lvl5pPr>
              <a:defRPr>
                <a:solidFill>
                  <a:srgbClr val="000000"/>
                </a:solidFill>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14" name="Content Placeholder 13"/>
          <p:cNvSpPr>
            <a:spLocks noGrp="1"/>
          </p:cNvSpPr>
          <p:nvPr>
            <p:ph sz="quarter" idx="18"/>
          </p:nvPr>
        </p:nvSpPr>
        <p:spPr>
          <a:xfrm>
            <a:off x="5919788" y="1189039"/>
            <a:ext cx="2527300" cy="3222624"/>
          </a:xfrm>
        </p:spPr>
        <p:txBody>
          <a:bodyPr/>
          <a:lstStyle>
            <a:lvl2pPr>
              <a:defRPr>
                <a:solidFill>
                  <a:srgbClr val="000000"/>
                </a:solidFill>
              </a:defRPr>
            </a:lvl2pPr>
            <a:lvl3pPr>
              <a:defRPr>
                <a:solidFill>
                  <a:srgbClr val="000000"/>
                </a:solidFill>
              </a:defRPr>
            </a:lvl3pPr>
            <a:lvl4pPr>
              <a:defRPr>
                <a:solidFill>
                  <a:srgbClr val="000000"/>
                </a:solidFill>
              </a:defRPr>
            </a:lvl4pPr>
            <a:lvl5pPr>
              <a:defRPr>
                <a:solidFill>
                  <a:srgbClr val="000000"/>
                </a:solidFill>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Tree>
    <p:extLst>
      <p:ext uri="{BB962C8B-B14F-4D97-AF65-F5344CB8AC3E}">
        <p14:creationId xmlns:p14="http://schemas.microsoft.com/office/powerpoint/2010/main" val="139269302"/>
      </p:ext>
    </p:extLst>
  </p:cSld>
  <p:clrMapOvr>
    <a:masterClrMapping/>
  </p:clrMapOvr>
  <p:timing>
    <p:tnLst>
      <p:par>
        <p:cTn id="1" dur="indefinite" restart="never" nodeType="tmRoot"/>
      </p:par>
    </p:tn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2_Ttitle, sub title with three columns">
    <p:spTree>
      <p:nvGrpSpPr>
        <p:cNvPr id="1" name=""/>
        <p:cNvGrpSpPr/>
        <p:nvPr/>
      </p:nvGrpSpPr>
      <p:grpSpPr>
        <a:xfrm>
          <a:off x="0" y="0"/>
          <a:ext cx="0" cy="0"/>
          <a:chOff x="0" y="0"/>
          <a:chExt cx="0" cy="0"/>
        </a:xfrm>
      </p:grpSpPr>
      <p:sp>
        <p:nvSpPr>
          <p:cNvPr id="7" name="Title 6"/>
          <p:cNvSpPr>
            <a:spLocks noGrp="1"/>
          </p:cNvSpPr>
          <p:nvPr>
            <p:ph type="title" hasCustomPrompt="1"/>
          </p:nvPr>
        </p:nvSpPr>
        <p:spPr bwMode="black">
          <a:xfrm>
            <a:off x="331472" y="235063"/>
            <a:ext cx="8460105" cy="429768"/>
          </a:xfrm>
        </p:spPr>
        <p:txBody>
          <a:bodyPr/>
          <a:lstStyle>
            <a:lvl1pPr>
              <a:defRPr>
                <a:solidFill>
                  <a:srgbClr val="000000"/>
                </a:solidFill>
              </a:defRPr>
            </a:lvl1pPr>
          </a:lstStyle>
          <a:p>
            <a:r>
              <a:rPr lang="en-US" noProof="0" dirty="0" smtClean="0"/>
              <a:t>Click to edit master title style</a:t>
            </a:r>
            <a:endParaRPr lang="en-US" noProof="0" dirty="0"/>
          </a:p>
        </p:txBody>
      </p:sp>
      <p:sp>
        <p:nvSpPr>
          <p:cNvPr id="9" name="Content Placeholder 8"/>
          <p:cNvSpPr>
            <a:spLocks noGrp="1"/>
          </p:cNvSpPr>
          <p:nvPr>
            <p:ph sz="quarter" idx="16"/>
          </p:nvPr>
        </p:nvSpPr>
        <p:spPr>
          <a:xfrm>
            <a:off x="329184" y="1189039"/>
            <a:ext cx="2523744" cy="3222624"/>
          </a:xfrm>
        </p:spPr>
        <p:txBody>
          <a:bodyPr/>
          <a:lstStyle>
            <a:lvl2pPr>
              <a:defRPr>
                <a:solidFill>
                  <a:srgbClr val="000000"/>
                </a:solidFill>
              </a:defRPr>
            </a:lvl2pPr>
            <a:lvl3pPr>
              <a:defRPr>
                <a:solidFill>
                  <a:srgbClr val="000000"/>
                </a:solidFill>
              </a:defRPr>
            </a:lvl3pPr>
            <a:lvl4pPr>
              <a:defRPr>
                <a:solidFill>
                  <a:srgbClr val="000000"/>
                </a:solidFill>
              </a:defRPr>
            </a:lvl4pPr>
            <a:lvl5pPr>
              <a:defRPr>
                <a:solidFill>
                  <a:srgbClr val="000000"/>
                </a:solidFill>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12" name="Content Placeholder 11"/>
          <p:cNvSpPr>
            <a:spLocks noGrp="1"/>
          </p:cNvSpPr>
          <p:nvPr>
            <p:ph sz="quarter" idx="17"/>
          </p:nvPr>
        </p:nvSpPr>
        <p:spPr>
          <a:xfrm>
            <a:off x="3124486" y="1189039"/>
            <a:ext cx="2523744" cy="3222625"/>
          </a:xfrm>
        </p:spPr>
        <p:txBody>
          <a:bodyPr/>
          <a:lstStyle>
            <a:lvl2pPr>
              <a:defRPr>
                <a:solidFill>
                  <a:srgbClr val="000000"/>
                </a:solidFill>
              </a:defRPr>
            </a:lvl2pPr>
            <a:lvl3pPr>
              <a:defRPr>
                <a:solidFill>
                  <a:srgbClr val="000000"/>
                </a:solidFill>
              </a:defRPr>
            </a:lvl3pPr>
            <a:lvl4pPr>
              <a:defRPr>
                <a:solidFill>
                  <a:srgbClr val="000000"/>
                </a:solidFill>
              </a:defRPr>
            </a:lvl4pPr>
            <a:lvl5pPr>
              <a:defRPr>
                <a:solidFill>
                  <a:srgbClr val="000000"/>
                </a:solidFill>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14" name="Content Placeholder 13"/>
          <p:cNvSpPr>
            <a:spLocks noGrp="1"/>
          </p:cNvSpPr>
          <p:nvPr>
            <p:ph sz="quarter" idx="18"/>
          </p:nvPr>
        </p:nvSpPr>
        <p:spPr>
          <a:xfrm>
            <a:off x="5919788" y="1189039"/>
            <a:ext cx="2527300" cy="3222624"/>
          </a:xfrm>
        </p:spPr>
        <p:txBody>
          <a:bodyPr/>
          <a:lstStyle>
            <a:lvl2pPr>
              <a:defRPr>
                <a:solidFill>
                  <a:srgbClr val="000000"/>
                </a:solidFill>
              </a:defRPr>
            </a:lvl2pPr>
            <a:lvl3pPr>
              <a:defRPr>
                <a:solidFill>
                  <a:srgbClr val="000000"/>
                </a:solidFill>
              </a:defRPr>
            </a:lvl3pPr>
            <a:lvl4pPr>
              <a:defRPr>
                <a:solidFill>
                  <a:srgbClr val="000000"/>
                </a:solidFill>
              </a:defRPr>
            </a:lvl4pPr>
            <a:lvl5pPr>
              <a:defRPr>
                <a:solidFill>
                  <a:srgbClr val="000000"/>
                </a:solidFill>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6" name="Subtitle 2"/>
          <p:cNvSpPr>
            <a:spLocks noGrp="1"/>
          </p:cNvSpPr>
          <p:nvPr>
            <p:ph type="subTitle" idx="1" hasCustomPrompt="1"/>
          </p:nvPr>
        </p:nvSpPr>
        <p:spPr bwMode="black">
          <a:xfrm>
            <a:off x="331471" y="751390"/>
            <a:ext cx="8460105" cy="276999"/>
          </a:xfrm>
          <a:prstGeom prst="rect">
            <a:avLst/>
          </a:prstGeom>
        </p:spPr>
        <p:txBody>
          <a:bodyPr wrap="square" anchor="t">
            <a:noAutofit/>
          </a:bodyPr>
          <a:lstStyle>
            <a:lvl1pPr marL="0" indent="0" algn="l">
              <a:lnSpc>
                <a:spcPct val="100000"/>
              </a:lnSpc>
              <a:buNone/>
              <a:defRPr sz="1800" b="0" i="0">
                <a:solidFill>
                  <a:srgbClr val="000000"/>
                </a:solidFill>
                <a:latin typeface="HP Simplified" pitchFamily="34" charset="0"/>
                <a:cs typeface="HP Simplified" pitchFamily="34" charset="0"/>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noProof="0" dirty="0" smtClean="0"/>
              <a:t>Click to edit master subtitle style</a:t>
            </a:r>
            <a:endParaRPr lang="en-US" noProof="0" dirty="0"/>
          </a:p>
        </p:txBody>
      </p:sp>
    </p:spTree>
    <p:extLst>
      <p:ext uri="{BB962C8B-B14F-4D97-AF65-F5344CB8AC3E}">
        <p14:creationId xmlns:p14="http://schemas.microsoft.com/office/powerpoint/2010/main" val="287351219"/>
      </p:ext>
    </p:extLst>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bwMode="black">
          <a:xfrm>
            <a:off x="328614" y="235064"/>
            <a:ext cx="8123236" cy="430887"/>
          </a:xfrm>
          <a:prstGeom prst="rect">
            <a:avLst/>
          </a:prstGeom>
          <a:ln>
            <a:noFill/>
          </a:ln>
        </p:spPr>
        <p:txBody>
          <a:bodyPr vert="horz" wrap="square" lIns="0" tIns="0" rIns="0" bIns="0" rtlCol="0" anchor="t" anchorCtr="0">
            <a:noAutofit/>
          </a:bodyPr>
          <a:lstStyle/>
          <a:p>
            <a:r>
              <a:rPr lang="en-US" noProof="0" dirty="0" smtClean="0"/>
              <a:t>Click to edit master title style</a:t>
            </a:r>
            <a:endParaRPr lang="en-US" noProof="0" dirty="0"/>
          </a:p>
        </p:txBody>
      </p:sp>
      <p:sp>
        <p:nvSpPr>
          <p:cNvPr id="7" name="Text Placeholder 6"/>
          <p:cNvSpPr>
            <a:spLocks noGrp="1"/>
          </p:cNvSpPr>
          <p:nvPr>
            <p:ph type="body" idx="1"/>
          </p:nvPr>
        </p:nvSpPr>
        <p:spPr bwMode="black">
          <a:xfrm>
            <a:off x="330200" y="1188720"/>
            <a:ext cx="8119872" cy="3219768"/>
          </a:xfrm>
          <a:prstGeom prst="rect">
            <a:avLst/>
          </a:prstGeom>
        </p:spPr>
        <p:txBody>
          <a:bodyPr vert="horz" wrap="square" lIns="0" tIns="0" rIns="0" bIns="0" rtlCol="0">
            <a:noAutofit/>
          </a:bodyPr>
          <a:lstStyle/>
          <a:p>
            <a:pPr lvl="0"/>
            <a:r>
              <a:rPr lang="en-US" noProof="0" dirty="0" smtClean="0"/>
              <a:t>Click to edit master text styles</a:t>
            </a:r>
          </a:p>
          <a:p>
            <a:pPr lvl="1"/>
            <a:r>
              <a:rPr lang="en-US" noProof="0" dirty="0" smtClean="0"/>
              <a:t>Second level</a:t>
            </a:r>
          </a:p>
          <a:p>
            <a:pPr lvl="2"/>
            <a:r>
              <a:rPr lang="en-US" noProof="0" dirty="0" smtClean="0"/>
              <a:t>Third level</a:t>
            </a:r>
          </a:p>
          <a:p>
            <a:pPr lvl="3"/>
            <a:r>
              <a:rPr lang="en-US" noProof="0" dirty="0" smtClean="0"/>
              <a:t>Fourth level</a:t>
            </a:r>
          </a:p>
          <a:p>
            <a:pPr lvl="4"/>
            <a:r>
              <a:rPr lang="en-US" noProof="0" dirty="0" smtClean="0"/>
              <a:t>Fifth level</a:t>
            </a:r>
            <a:endParaRPr lang="en-US" noProof="0" dirty="0"/>
          </a:p>
        </p:txBody>
      </p:sp>
      <p:sp>
        <p:nvSpPr>
          <p:cNvPr id="9" name="TextBox 8"/>
          <p:cNvSpPr txBox="1"/>
          <p:nvPr/>
        </p:nvSpPr>
        <p:spPr>
          <a:xfrm>
            <a:off x="444501" y="4758803"/>
            <a:ext cx="8012545" cy="228600"/>
          </a:xfrm>
          <a:prstGeom prst="rect">
            <a:avLst/>
          </a:prstGeom>
          <a:noFill/>
        </p:spPr>
        <p:txBody>
          <a:bodyPr wrap="square" rtlCol="0">
            <a:noAutofit/>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700" b="0" i="0" dirty="0" smtClean="0">
                <a:solidFill>
                  <a:srgbClr val="B9B8BB"/>
                </a:solidFill>
                <a:latin typeface="HP Simplified"/>
                <a:cs typeface="HP Simplified"/>
              </a:rPr>
              <a:t>© Copyright 2012 Hewlett-Packard Development Company, L.P. </a:t>
            </a:r>
            <a:r>
              <a:rPr lang="en-US" sz="700" b="0" i="0" baseline="0" dirty="0" smtClean="0">
                <a:solidFill>
                  <a:srgbClr val="B9B8BB"/>
                </a:solidFill>
                <a:latin typeface="HP Simplified"/>
                <a:cs typeface="HP Simplified"/>
              </a:rPr>
              <a:t> </a:t>
            </a:r>
            <a:r>
              <a:rPr lang="en-US" sz="700" b="0" i="0" dirty="0" smtClean="0">
                <a:solidFill>
                  <a:srgbClr val="B9B8BB"/>
                </a:solidFill>
                <a:latin typeface="HP Simplified"/>
                <a:cs typeface="HP Simplified"/>
              </a:rPr>
              <a:t>The information contained herein is subject to change without notice.</a:t>
            </a:r>
          </a:p>
        </p:txBody>
      </p:sp>
      <p:sp>
        <p:nvSpPr>
          <p:cNvPr id="8" name="TextBox 7"/>
          <p:cNvSpPr txBox="1"/>
          <p:nvPr/>
        </p:nvSpPr>
        <p:spPr bwMode="gray">
          <a:xfrm>
            <a:off x="329184" y="4788485"/>
            <a:ext cx="323009" cy="149332"/>
          </a:xfrm>
          <a:prstGeom prst="rect">
            <a:avLst/>
          </a:prstGeom>
        </p:spPr>
        <p:txBody>
          <a:bodyPr vert="horz" wrap="none" lIns="0" tIns="45720" rIns="91440" bIns="45720" rtlCol="0" anchor="ctr">
            <a:noAutofit/>
          </a:bodyPr>
          <a:lstStyle/>
          <a:p>
            <a:pPr marL="0" algn="l" defTabSz="914400" rtl="0" eaLnBrk="1" latinLnBrk="0" hangingPunct="1"/>
            <a:fld id="{6C5AF65D-6854-49AF-ABC5-48B5BA0EA842}" type="slidenum">
              <a:rPr lang="en-US" sz="700" b="0" i="0" kern="1200" smtClean="0">
                <a:solidFill>
                  <a:srgbClr val="B9B8BB"/>
                </a:solidFill>
                <a:latin typeface="HP Simplified"/>
                <a:ea typeface="+mn-ea"/>
                <a:cs typeface="HP Simplified"/>
              </a:rPr>
              <a:pPr marL="0" algn="l" defTabSz="914400" rtl="0" eaLnBrk="1" latinLnBrk="0" hangingPunct="1"/>
              <a:t>‹#›</a:t>
            </a:fld>
            <a:endParaRPr lang="en-US" sz="700" b="0" i="0" kern="1200" dirty="0" smtClean="0">
              <a:solidFill>
                <a:srgbClr val="B9B8BB"/>
              </a:solidFill>
              <a:latin typeface="HP Simplified"/>
              <a:ea typeface="+mn-ea"/>
              <a:cs typeface="HP Simplified"/>
            </a:endParaRPr>
          </a:p>
        </p:txBody>
      </p:sp>
      <p:pic>
        <p:nvPicPr>
          <p:cNvPr id="4" name="Picture 3" descr="HP_Blue_RGB_150_SM.png"/>
          <p:cNvPicPr>
            <a:picLocks noChangeAspect="1"/>
          </p:cNvPicPr>
          <p:nvPr/>
        </p:nvPicPr>
        <p:blipFill>
          <a:blip r:embed="rId18">
            <a:extLst>
              <a:ext uri="{28A0092B-C50C-407E-A947-70E740481C1C}">
                <a14:useLocalDpi xmlns:a14="http://schemas.microsoft.com/office/drawing/2010/main" val="0"/>
              </a:ext>
            </a:extLst>
          </a:blip>
          <a:stretch>
            <a:fillRect/>
          </a:stretch>
        </p:blipFill>
        <p:spPr>
          <a:xfrm>
            <a:off x="8503920" y="4535424"/>
            <a:ext cx="365760" cy="365760"/>
          </a:xfrm>
          <a:prstGeom prst="rect">
            <a:avLst/>
          </a:prstGeom>
        </p:spPr>
      </p:pic>
    </p:spTree>
    <p:extLst>
      <p:ext uri="{BB962C8B-B14F-4D97-AF65-F5344CB8AC3E}">
        <p14:creationId xmlns:p14="http://schemas.microsoft.com/office/powerpoint/2010/main" val="2606275834"/>
      </p:ext>
    </p:extLst>
  </p:cSld>
  <p:clrMap bg1="lt1" tx1="dk1" bg2="lt2" tx2="dk2" accent1="accent1" accent2="accent2" accent3="accent3" accent4="accent4" accent5="accent5" accent6="accent6" hlink="hlink" folHlink="folHlink"/>
  <p:sldLayoutIdLst>
    <p:sldLayoutId id="2147483816" r:id="rId1"/>
    <p:sldLayoutId id="2147483830" r:id="rId2"/>
    <p:sldLayoutId id="2147483819" r:id="rId3"/>
    <p:sldLayoutId id="2147483833" r:id="rId4"/>
    <p:sldLayoutId id="2147483837" r:id="rId5"/>
    <p:sldLayoutId id="2147483824" r:id="rId6"/>
    <p:sldLayoutId id="2147483840" r:id="rId7"/>
    <p:sldLayoutId id="2147483842" r:id="rId8"/>
    <p:sldLayoutId id="2147483843" r:id="rId9"/>
    <p:sldLayoutId id="2147483844" r:id="rId10"/>
    <p:sldLayoutId id="2147483845" r:id="rId11"/>
    <p:sldLayoutId id="2147483846" r:id="rId12"/>
    <p:sldLayoutId id="2147483847" r:id="rId13"/>
    <p:sldLayoutId id="2147483848" r:id="rId14"/>
    <p:sldLayoutId id="2147483849" r:id="rId15"/>
    <p:sldLayoutId id="2147483850" r:id="rId16"/>
  </p:sldLayoutIdLst>
  <p:timing>
    <p:tnLst>
      <p:par>
        <p:cTn id="1" dur="indefinite" restart="never" nodeType="tmRoot"/>
      </p:par>
    </p:tnLst>
  </p:timing>
  <p:hf hdr="0" ftr="0" dt="0"/>
  <p:txStyles>
    <p:titleStyle>
      <a:lvl1pPr algn="l" defTabSz="457200" rtl="0" eaLnBrk="1" latinLnBrk="0" hangingPunct="1">
        <a:lnSpc>
          <a:spcPct val="100000"/>
        </a:lnSpc>
        <a:spcBef>
          <a:spcPct val="0"/>
        </a:spcBef>
        <a:spcAft>
          <a:spcPts val="0"/>
        </a:spcAft>
        <a:buNone/>
        <a:defRPr lang="en-GB" sz="2800" b="1" i="0" kern="1200" dirty="0" smtClean="0">
          <a:solidFill>
            <a:srgbClr val="000000"/>
          </a:solidFill>
          <a:latin typeface="HP Simplified" pitchFamily="34" charset="0"/>
          <a:ea typeface="+mj-ea"/>
          <a:cs typeface="HP Simplified" pitchFamily="34" charset="0"/>
        </a:defRPr>
      </a:lvl1pPr>
    </p:titleStyle>
    <p:bodyStyle>
      <a:lvl1pPr marL="0" indent="0" algn="l" defTabSz="457200" rtl="0" eaLnBrk="1" latinLnBrk="0" hangingPunct="1">
        <a:lnSpc>
          <a:spcPct val="100000"/>
        </a:lnSpc>
        <a:spcBef>
          <a:spcPts val="0"/>
        </a:spcBef>
        <a:spcAft>
          <a:spcPts val="400"/>
        </a:spcAft>
        <a:buSzPct val="100000"/>
        <a:buFont typeface="Arial"/>
        <a:buNone/>
        <a:defRPr sz="1800" b="1" i="0" kern="1200">
          <a:solidFill>
            <a:schemeClr val="accent1"/>
          </a:solidFill>
          <a:latin typeface="HP Simplified" pitchFamily="34" charset="0"/>
          <a:ea typeface="+mn-ea"/>
          <a:cs typeface="HP Simplified" pitchFamily="34" charset="0"/>
        </a:defRPr>
      </a:lvl1pPr>
      <a:lvl2pPr marL="0" indent="0" algn="l" defTabSz="430213" rtl="0" eaLnBrk="1" latinLnBrk="0" hangingPunct="1">
        <a:lnSpc>
          <a:spcPct val="100000"/>
        </a:lnSpc>
        <a:spcBef>
          <a:spcPts val="0"/>
        </a:spcBef>
        <a:spcAft>
          <a:spcPts val="400"/>
        </a:spcAft>
        <a:buSzPct val="100000"/>
        <a:buFont typeface="Lucida Grande"/>
        <a:buNone/>
        <a:defRPr sz="1600" b="0" i="0" kern="1200">
          <a:solidFill>
            <a:srgbClr val="000000"/>
          </a:solidFill>
          <a:latin typeface="HP Simplified" pitchFamily="34" charset="0"/>
          <a:ea typeface="+mn-ea"/>
          <a:cs typeface="HP Simplified" pitchFamily="34" charset="0"/>
        </a:defRPr>
      </a:lvl2pPr>
      <a:lvl3pPr marL="169863" indent="-169863" algn="l" defTabSz="457200" rtl="0" eaLnBrk="1" latinLnBrk="0" hangingPunct="1">
        <a:lnSpc>
          <a:spcPct val="100000"/>
        </a:lnSpc>
        <a:spcBef>
          <a:spcPts val="0"/>
        </a:spcBef>
        <a:spcAft>
          <a:spcPts val="400"/>
        </a:spcAft>
        <a:buFont typeface="Arial"/>
        <a:buChar char="•"/>
        <a:defRPr sz="1400" b="0" i="0" kern="1200">
          <a:solidFill>
            <a:srgbClr val="000000"/>
          </a:solidFill>
          <a:latin typeface="HP Simplified" pitchFamily="34" charset="0"/>
          <a:ea typeface="+mn-ea"/>
          <a:cs typeface="HP Simplified" pitchFamily="34" charset="0"/>
        </a:defRPr>
      </a:lvl3pPr>
      <a:lvl4pPr marL="341313" indent="-180975" algn="l" defTabSz="457200" rtl="0" eaLnBrk="1" latinLnBrk="0" hangingPunct="1">
        <a:lnSpc>
          <a:spcPct val="100000"/>
        </a:lnSpc>
        <a:spcBef>
          <a:spcPts val="0"/>
        </a:spcBef>
        <a:spcAft>
          <a:spcPts val="400"/>
        </a:spcAft>
        <a:buSzPct val="80000"/>
        <a:buFont typeface="Lucida Grande"/>
        <a:buChar char="−"/>
        <a:defRPr lang="en-US" sz="1400" b="0" i="0" kern="1200" dirty="0" smtClean="0">
          <a:solidFill>
            <a:srgbClr val="000000"/>
          </a:solidFill>
          <a:latin typeface="HP Simplified" pitchFamily="34" charset="0"/>
          <a:ea typeface="+mn-ea"/>
          <a:cs typeface="HP Simplified" pitchFamily="34" charset="0"/>
        </a:defRPr>
      </a:lvl4pPr>
      <a:lvl5pPr marL="469900" indent="-150813" algn="l" defTabSz="457200" rtl="0" eaLnBrk="1" latinLnBrk="0" hangingPunct="1">
        <a:lnSpc>
          <a:spcPct val="100000"/>
        </a:lnSpc>
        <a:spcBef>
          <a:spcPts val="0"/>
        </a:spcBef>
        <a:spcAft>
          <a:spcPts val="400"/>
        </a:spcAft>
        <a:buFont typeface="Arial"/>
        <a:buChar char="•"/>
        <a:tabLst/>
        <a:defRPr sz="1400" b="0" i="0" kern="1200">
          <a:solidFill>
            <a:srgbClr val="000000"/>
          </a:solidFill>
          <a:latin typeface="HP Simplified" pitchFamily="34" charset="0"/>
          <a:ea typeface="+mn-ea"/>
          <a:cs typeface="HP Simplified" pitchFamily="34" charset="0"/>
        </a:defRPr>
      </a:lvl5pPr>
      <a:lvl6pPr marL="2286000" indent="0" algn="l" defTabSz="457200" rtl="0" eaLnBrk="1" latinLnBrk="0" hangingPunct="1">
        <a:lnSpc>
          <a:spcPts val="2500"/>
        </a:lnSpc>
        <a:spcBef>
          <a:spcPct val="20000"/>
        </a:spcBef>
        <a:buFont typeface="Arial"/>
        <a:buNone/>
        <a:defRPr sz="18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xml"/><Relationship Id="rId1" Type="http://schemas.openxmlformats.org/officeDocument/2006/relationships/slideLayout" Target="../slideLayouts/slideLayout7.xml"/><Relationship Id="rId4" Type="http://schemas.openxmlformats.org/officeDocument/2006/relationships/image" Target="../media/image6.png"/></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8.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8.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8.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1.xml"/><Relationship Id="rId1" Type="http://schemas.openxmlformats.org/officeDocument/2006/relationships/slideLayout" Target="../slideLayouts/slideLayout7.xml"/><Relationship Id="rId5" Type="http://schemas.openxmlformats.org/officeDocument/2006/relationships/image" Target="../media/image12.jpeg"/><Relationship Id="rId4" Type="http://schemas.openxmlformats.org/officeDocument/2006/relationships/image" Target="../media/image11.png"/></Relationships>
</file>

<file path=ppt/slides/_rels/slide12.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15.xml"/><Relationship Id="rId1" Type="http://schemas.openxmlformats.org/officeDocument/2006/relationships/slideLayout" Target="../slideLayouts/slideLayout5.xml"/></Relationships>
</file>

<file path=ppt/slides/_rels/slide17.xml.rels><?xml version="1.0" encoding="UTF-8" standalone="yes"?>
<Relationships xmlns="http://schemas.openxmlformats.org/package/2006/relationships"><Relationship Id="rId3" Type="http://schemas.openxmlformats.org/officeDocument/2006/relationships/image" Target="../media/image17.gif"/><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8" Type="http://schemas.openxmlformats.org/officeDocument/2006/relationships/image" Target="../media/image25.png"/><Relationship Id="rId3" Type="http://schemas.openxmlformats.org/officeDocument/2006/relationships/image" Target="../media/image20.png"/><Relationship Id="rId7" Type="http://schemas.openxmlformats.org/officeDocument/2006/relationships/image" Target="../media/image24.png"/><Relationship Id="rId2" Type="http://schemas.openxmlformats.org/officeDocument/2006/relationships/image" Target="../media/image19.png"/><Relationship Id="rId1" Type="http://schemas.openxmlformats.org/officeDocument/2006/relationships/slideLayout" Target="../slideLayouts/slideLayout8.xml"/><Relationship Id="rId6" Type="http://schemas.openxmlformats.org/officeDocument/2006/relationships/image" Target="../media/image23.png"/><Relationship Id="rId5" Type="http://schemas.openxmlformats.org/officeDocument/2006/relationships/image" Target="../media/image22.png"/><Relationship Id="rId4" Type="http://schemas.openxmlformats.org/officeDocument/2006/relationships/image" Target="../media/image21.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18.xml"/><Relationship Id="rId1" Type="http://schemas.openxmlformats.org/officeDocument/2006/relationships/slideLayout" Target="../slideLayouts/slideLayout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ctrTitle"/>
          </p:nvPr>
        </p:nvSpPr>
        <p:spPr/>
        <p:txBody>
          <a:bodyPr/>
          <a:lstStyle/>
          <a:p>
            <a:r>
              <a:rPr lang="en-US" dirty="0" smtClean="0"/>
              <a:t>HP Business Service Management</a:t>
            </a:r>
            <a:endParaRPr lang="en-US" dirty="0"/>
          </a:p>
        </p:txBody>
      </p:sp>
      <p:sp>
        <p:nvSpPr>
          <p:cNvPr id="6" name="Subtitle 5"/>
          <p:cNvSpPr>
            <a:spLocks noGrp="1"/>
          </p:cNvSpPr>
          <p:nvPr>
            <p:ph type="subTitle" idx="1"/>
          </p:nvPr>
        </p:nvSpPr>
        <p:spPr/>
        <p:txBody>
          <a:bodyPr/>
          <a:lstStyle/>
          <a:p>
            <a:endParaRPr lang="en-US" b="0" dirty="0" smtClean="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descr="SLM Cloud 2.jpg"/>
          <p:cNvPicPr>
            <a:picLocks noChangeAspect="1"/>
          </p:cNvPicPr>
          <p:nvPr/>
        </p:nvPicPr>
        <p:blipFill>
          <a:blip r:embed="rId3" cstate="print"/>
          <a:stretch>
            <a:fillRect/>
          </a:stretch>
        </p:blipFill>
        <p:spPr>
          <a:xfrm>
            <a:off x="2855140" y="1273282"/>
            <a:ext cx="1903615" cy="1209502"/>
          </a:xfrm>
          <a:prstGeom prst="rect">
            <a:avLst/>
          </a:prstGeom>
          <a:noFill/>
          <a:ln>
            <a:noFill/>
          </a:ln>
        </p:spPr>
      </p:pic>
      <p:pic>
        <p:nvPicPr>
          <p:cNvPr id="8" name="Picture 7" descr="03_OMI.bmp"/>
          <p:cNvPicPr>
            <a:picLocks noChangeAspect="1"/>
          </p:cNvPicPr>
          <p:nvPr/>
        </p:nvPicPr>
        <p:blipFill>
          <a:blip r:embed="rId4" cstate="print"/>
          <a:stretch>
            <a:fillRect/>
          </a:stretch>
        </p:blipFill>
        <p:spPr>
          <a:xfrm>
            <a:off x="2867715" y="3521913"/>
            <a:ext cx="1949429" cy="1217873"/>
          </a:xfrm>
          <a:prstGeom prst="rect">
            <a:avLst/>
          </a:prstGeom>
          <a:noFill/>
          <a:ln>
            <a:noFill/>
          </a:ln>
        </p:spPr>
      </p:pic>
      <p:sp>
        <p:nvSpPr>
          <p:cNvPr id="4" name="Rounded Rectangle 3"/>
          <p:cNvSpPr/>
          <p:nvPr/>
        </p:nvSpPr>
        <p:spPr>
          <a:xfrm>
            <a:off x="738909" y="2634185"/>
            <a:ext cx="3079330" cy="753036"/>
          </a:xfrm>
          <a:prstGeom prst="roundRect">
            <a:avLst/>
          </a:prstGeom>
          <a:solidFill>
            <a:schemeClr val="accent1"/>
          </a:solidFill>
          <a:ln>
            <a:noFill/>
          </a:ln>
          <a:effectLst/>
          <a:scene3d>
            <a:camera prst="orthographicFront">
              <a:rot lat="0" lon="0" rev="0"/>
            </a:camera>
            <a:lightRig rig="contrasting" dir="t">
              <a:rot lat="0" lon="0" rev="1500000"/>
            </a:lightRig>
          </a:scene3d>
          <a:sp3d prstMaterial="metal"/>
        </p:spPr>
        <p:style>
          <a:lnRef idx="2">
            <a:schemeClr val="accent1">
              <a:shade val="50000"/>
            </a:schemeClr>
          </a:lnRef>
          <a:fillRef idx="1">
            <a:schemeClr val="accent1"/>
          </a:fillRef>
          <a:effectRef idx="0">
            <a:schemeClr val="accent1"/>
          </a:effectRef>
          <a:fontRef idx="minor">
            <a:schemeClr val="lt1"/>
          </a:fontRef>
        </p:style>
        <p:txBody>
          <a:bodyPr lIns="91440" tIns="45720" rtlCol="0" anchor="ctr"/>
          <a:lstStyle/>
          <a:p>
            <a:pPr>
              <a:lnSpc>
                <a:spcPct val="85000"/>
              </a:lnSpc>
            </a:pPr>
            <a:r>
              <a:rPr lang="en-US" sz="2000" b="1" dirty="0" smtClean="0">
                <a:solidFill>
                  <a:prstClr val="white"/>
                </a:solidFill>
              </a:rPr>
              <a:t>Run-time Service Model</a:t>
            </a:r>
          </a:p>
          <a:p>
            <a:pPr>
              <a:lnSpc>
                <a:spcPct val="85000"/>
              </a:lnSpc>
            </a:pPr>
            <a:r>
              <a:rPr lang="en-US" sz="2000" b="1" dirty="0" smtClean="0">
                <a:solidFill>
                  <a:prstClr val="white"/>
                </a:solidFill>
              </a:rPr>
              <a:t> </a:t>
            </a:r>
            <a:r>
              <a:rPr lang="en-US" sz="1000" dirty="0" smtClean="0"/>
              <a:t>Comprehensive, automated and up-to-date </a:t>
            </a:r>
            <a:br>
              <a:rPr lang="en-US" sz="1000" dirty="0" smtClean="0"/>
            </a:br>
            <a:r>
              <a:rPr lang="en-US" sz="1000" dirty="0" smtClean="0"/>
              <a:t>model for dynamic services</a:t>
            </a:r>
            <a:endParaRPr lang="en-US" sz="2000" dirty="0" smtClean="0">
              <a:solidFill>
                <a:prstClr val="white"/>
              </a:solidFill>
            </a:endParaRPr>
          </a:p>
        </p:txBody>
      </p:sp>
      <p:sp>
        <p:nvSpPr>
          <p:cNvPr id="15" name="Left Brace 14"/>
          <p:cNvSpPr/>
          <p:nvPr/>
        </p:nvSpPr>
        <p:spPr>
          <a:xfrm>
            <a:off x="4536763" y="1301435"/>
            <a:ext cx="302464" cy="830001"/>
          </a:xfrm>
          <a:prstGeom prst="leftBrace">
            <a:avLst/>
          </a:prstGeom>
          <a:ln w="6350">
            <a:solidFill>
              <a:schemeClr val="bg1"/>
            </a:solidFill>
          </a:ln>
          <a:scene3d>
            <a:camera prst="obliqueTopRight"/>
            <a:lightRig rig="threePt" dir="t"/>
          </a:scene3d>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solidFill>
                <a:schemeClr val="bg1"/>
              </a:solidFill>
            </a:endParaRPr>
          </a:p>
        </p:txBody>
      </p:sp>
      <p:sp>
        <p:nvSpPr>
          <p:cNvPr id="16" name="Left Brace 15"/>
          <p:cNvSpPr/>
          <p:nvPr/>
        </p:nvSpPr>
        <p:spPr>
          <a:xfrm>
            <a:off x="4685653" y="3804744"/>
            <a:ext cx="302464" cy="830001"/>
          </a:xfrm>
          <a:prstGeom prst="leftBrace">
            <a:avLst/>
          </a:prstGeom>
          <a:ln w="6350">
            <a:solidFill>
              <a:schemeClr val="bg1"/>
            </a:solidFill>
          </a:ln>
          <a:scene3d>
            <a:camera prst="obliqueTopRight"/>
            <a:lightRig rig="threePt" dir="t"/>
          </a:scene3d>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sz="2000"/>
          </a:p>
        </p:txBody>
      </p:sp>
      <p:sp>
        <p:nvSpPr>
          <p:cNvPr id="24" name="TextBox 23"/>
          <p:cNvSpPr txBox="1"/>
          <p:nvPr/>
        </p:nvSpPr>
        <p:spPr>
          <a:xfrm>
            <a:off x="6762448" y="2471353"/>
            <a:ext cx="2188373" cy="1392176"/>
          </a:xfrm>
          <a:prstGeom prst="rect">
            <a:avLst/>
          </a:prstGeom>
          <a:noFill/>
        </p:spPr>
        <p:txBody>
          <a:bodyPr wrap="square" lIns="45720" rIns="45720" rtlCol="0">
            <a:spAutoFit/>
          </a:bodyPr>
          <a:lstStyle/>
          <a:p>
            <a:pPr>
              <a:lnSpc>
                <a:spcPct val="120000"/>
              </a:lnSpc>
              <a:spcAft>
                <a:spcPts val="140"/>
              </a:spcAft>
            </a:pPr>
            <a:r>
              <a:rPr lang="en-US" dirty="0" smtClean="0"/>
              <a:t>Universal event correlation &amp;</a:t>
            </a:r>
          </a:p>
          <a:p>
            <a:pPr>
              <a:lnSpc>
                <a:spcPct val="120000"/>
              </a:lnSpc>
              <a:spcAft>
                <a:spcPts val="140"/>
              </a:spcAft>
            </a:pPr>
            <a:r>
              <a:rPr lang="en-US" dirty="0" smtClean="0"/>
              <a:t>Service Intelligence</a:t>
            </a:r>
          </a:p>
          <a:p>
            <a:endParaRPr lang="en-US" dirty="0" err="1" smtClean="0"/>
          </a:p>
        </p:txBody>
      </p:sp>
      <p:sp>
        <p:nvSpPr>
          <p:cNvPr id="18" name="TextBox 17"/>
          <p:cNvSpPr txBox="1"/>
          <p:nvPr/>
        </p:nvSpPr>
        <p:spPr>
          <a:xfrm>
            <a:off x="4831492" y="1458098"/>
            <a:ext cx="2113006" cy="841256"/>
          </a:xfrm>
          <a:prstGeom prst="rect">
            <a:avLst/>
          </a:prstGeom>
          <a:noFill/>
        </p:spPr>
        <p:txBody>
          <a:bodyPr wrap="square" rtlCol="0">
            <a:spAutoFit/>
          </a:bodyPr>
          <a:lstStyle/>
          <a:p>
            <a:pPr marL="0" defTabSz="430213">
              <a:spcAft>
                <a:spcPts val="400"/>
              </a:spcAft>
              <a:buSzPct val="100000"/>
              <a:buFont typeface="Arial" pitchFamily="34" charset="0"/>
              <a:buChar char="•"/>
            </a:pPr>
            <a:r>
              <a:rPr lang="en-US" sz="1400" dirty="0" smtClean="0">
                <a:solidFill>
                  <a:srgbClr val="000000"/>
                </a:solidFill>
                <a:latin typeface="HP Simplified" pitchFamily="34" charset="0"/>
                <a:cs typeface="HP Simplified" pitchFamily="34" charset="0"/>
              </a:rPr>
              <a:t> End-user experience</a:t>
            </a:r>
          </a:p>
          <a:p>
            <a:pPr marL="0" defTabSz="430213">
              <a:spcAft>
                <a:spcPts val="400"/>
              </a:spcAft>
              <a:buSzPct val="100000"/>
              <a:buFont typeface="Arial" pitchFamily="34" charset="0"/>
              <a:buChar char="•"/>
            </a:pPr>
            <a:r>
              <a:rPr lang="en-US" sz="1400" dirty="0" smtClean="0">
                <a:solidFill>
                  <a:srgbClr val="000000"/>
                </a:solidFill>
                <a:latin typeface="HP Simplified" pitchFamily="34" charset="0"/>
                <a:cs typeface="HP Simplified" pitchFamily="34" charset="0"/>
              </a:rPr>
              <a:t> Transactions</a:t>
            </a:r>
          </a:p>
          <a:p>
            <a:pPr marL="0" defTabSz="430213">
              <a:spcAft>
                <a:spcPts val="400"/>
              </a:spcAft>
              <a:buSzPct val="100000"/>
              <a:buFont typeface="Arial" pitchFamily="34" charset="0"/>
              <a:buChar char="•"/>
            </a:pPr>
            <a:r>
              <a:rPr lang="en-US" sz="1400" dirty="0" smtClean="0">
                <a:solidFill>
                  <a:srgbClr val="000000"/>
                </a:solidFill>
                <a:latin typeface="HP Simplified" pitchFamily="34" charset="0"/>
                <a:cs typeface="HP Simplified" pitchFamily="34" charset="0"/>
              </a:rPr>
              <a:t> Application diagnostics</a:t>
            </a:r>
          </a:p>
        </p:txBody>
      </p:sp>
      <p:sp>
        <p:nvSpPr>
          <p:cNvPr id="19" name="TextBox 18"/>
          <p:cNvSpPr txBox="1"/>
          <p:nvPr/>
        </p:nvSpPr>
        <p:spPr>
          <a:xfrm>
            <a:off x="506627" y="1309816"/>
            <a:ext cx="2360141" cy="584775"/>
          </a:xfrm>
          <a:prstGeom prst="rect">
            <a:avLst/>
          </a:prstGeom>
          <a:noFill/>
        </p:spPr>
        <p:txBody>
          <a:bodyPr wrap="square" rtlCol="0">
            <a:spAutoFit/>
          </a:bodyPr>
          <a:lstStyle/>
          <a:p>
            <a:pPr marL="0" defTabSz="430213">
              <a:spcAft>
                <a:spcPts val="400"/>
              </a:spcAft>
              <a:buSzPct val="100000"/>
            </a:pPr>
            <a:r>
              <a:rPr lang="en-US" sz="1600" dirty="0" smtClean="0">
                <a:solidFill>
                  <a:srgbClr val="000000"/>
                </a:solidFill>
                <a:latin typeface="HP Simplified" pitchFamily="34" charset="0"/>
                <a:cs typeface="HP Simplified" pitchFamily="34" charset="0"/>
              </a:rPr>
              <a:t>Application Performance Management</a:t>
            </a:r>
          </a:p>
        </p:txBody>
      </p:sp>
      <p:sp>
        <p:nvSpPr>
          <p:cNvPr id="20" name="TextBox 19"/>
          <p:cNvSpPr txBox="1"/>
          <p:nvPr/>
        </p:nvSpPr>
        <p:spPr>
          <a:xfrm>
            <a:off x="481914" y="4139514"/>
            <a:ext cx="2520778" cy="584775"/>
          </a:xfrm>
          <a:prstGeom prst="rect">
            <a:avLst/>
          </a:prstGeom>
          <a:noFill/>
        </p:spPr>
        <p:txBody>
          <a:bodyPr wrap="square" rtlCol="0">
            <a:spAutoFit/>
          </a:bodyPr>
          <a:lstStyle/>
          <a:p>
            <a:pPr marL="0" defTabSz="430213">
              <a:spcAft>
                <a:spcPts val="400"/>
              </a:spcAft>
              <a:buSzPct val="100000"/>
            </a:pPr>
            <a:r>
              <a:rPr lang="en-US" sz="1600" dirty="0" smtClean="0">
                <a:solidFill>
                  <a:srgbClr val="000000"/>
                </a:solidFill>
                <a:latin typeface="HP Simplified" pitchFamily="34" charset="0"/>
                <a:cs typeface="HP Simplified" pitchFamily="34" charset="0"/>
              </a:rPr>
              <a:t>Infrastructure Performance Management</a:t>
            </a:r>
          </a:p>
        </p:txBody>
      </p:sp>
      <p:sp>
        <p:nvSpPr>
          <p:cNvPr id="21" name="Right Arrow 20"/>
          <p:cNvSpPr/>
          <p:nvPr/>
        </p:nvSpPr>
        <p:spPr>
          <a:xfrm>
            <a:off x="5309419" y="2644346"/>
            <a:ext cx="1342104" cy="619432"/>
          </a:xfrm>
          <a:prstGeom prst="rightArrow">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7" name="Title 26"/>
          <p:cNvSpPr>
            <a:spLocks noGrp="1"/>
          </p:cNvSpPr>
          <p:nvPr>
            <p:ph type="title"/>
          </p:nvPr>
        </p:nvSpPr>
        <p:spPr/>
        <p:txBody>
          <a:bodyPr/>
          <a:lstStyle/>
          <a:p>
            <a:r>
              <a:rPr lang="en-US" dirty="0" smtClean="0"/>
              <a:t>HP Business Service Management</a:t>
            </a:r>
            <a:endParaRPr lang="en-US" dirty="0"/>
          </a:p>
        </p:txBody>
      </p:sp>
      <p:sp>
        <p:nvSpPr>
          <p:cNvPr id="28" name="Subtitle 27"/>
          <p:cNvSpPr>
            <a:spLocks noGrp="1"/>
          </p:cNvSpPr>
          <p:nvPr>
            <p:ph type="subTitle" idx="1"/>
          </p:nvPr>
        </p:nvSpPr>
        <p:spPr/>
        <p:txBody>
          <a:bodyPr/>
          <a:lstStyle/>
          <a:p>
            <a:r>
              <a:rPr lang="en-US" dirty="0" smtClean="0"/>
              <a:t>Achieve operational excellence…in a dynamic world</a:t>
            </a:r>
            <a:endParaRPr lang="en-US" dirty="0"/>
          </a:p>
        </p:txBody>
      </p:sp>
      <p:sp>
        <p:nvSpPr>
          <p:cNvPr id="17" name="TextBox 16"/>
          <p:cNvSpPr txBox="1"/>
          <p:nvPr/>
        </p:nvSpPr>
        <p:spPr>
          <a:xfrm>
            <a:off x="4951378" y="3550596"/>
            <a:ext cx="2276273" cy="1138773"/>
          </a:xfrm>
          <a:prstGeom prst="rect">
            <a:avLst/>
          </a:prstGeom>
          <a:noFill/>
        </p:spPr>
        <p:txBody>
          <a:bodyPr wrap="square" rtlCol="0">
            <a:spAutoFit/>
          </a:bodyPr>
          <a:lstStyle/>
          <a:p>
            <a:pPr defTabSz="430213">
              <a:spcAft>
                <a:spcPts val="400"/>
              </a:spcAft>
              <a:buSzPct val="100000"/>
              <a:buFont typeface="Arial" pitchFamily="34" charset="0"/>
              <a:buChar char="•"/>
            </a:pPr>
            <a:r>
              <a:rPr lang="en-US" sz="1600" dirty="0" smtClean="0">
                <a:solidFill>
                  <a:srgbClr val="000000"/>
                </a:solidFill>
                <a:latin typeface="HP Simplified" pitchFamily="34" charset="0"/>
                <a:cs typeface="HP Simplified" pitchFamily="34" charset="0"/>
              </a:rPr>
              <a:t> </a:t>
            </a:r>
            <a:r>
              <a:rPr lang="en-US" sz="1400" dirty="0" smtClean="0">
                <a:solidFill>
                  <a:srgbClr val="000000"/>
                </a:solidFill>
                <a:latin typeface="HP Simplified" pitchFamily="34" charset="0"/>
                <a:cs typeface="HP Simplified" pitchFamily="34" charset="0"/>
              </a:rPr>
              <a:t>Server</a:t>
            </a:r>
          </a:p>
          <a:p>
            <a:pPr defTabSz="430213">
              <a:spcAft>
                <a:spcPts val="400"/>
              </a:spcAft>
              <a:buSzPct val="100000"/>
              <a:buFont typeface="Arial" pitchFamily="34" charset="0"/>
              <a:buChar char="•"/>
            </a:pPr>
            <a:r>
              <a:rPr lang="en-US" sz="1400" dirty="0" smtClean="0">
                <a:solidFill>
                  <a:srgbClr val="000000"/>
                </a:solidFill>
                <a:latin typeface="HP Simplified" pitchFamily="34" charset="0"/>
                <a:cs typeface="HP Simplified" pitchFamily="34" charset="0"/>
              </a:rPr>
              <a:t> Network</a:t>
            </a:r>
          </a:p>
          <a:p>
            <a:pPr defTabSz="430213">
              <a:spcAft>
                <a:spcPts val="400"/>
              </a:spcAft>
              <a:buSzPct val="100000"/>
              <a:buFont typeface="Arial" pitchFamily="34" charset="0"/>
              <a:buChar char="•"/>
            </a:pPr>
            <a:r>
              <a:rPr lang="en-US" sz="1400" dirty="0" smtClean="0">
                <a:solidFill>
                  <a:srgbClr val="000000"/>
                </a:solidFill>
                <a:latin typeface="HP Simplified" pitchFamily="34" charset="0"/>
                <a:cs typeface="HP Simplified" pitchFamily="34" charset="0"/>
              </a:rPr>
              <a:t> Virtualization</a:t>
            </a:r>
          </a:p>
          <a:p>
            <a:pPr defTabSz="430213">
              <a:spcAft>
                <a:spcPts val="400"/>
              </a:spcAft>
              <a:buSzPct val="100000"/>
              <a:buFont typeface="Arial" pitchFamily="34" charset="0"/>
              <a:buChar char="•"/>
            </a:pPr>
            <a:r>
              <a:rPr lang="en-US" sz="1400" dirty="0" smtClean="0">
                <a:solidFill>
                  <a:srgbClr val="000000"/>
                </a:solidFill>
                <a:latin typeface="HP Simplified" pitchFamily="34" charset="0"/>
                <a:cs typeface="HP Simplified" pitchFamily="34" charset="0"/>
              </a:rPr>
              <a:t> 3rd party monitoring tools</a:t>
            </a:r>
          </a:p>
        </p:txBody>
      </p:sp>
      <p:sp>
        <p:nvSpPr>
          <p:cNvPr id="22" name="Down Arrow 21"/>
          <p:cNvSpPr/>
          <p:nvPr/>
        </p:nvSpPr>
        <p:spPr>
          <a:xfrm>
            <a:off x="1470454" y="1890584"/>
            <a:ext cx="518984" cy="667265"/>
          </a:xfrm>
          <a:prstGeom prst="downArrow">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3" name="Up Arrow 22"/>
          <p:cNvSpPr/>
          <p:nvPr/>
        </p:nvSpPr>
        <p:spPr>
          <a:xfrm>
            <a:off x="1507525" y="3509319"/>
            <a:ext cx="494270" cy="617838"/>
          </a:xfrm>
          <a:prstGeom prst="upArrow">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Tree>
  </p:cSld>
  <p:clrMapOvr>
    <a:masterClrMapping/>
  </p:clrMapOvr>
  <p:transition>
    <p:fade/>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1" descr="image001"/>
          <p:cNvPicPr>
            <a:picLocks noChangeAspect="1" noChangeArrowheads="1"/>
          </p:cNvPicPr>
          <p:nvPr/>
        </p:nvPicPr>
        <p:blipFill>
          <a:blip r:embed="rId3" cstate="print"/>
          <a:srcRect/>
          <a:stretch>
            <a:fillRect/>
          </a:stretch>
        </p:blipFill>
        <p:spPr bwMode="auto">
          <a:xfrm>
            <a:off x="3712132" y="1259118"/>
            <a:ext cx="5004711" cy="3238367"/>
          </a:xfrm>
          <a:prstGeom prst="rect">
            <a:avLst/>
          </a:prstGeom>
          <a:solidFill>
            <a:srgbClr val="FFFFFF">
              <a:shade val="85000"/>
            </a:srgbClr>
          </a:solidFill>
          <a:ln>
            <a:noFill/>
          </a:ln>
          <a:effectLst/>
        </p:spPr>
      </p:pic>
      <p:sp>
        <p:nvSpPr>
          <p:cNvPr id="5" name="Can 4"/>
          <p:cNvSpPr/>
          <p:nvPr/>
        </p:nvSpPr>
        <p:spPr bwMode="auto">
          <a:xfrm>
            <a:off x="518893" y="2159427"/>
            <a:ext cx="1671454" cy="710798"/>
          </a:xfrm>
          <a:prstGeom prst="can">
            <a:avLst/>
          </a:prstGeom>
          <a:solidFill>
            <a:schemeClr val="accent1"/>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vert="horz" lIns="91440" tIns="45720" rtlCol="0" anchor="ctr" anchorCtr="1"/>
          <a:lstStyle/>
          <a:p>
            <a:pPr algn="ctr">
              <a:lnSpc>
                <a:spcPct val="85000"/>
              </a:lnSpc>
              <a:defRPr/>
            </a:pPr>
            <a:endParaRPr lang="en-US" sz="1050" b="1" kern="0" dirty="0" smtClean="0">
              <a:solidFill>
                <a:schemeClr val="bg2">
                  <a:lumMod val="20000"/>
                  <a:lumOff val="80000"/>
                </a:schemeClr>
              </a:solidFill>
            </a:endParaRPr>
          </a:p>
          <a:p>
            <a:pPr algn="ctr">
              <a:lnSpc>
                <a:spcPct val="85000"/>
              </a:lnSpc>
              <a:defRPr/>
            </a:pPr>
            <a:endParaRPr lang="en-US" sz="1100" b="1" kern="0" dirty="0" smtClean="0">
              <a:solidFill>
                <a:schemeClr val="bg2">
                  <a:lumMod val="20000"/>
                  <a:lumOff val="80000"/>
                </a:schemeClr>
              </a:solidFill>
            </a:endParaRPr>
          </a:p>
          <a:p>
            <a:pPr algn="ctr">
              <a:lnSpc>
                <a:spcPct val="85000"/>
              </a:lnSpc>
              <a:defRPr/>
            </a:pPr>
            <a:r>
              <a:rPr lang="en-US" sz="1600" kern="0" dirty="0" smtClean="0">
                <a:solidFill>
                  <a:schemeClr val="bg2">
                    <a:lumMod val="20000"/>
                    <a:lumOff val="80000"/>
                  </a:schemeClr>
                </a:solidFill>
              </a:rPr>
              <a:t>Run-time </a:t>
            </a:r>
          </a:p>
          <a:p>
            <a:pPr algn="ctr">
              <a:lnSpc>
                <a:spcPct val="85000"/>
              </a:lnSpc>
              <a:defRPr/>
            </a:pPr>
            <a:r>
              <a:rPr lang="en-US" sz="1600" kern="0" dirty="0" smtClean="0">
                <a:solidFill>
                  <a:schemeClr val="bg2">
                    <a:lumMod val="20000"/>
                    <a:lumOff val="80000"/>
                  </a:schemeClr>
                </a:solidFill>
              </a:rPr>
              <a:t>Service Model</a:t>
            </a:r>
          </a:p>
          <a:p>
            <a:pPr algn="ctr">
              <a:lnSpc>
                <a:spcPct val="85000"/>
              </a:lnSpc>
              <a:defRPr/>
            </a:pPr>
            <a:endParaRPr lang="en-US" sz="900" b="1" kern="0" dirty="0" smtClean="0">
              <a:solidFill>
                <a:schemeClr val="bg2">
                  <a:lumMod val="20000"/>
                  <a:lumOff val="80000"/>
                </a:schemeClr>
              </a:solidFill>
            </a:endParaRPr>
          </a:p>
        </p:txBody>
      </p:sp>
      <p:sp>
        <p:nvSpPr>
          <p:cNvPr id="9" name="Right Arrow 8"/>
          <p:cNvSpPr/>
          <p:nvPr/>
        </p:nvSpPr>
        <p:spPr>
          <a:xfrm rot="5400000">
            <a:off x="1142688" y="1734761"/>
            <a:ext cx="411298" cy="694880"/>
          </a:xfrm>
          <a:prstGeom prst="rightArrow">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lnSpc>
                <a:spcPct val="85000"/>
              </a:lnSpc>
              <a:defRPr/>
            </a:pPr>
            <a:endParaRPr lang="en-US" sz="2000" dirty="0" smtClean="0">
              <a:solidFill>
                <a:prstClr val="white"/>
              </a:solidFill>
            </a:endParaRPr>
          </a:p>
        </p:txBody>
      </p:sp>
      <p:sp>
        <p:nvSpPr>
          <p:cNvPr id="10" name="Right Arrow 9"/>
          <p:cNvSpPr/>
          <p:nvPr/>
        </p:nvSpPr>
        <p:spPr>
          <a:xfrm rot="16200000">
            <a:off x="1155348" y="2761354"/>
            <a:ext cx="411298" cy="688478"/>
          </a:xfrm>
          <a:prstGeom prst="rightArrow">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lnSpc>
                <a:spcPct val="85000"/>
              </a:lnSpc>
              <a:defRPr/>
            </a:pPr>
            <a:endParaRPr lang="en-US" sz="2000" dirty="0" smtClean="0">
              <a:solidFill>
                <a:prstClr val="white"/>
              </a:solidFill>
            </a:endParaRPr>
          </a:p>
        </p:txBody>
      </p:sp>
      <p:sp>
        <p:nvSpPr>
          <p:cNvPr id="13" name="TextBox 12"/>
          <p:cNvSpPr txBox="1"/>
          <p:nvPr/>
        </p:nvSpPr>
        <p:spPr>
          <a:xfrm>
            <a:off x="240562" y="4505932"/>
            <a:ext cx="1005324" cy="276999"/>
          </a:xfrm>
          <a:prstGeom prst="rect">
            <a:avLst/>
          </a:prstGeom>
          <a:noFill/>
        </p:spPr>
        <p:txBody>
          <a:bodyPr wrap="square" rtlCol="0">
            <a:spAutoFit/>
          </a:bodyPr>
          <a:lstStyle/>
          <a:p>
            <a:r>
              <a:rPr lang="en-US" sz="1200" dirty="0" smtClean="0">
                <a:solidFill>
                  <a:srgbClr val="2B2E2F"/>
                </a:solidFill>
              </a:rPr>
              <a:t>HP CMS</a:t>
            </a:r>
          </a:p>
        </p:txBody>
      </p:sp>
      <p:sp>
        <p:nvSpPr>
          <p:cNvPr id="14" name="TextBox 13"/>
          <p:cNvSpPr txBox="1"/>
          <p:nvPr/>
        </p:nvSpPr>
        <p:spPr>
          <a:xfrm>
            <a:off x="994035" y="4496330"/>
            <a:ext cx="1133692" cy="276999"/>
          </a:xfrm>
          <a:prstGeom prst="rect">
            <a:avLst/>
          </a:prstGeom>
          <a:noFill/>
        </p:spPr>
        <p:txBody>
          <a:bodyPr wrap="square" rtlCol="0">
            <a:spAutoFit/>
          </a:bodyPr>
          <a:lstStyle/>
          <a:p>
            <a:r>
              <a:rPr lang="en-US" sz="1200" dirty="0" smtClean="0">
                <a:solidFill>
                  <a:srgbClr val="000000"/>
                </a:solidFill>
              </a:rPr>
              <a:t>3</a:t>
            </a:r>
            <a:r>
              <a:rPr lang="en-US" sz="1200" baseline="30000" dirty="0" smtClean="0">
                <a:solidFill>
                  <a:srgbClr val="000000"/>
                </a:solidFill>
              </a:rPr>
              <a:t>rd</a:t>
            </a:r>
            <a:r>
              <a:rPr lang="en-US" sz="1200" dirty="0" smtClean="0">
                <a:solidFill>
                  <a:srgbClr val="000000"/>
                </a:solidFill>
              </a:rPr>
              <a:t> party CMDB</a:t>
            </a:r>
          </a:p>
        </p:txBody>
      </p:sp>
      <p:sp>
        <p:nvSpPr>
          <p:cNvPr id="15" name="TextBox 14"/>
          <p:cNvSpPr txBox="1"/>
          <p:nvPr/>
        </p:nvSpPr>
        <p:spPr>
          <a:xfrm>
            <a:off x="228473" y="4242306"/>
            <a:ext cx="1981624" cy="276999"/>
          </a:xfrm>
          <a:prstGeom prst="rect">
            <a:avLst/>
          </a:prstGeom>
          <a:noFill/>
        </p:spPr>
        <p:txBody>
          <a:bodyPr wrap="square" rtlCol="0">
            <a:spAutoFit/>
          </a:bodyPr>
          <a:lstStyle/>
          <a:p>
            <a:r>
              <a:rPr lang="en-US" sz="1200" dirty="0" smtClean="0"/>
              <a:t>Integrated/Federated</a:t>
            </a:r>
          </a:p>
        </p:txBody>
      </p:sp>
      <p:cxnSp>
        <p:nvCxnSpPr>
          <p:cNvPr id="16" name="Straight Arrow Connector 15"/>
          <p:cNvCxnSpPr/>
          <p:nvPr/>
        </p:nvCxnSpPr>
        <p:spPr>
          <a:xfrm>
            <a:off x="803189" y="2842054"/>
            <a:ext cx="1" cy="1421027"/>
          </a:xfrm>
          <a:prstGeom prst="straightConnector1">
            <a:avLst/>
          </a:prstGeom>
          <a:ln w="31750">
            <a:solidFill>
              <a:schemeClr val="accent4"/>
            </a:solidFill>
            <a:prstDash val="solid"/>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sp>
        <p:nvSpPr>
          <p:cNvPr id="24" name="TextBox 23"/>
          <p:cNvSpPr txBox="1"/>
          <p:nvPr/>
        </p:nvSpPr>
        <p:spPr>
          <a:xfrm>
            <a:off x="766118" y="1244844"/>
            <a:ext cx="2471352" cy="584775"/>
          </a:xfrm>
          <a:prstGeom prst="rect">
            <a:avLst/>
          </a:prstGeom>
          <a:noFill/>
        </p:spPr>
        <p:txBody>
          <a:bodyPr wrap="square" rtlCol="0">
            <a:spAutoFit/>
          </a:bodyPr>
          <a:lstStyle/>
          <a:p>
            <a:pPr marL="0" defTabSz="430213">
              <a:spcAft>
                <a:spcPts val="400"/>
              </a:spcAft>
              <a:buSzPct val="100000"/>
            </a:pPr>
            <a:r>
              <a:rPr lang="en-US" sz="1600" dirty="0" smtClean="0">
                <a:solidFill>
                  <a:srgbClr val="000000"/>
                </a:solidFill>
                <a:latin typeface="HP Simplified" pitchFamily="34" charset="0"/>
                <a:cs typeface="HP Simplified" pitchFamily="34" charset="0"/>
              </a:rPr>
              <a:t>Application Performance Management</a:t>
            </a:r>
          </a:p>
        </p:txBody>
      </p:sp>
      <p:sp>
        <p:nvSpPr>
          <p:cNvPr id="26" name="TextBox 25"/>
          <p:cNvSpPr txBox="1"/>
          <p:nvPr/>
        </p:nvSpPr>
        <p:spPr>
          <a:xfrm>
            <a:off x="803191" y="3348681"/>
            <a:ext cx="2520777" cy="584775"/>
          </a:xfrm>
          <a:prstGeom prst="rect">
            <a:avLst/>
          </a:prstGeom>
          <a:noFill/>
        </p:spPr>
        <p:txBody>
          <a:bodyPr wrap="square" rtlCol="0">
            <a:spAutoFit/>
          </a:bodyPr>
          <a:lstStyle/>
          <a:p>
            <a:pPr marL="0" defTabSz="430213">
              <a:spcAft>
                <a:spcPts val="400"/>
              </a:spcAft>
              <a:buSzPct val="100000"/>
            </a:pPr>
            <a:r>
              <a:rPr lang="en-US" sz="1600" dirty="0" smtClean="0">
                <a:solidFill>
                  <a:srgbClr val="000000"/>
                </a:solidFill>
                <a:latin typeface="HP Simplified" pitchFamily="34" charset="0"/>
                <a:cs typeface="HP Simplified" pitchFamily="34" charset="0"/>
              </a:rPr>
              <a:t>Infrastructure Performance Management</a:t>
            </a:r>
          </a:p>
        </p:txBody>
      </p:sp>
      <p:sp>
        <p:nvSpPr>
          <p:cNvPr id="27" name="Left Arrow 26"/>
          <p:cNvSpPr/>
          <p:nvPr/>
        </p:nvSpPr>
        <p:spPr>
          <a:xfrm>
            <a:off x="2654710" y="2236174"/>
            <a:ext cx="973393" cy="593523"/>
          </a:xfrm>
          <a:prstGeom prst="leftArrow">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1" name="Title 20"/>
          <p:cNvSpPr>
            <a:spLocks noGrp="1"/>
          </p:cNvSpPr>
          <p:nvPr>
            <p:ph type="title"/>
          </p:nvPr>
        </p:nvSpPr>
        <p:spPr/>
        <p:txBody>
          <a:bodyPr/>
          <a:lstStyle/>
          <a:p>
            <a:r>
              <a:rPr lang="en-US" dirty="0" smtClean="0"/>
              <a:t>Run-time Service Model</a:t>
            </a:r>
            <a:endParaRPr lang="en-US" dirty="0"/>
          </a:p>
        </p:txBody>
      </p:sp>
      <p:sp>
        <p:nvSpPr>
          <p:cNvPr id="22" name="Subtitle 21"/>
          <p:cNvSpPr>
            <a:spLocks noGrp="1"/>
          </p:cNvSpPr>
          <p:nvPr>
            <p:ph type="subTitle" idx="1"/>
          </p:nvPr>
        </p:nvSpPr>
        <p:spPr/>
        <p:txBody>
          <a:bodyPr/>
          <a:lstStyle/>
          <a:p>
            <a:r>
              <a:rPr lang="en-US" dirty="0" smtClean="0"/>
              <a:t>Comprehensive, automated, and up-to-date model for dynamic services</a:t>
            </a:r>
            <a:endParaRPr lang="en-US" dirty="0"/>
          </a:p>
        </p:txBody>
      </p:sp>
    </p:spTree>
  </p:cSld>
  <p:clrMapOvr>
    <a:masterClrMapping/>
  </p:clrMapOvr>
  <p:transition>
    <p:fade/>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 name="TextBox 26"/>
          <p:cNvSpPr txBox="1"/>
          <p:nvPr/>
        </p:nvSpPr>
        <p:spPr>
          <a:xfrm>
            <a:off x="5512703" y="2060511"/>
            <a:ext cx="3400003" cy="1323439"/>
          </a:xfrm>
          <a:prstGeom prst="rect">
            <a:avLst/>
          </a:prstGeom>
          <a:noFill/>
          <a:effectLst/>
          <a:scene3d>
            <a:camera prst="orthographicFront"/>
            <a:lightRig rig="threePt" dir="t"/>
          </a:scene3d>
          <a:sp3d>
            <a:bevelT/>
          </a:sp3d>
        </p:spPr>
        <p:txBody>
          <a:bodyPr wrap="square">
            <a:spAutoFit/>
          </a:bodyPr>
          <a:lstStyle/>
          <a:p>
            <a:pPr rtl="0" fontAlgn="base">
              <a:spcBef>
                <a:spcPct val="0"/>
              </a:spcBef>
              <a:spcAft>
                <a:spcPct val="0"/>
              </a:spcAft>
              <a:defRPr/>
            </a:pPr>
            <a:r>
              <a:rPr lang="en-US" sz="1600" dirty="0" smtClean="0"/>
              <a:t>Master of discovery &amp; configuration</a:t>
            </a:r>
          </a:p>
          <a:p>
            <a:pPr rtl="0" fontAlgn="base">
              <a:spcBef>
                <a:spcPct val="0"/>
              </a:spcBef>
              <a:spcAft>
                <a:spcPct val="0"/>
              </a:spcAft>
              <a:buFont typeface="Arial" pitchFamily="34" charset="0"/>
              <a:buChar char="•"/>
              <a:defRPr/>
            </a:pPr>
            <a:r>
              <a:rPr lang="en-US" sz="1600" kern="1200" dirty="0" smtClean="0"/>
              <a:t> </a:t>
            </a:r>
            <a:r>
              <a:rPr lang="en-US" sz="1600" dirty="0" smtClean="0"/>
              <a:t>Business service design &amp; modeling</a:t>
            </a:r>
          </a:p>
          <a:p>
            <a:pPr rtl="0" fontAlgn="base">
              <a:spcBef>
                <a:spcPct val="0"/>
              </a:spcBef>
              <a:spcAft>
                <a:spcPct val="0"/>
              </a:spcAft>
              <a:buFont typeface="Arial" pitchFamily="34" charset="0"/>
              <a:buChar char="•"/>
              <a:defRPr/>
            </a:pPr>
            <a:r>
              <a:rPr lang="en-US" sz="1600" kern="1200" dirty="0" smtClean="0"/>
              <a:t> Federation to HP products</a:t>
            </a:r>
          </a:p>
          <a:p>
            <a:pPr rtl="0" fontAlgn="base">
              <a:spcBef>
                <a:spcPct val="0"/>
              </a:spcBef>
              <a:spcAft>
                <a:spcPct val="0"/>
              </a:spcAft>
              <a:buFont typeface="Arial" pitchFamily="34" charset="0"/>
              <a:buChar char="•"/>
              <a:defRPr/>
            </a:pPr>
            <a:r>
              <a:rPr lang="en-US" sz="1600" dirty="0" smtClean="0"/>
              <a:t> 3</a:t>
            </a:r>
            <a:r>
              <a:rPr lang="en-US" sz="1600" baseline="30000" dirty="0" smtClean="0"/>
              <a:t>rd</a:t>
            </a:r>
            <a:r>
              <a:rPr lang="en-US" sz="1600" dirty="0" smtClean="0"/>
              <a:t> party integration</a:t>
            </a:r>
          </a:p>
          <a:p>
            <a:pPr rtl="0" fontAlgn="base">
              <a:spcBef>
                <a:spcPct val="0"/>
              </a:spcBef>
              <a:spcAft>
                <a:spcPct val="0"/>
              </a:spcAft>
              <a:buFont typeface="Arial" pitchFamily="34" charset="0"/>
              <a:buChar char="•"/>
              <a:defRPr/>
            </a:pPr>
            <a:endParaRPr lang="en-US" sz="1600" kern="1200" dirty="0" smtClean="0"/>
          </a:p>
        </p:txBody>
      </p:sp>
      <p:sp>
        <p:nvSpPr>
          <p:cNvPr id="4" name="Left-Right Arrow 3"/>
          <p:cNvSpPr/>
          <p:nvPr/>
        </p:nvSpPr>
        <p:spPr>
          <a:xfrm>
            <a:off x="3694893" y="2503524"/>
            <a:ext cx="1672203" cy="274320"/>
          </a:xfrm>
          <a:prstGeom prst="leftRightArrow">
            <a:avLst/>
          </a:prstGeom>
          <a:solidFill>
            <a:schemeClr val="accent4"/>
          </a:solidFill>
          <a:ln>
            <a:noFill/>
          </a:ln>
          <a:effectLst/>
        </p:spPr>
        <p:style>
          <a:lnRef idx="1">
            <a:schemeClr val="accent4"/>
          </a:lnRef>
          <a:fillRef idx="3">
            <a:schemeClr val="accent4"/>
          </a:fillRef>
          <a:effectRef idx="2">
            <a:schemeClr val="accent4"/>
          </a:effectRef>
          <a:fontRef idx="minor">
            <a:schemeClr val="lt1"/>
          </a:fontRef>
        </p:style>
        <p:txBody>
          <a:bodyPr lIns="91440" tIns="45720" rtlCol="0" anchor="ctr"/>
          <a:lstStyle/>
          <a:p>
            <a:pPr algn="ctr">
              <a:lnSpc>
                <a:spcPct val="85000"/>
              </a:lnSpc>
            </a:pPr>
            <a:endParaRPr lang="en-US" sz="2000" dirty="0" smtClean="0">
              <a:solidFill>
                <a:prstClr val="white"/>
              </a:solidFill>
            </a:endParaRPr>
          </a:p>
        </p:txBody>
      </p:sp>
      <p:sp>
        <p:nvSpPr>
          <p:cNvPr id="36" name="Title 35"/>
          <p:cNvSpPr>
            <a:spLocks noGrp="1"/>
          </p:cNvSpPr>
          <p:nvPr>
            <p:ph type="title"/>
          </p:nvPr>
        </p:nvSpPr>
        <p:spPr/>
        <p:txBody>
          <a:bodyPr/>
          <a:lstStyle/>
          <a:p>
            <a:r>
              <a:rPr lang="en-US" dirty="0" smtClean="0"/>
              <a:t>Run-time Service Model and the CMDB</a:t>
            </a:r>
            <a:endParaRPr lang="en-US" dirty="0"/>
          </a:p>
        </p:txBody>
      </p:sp>
      <p:sp>
        <p:nvSpPr>
          <p:cNvPr id="35" name="TextBox 34"/>
          <p:cNvSpPr txBox="1"/>
          <p:nvPr/>
        </p:nvSpPr>
        <p:spPr>
          <a:xfrm>
            <a:off x="234780" y="1989439"/>
            <a:ext cx="3200400" cy="1528624"/>
          </a:xfrm>
          <a:prstGeom prst="rect">
            <a:avLst/>
          </a:prstGeom>
          <a:noFill/>
        </p:spPr>
        <p:txBody>
          <a:bodyPr wrap="square" rtlCol="0">
            <a:spAutoFit/>
          </a:bodyPr>
          <a:lstStyle/>
          <a:p>
            <a:pPr marL="0" defTabSz="430213">
              <a:spcAft>
                <a:spcPts val="400"/>
              </a:spcAft>
              <a:buSzPct val="100000"/>
              <a:buFont typeface="Arial" pitchFamily="34" charset="0"/>
              <a:buChar char="•"/>
            </a:pPr>
            <a:r>
              <a:rPr lang="en-US" sz="1600" dirty="0" smtClean="0">
                <a:solidFill>
                  <a:srgbClr val="000000"/>
                </a:solidFill>
                <a:latin typeface="HP Simplified" pitchFamily="34" charset="0"/>
                <a:cs typeface="HP Simplified" pitchFamily="34" charset="0"/>
              </a:rPr>
              <a:t> Business service info &amp; status</a:t>
            </a:r>
          </a:p>
          <a:p>
            <a:pPr marL="0" defTabSz="430213">
              <a:spcAft>
                <a:spcPts val="400"/>
              </a:spcAft>
              <a:buSzPct val="100000"/>
              <a:buFont typeface="Arial" pitchFamily="34" charset="0"/>
              <a:buChar char="•"/>
            </a:pPr>
            <a:r>
              <a:rPr lang="en-US" sz="1600" dirty="0" smtClean="0">
                <a:solidFill>
                  <a:srgbClr val="000000"/>
                </a:solidFill>
                <a:latin typeface="HP Simplified" pitchFamily="34" charset="0"/>
                <a:cs typeface="HP Simplified" pitchFamily="34" charset="0"/>
              </a:rPr>
              <a:t> End user/real user info &amp;status</a:t>
            </a:r>
          </a:p>
          <a:p>
            <a:pPr marL="0" defTabSz="430213">
              <a:spcAft>
                <a:spcPts val="400"/>
              </a:spcAft>
              <a:buSzPct val="100000"/>
              <a:buFont typeface="Arial" pitchFamily="34" charset="0"/>
              <a:buChar char="•"/>
            </a:pPr>
            <a:r>
              <a:rPr lang="en-US" sz="1600" dirty="0" smtClean="0">
                <a:solidFill>
                  <a:srgbClr val="000000"/>
                </a:solidFill>
                <a:latin typeface="HP Simplified" pitchFamily="34" charset="0"/>
                <a:cs typeface="HP Simplified" pitchFamily="34" charset="0"/>
              </a:rPr>
              <a:t> Application/software info &amp; status</a:t>
            </a:r>
          </a:p>
          <a:p>
            <a:pPr marL="0" defTabSz="430213">
              <a:spcAft>
                <a:spcPts val="400"/>
              </a:spcAft>
              <a:buSzPct val="100000"/>
              <a:buFont typeface="Arial" pitchFamily="34" charset="0"/>
              <a:buChar char="•"/>
            </a:pPr>
            <a:r>
              <a:rPr lang="en-US" sz="1600" dirty="0" smtClean="0">
                <a:solidFill>
                  <a:srgbClr val="000000"/>
                </a:solidFill>
                <a:latin typeface="HP Simplified" pitchFamily="34" charset="0"/>
                <a:cs typeface="HP Simplified" pitchFamily="34" charset="0"/>
              </a:rPr>
              <a:t> Infrastructure info &amp; status</a:t>
            </a:r>
          </a:p>
          <a:p>
            <a:pPr marL="0" defTabSz="430213">
              <a:spcAft>
                <a:spcPts val="400"/>
              </a:spcAft>
              <a:buSzPct val="100000"/>
              <a:buFont typeface="Arial" pitchFamily="34" charset="0"/>
              <a:buChar char="•"/>
            </a:pPr>
            <a:endParaRPr lang="en-US" sz="1600" dirty="0" smtClean="0">
              <a:solidFill>
                <a:srgbClr val="000000"/>
              </a:solidFill>
              <a:latin typeface="HP Simplified" pitchFamily="34" charset="0"/>
              <a:cs typeface="HP Simplified" pitchFamily="34" charset="0"/>
            </a:endParaRPr>
          </a:p>
        </p:txBody>
      </p:sp>
      <p:sp>
        <p:nvSpPr>
          <p:cNvPr id="37" name="TextBox 36"/>
          <p:cNvSpPr txBox="1"/>
          <p:nvPr/>
        </p:nvSpPr>
        <p:spPr>
          <a:xfrm>
            <a:off x="3694670" y="1816443"/>
            <a:ext cx="1618735" cy="338554"/>
          </a:xfrm>
          <a:prstGeom prst="rect">
            <a:avLst/>
          </a:prstGeom>
          <a:noFill/>
        </p:spPr>
        <p:txBody>
          <a:bodyPr wrap="square" rtlCol="0">
            <a:spAutoFit/>
          </a:bodyPr>
          <a:lstStyle/>
          <a:p>
            <a:pPr marL="0" defTabSz="430213">
              <a:spcAft>
                <a:spcPts val="400"/>
              </a:spcAft>
              <a:buSzPct val="100000"/>
            </a:pPr>
            <a:r>
              <a:rPr lang="en-US" sz="1600" b="1" dirty="0" smtClean="0">
                <a:solidFill>
                  <a:srgbClr val="000000"/>
                </a:solidFill>
                <a:latin typeface="HP Simplified" pitchFamily="34" charset="0"/>
                <a:cs typeface="HP Simplified" pitchFamily="34" charset="0"/>
              </a:rPr>
              <a:t>Synchronization</a:t>
            </a:r>
          </a:p>
        </p:txBody>
      </p:sp>
      <p:sp>
        <p:nvSpPr>
          <p:cNvPr id="38" name="TextBox 37"/>
          <p:cNvSpPr txBox="1"/>
          <p:nvPr/>
        </p:nvSpPr>
        <p:spPr>
          <a:xfrm>
            <a:off x="3842951" y="3052119"/>
            <a:ext cx="1433384" cy="338554"/>
          </a:xfrm>
          <a:prstGeom prst="rect">
            <a:avLst/>
          </a:prstGeom>
          <a:noFill/>
        </p:spPr>
        <p:txBody>
          <a:bodyPr wrap="square" rtlCol="0">
            <a:spAutoFit/>
          </a:bodyPr>
          <a:lstStyle/>
          <a:p>
            <a:pPr marL="0" defTabSz="430213">
              <a:spcAft>
                <a:spcPts val="400"/>
              </a:spcAft>
              <a:buSzPct val="100000"/>
            </a:pPr>
            <a:r>
              <a:rPr lang="en-US" sz="1600" b="1" dirty="0" smtClean="0">
                <a:latin typeface="HP Simplified" pitchFamily="34" charset="0"/>
                <a:cs typeface="HP Simplified" pitchFamily="34" charset="0"/>
              </a:rPr>
              <a:t>Federation</a:t>
            </a:r>
          </a:p>
        </p:txBody>
      </p:sp>
      <p:sp>
        <p:nvSpPr>
          <p:cNvPr id="39" name="Rectangle 38"/>
          <p:cNvSpPr/>
          <p:nvPr/>
        </p:nvSpPr>
        <p:spPr>
          <a:xfrm>
            <a:off x="185351" y="1359244"/>
            <a:ext cx="3212757" cy="543697"/>
          </a:xfrm>
          <a:prstGeom prst="rect">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91440" tIns="45720" rtlCol="0" anchor="ctr" anchorCtr="0"/>
          <a:lstStyle/>
          <a:p>
            <a:pPr>
              <a:lnSpc>
                <a:spcPct val="85000"/>
              </a:lnSpc>
            </a:pPr>
            <a:r>
              <a:rPr lang="en-US" sz="1600" dirty="0" smtClean="0">
                <a:solidFill>
                  <a:prstClr val="white"/>
                </a:solidFill>
              </a:rPr>
              <a:t>BSM: Focus on operations</a:t>
            </a:r>
          </a:p>
        </p:txBody>
      </p:sp>
      <p:sp>
        <p:nvSpPr>
          <p:cNvPr id="40" name="Rectangle 39"/>
          <p:cNvSpPr/>
          <p:nvPr/>
        </p:nvSpPr>
        <p:spPr>
          <a:xfrm>
            <a:off x="296561" y="3484606"/>
            <a:ext cx="1717589" cy="395417"/>
          </a:xfrm>
          <a:prstGeom prst="rect">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91440" tIns="45720" rtlCol="0" anchor="ctr" anchorCtr="0"/>
          <a:lstStyle/>
          <a:p>
            <a:pPr>
              <a:lnSpc>
                <a:spcPct val="85000"/>
              </a:lnSpc>
            </a:pPr>
            <a:r>
              <a:rPr lang="en-US" sz="1600" dirty="0" smtClean="0">
                <a:solidFill>
                  <a:prstClr val="white"/>
                </a:solidFill>
              </a:rPr>
              <a:t>Actual state</a:t>
            </a:r>
          </a:p>
        </p:txBody>
      </p:sp>
      <p:sp>
        <p:nvSpPr>
          <p:cNvPr id="41" name="Rectangle 40"/>
          <p:cNvSpPr/>
          <p:nvPr/>
        </p:nvSpPr>
        <p:spPr>
          <a:xfrm>
            <a:off x="5597610" y="1322172"/>
            <a:ext cx="3249827" cy="605481"/>
          </a:xfrm>
          <a:prstGeom prst="rect">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91440" tIns="45720" rtlCol="0" anchor="ctr" anchorCtr="0"/>
          <a:lstStyle/>
          <a:p>
            <a:pPr fontAlgn="base">
              <a:spcBef>
                <a:spcPct val="0"/>
              </a:spcBef>
              <a:spcAft>
                <a:spcPct val="0"/>
              </a:spcAft>
              <a:defRPr/>
            </a:pPr>
            <a:r>
              <a:rPr lang="en-US" sz="1600" dirty="0" smtClean="0"/>
              <a:t>CMDB:  Focus on configuration management</a:t>
            </a:r>
          </a:p>
        </p:txBody>
      </p:sp>
      <p:sp>
        <p:nvSpPr>
          <p:cNvPr id="42" name="Rectangle 41"/>
          <p:cNvSpPr/>
          <p:nvPr/>
        </p:nvSpPr>
        <p:spPr>
          <a:xfrm>
            <a:off x="5758249" y="3546389"/>
            <a:ext cx="1705232" cy="420130"/>
          </a:xfrm>
          <a:prstGeom prst="rect">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91440" tIns="45720" rtlCol="0" anchor="ctr" anchorCtr="0"/>
          <a:lstStyle/>
          <a:p>
            <a:pPr fontAlgn="base">
              <a:spcBef>
                <a:spcPct val="0"/>
              </a:spcBef>
              <a:spcAft>
                <a:spcPct val="0"/>
              </a:spcAft>
              <a:defRPr/>
            </a:pPr>
            <a:r>
              <a:rPr lang="en-US" sz="1600" dirty="0" smtClean="0"/>
              <a:t>Authorized state</a:t>
            </a:r>
            <a:endParaRPr lang="en-US" sz="1600" dirty="0"/>
          </a:p>
        </p:txBody>
      </p:sp>
    </p:spTree>
    <p:extLst>
      <p:ext uri="{BB962C8B-B14F-4D97-AF65-F5344CB8AC3E}">
        <p14:creationId xmlns:p14="http://schemas.microsoft.com/office/powerpoint/2010/main" val="3399611767"/>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52" name="Straight Arrow Connector 51"/>
          <p:cNvCxnSpPr/>
          <p:nvPr/>
        </p:nvCxnSpPr>
        <p:spPr>
          <a:xfrm flipH="1" flipV="1">
            <a:off x="5416466" y="2820759"/>
            <a:ext cx="2198453" cy="719849"/>
          </a:xfrm>
          <a:prstGeom prst="straightConnector1">
            <a:avLst/>
          </a:prstGeom>
          <a:ln w="28575" cmpd="sng">
            <a:solidFill>
              <a:schemeClr val="accent4"/>
            </a:solidFill>
            <a:tailEnd type="triangle"/>
          </a:ln>
          <a:effectLst/>
        </p:spPr>
        <p:style>
          <a:lnRef idx="2">
            <a:schemeClr val="accent1"/>
          </a:lnRef>
          <a:fillRef idx="0">
            <a:schemeClr val="accent1"/>
          </a:fillRef>
          <a:effectRef idx="1">
            <a:schemeClr val="accent1"/>
          </a:effectRef>
          <a:fontRef idx="minor">
            <a:schemeClr val="tx1"/>
          </a:fontRef>
        </p:style>
      </p:cxnSp>
      <p:sp>
        <p:nvSpPr>
          <p:cNvPr id="138" name="Cube 137"/>
          <p:cNvSpPr/>
          <p:nvPr/>
        </p:nvSpPr>
        <p:spPr bwMode="gray">
          <a:xfrm>
            <a:off x="1011643" y="3545211"/>
            <a:ext cx="838126" cy="306482"/>
          </a:xfrm>
          <a:prstGeom prst="rect">
            <a:avLst/>
          </a:prstGeom>
          <a:solidFill>
            <a:schemeClr val="accent4"/>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91440" tIns="45720" rtlCol="0" anchor="ctr"/>
          <a:lstStyle/>
          <a:p>
            <a:pPr>
              <a:lnSpc>
                <a:spcPct val="85000"/>
              </a:lnSpc>
            </a:pPr>
            <a:r>
              <a:rPr lang="en-US" sz="900" dirty="0" smtClean="0">
                <a:solidFill>
                  <a:prstClr val="white"/>
                </a:solidFill>
              </a:rPr>
              <a:t>Microsoft</a:t>
            </a:r>
          </a:p>
          <a:p>
            <a:pPr>
              <a:lnSpc>
                <a:spcPct val="85000"/>
              </a:lnSpc>
            </a:pPr>
            <a:r>
              <a:rPr lang="en-US" sz="900" dirty="0" smtClean="0">
                <a:solidFill>
                  <a:prstClr val="white"/>
                </a:solidFill>
              </a:rPr>
              <a:t>SCOM</a:t>
            </a:r>
          </a:p>
        </p:txBody>
      </p:sp>
      <p:sp>
        <p:nvSpPr>
          <p:cNvPr id="150" name="Cube 149"/>
          <p:cNvSpPr/>
          <p:nvPr/>
        </p:nvSpPr>
        <p:spPr bwMode="gray">
          <a:xfrm>
            <a:off x="3010687" y="3520566"/>
            <a:ext cx="950976" cy="329184"/>
          </a:xfrm>
          <a:prstGeom prst="rect">
            <a:avLst/>
          </a:prstGeom>
          <a:solidFill>
            <a:schemeClr val="accent4"/>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91440" tIns="45720" rtlCol="0" anchor="ctr"/>
          <a:lstStyle/>
          <a:p>
            <a:pPr>
              <a:lnSpc>
                <a:spcPct val="85000"/>
              </a:lnSpc>
            </a:pPr>
            <a:r>
              <a:rPr lang="en-US" sz="900" dirty="0" smtClean="0">
                <a:solidFill>
                  <a:schemeClr val="bg1"/>
                </a:solidFill>
              </a:rPr>
              <a:t>3</a:t>
            </a:r>
            <a:r>
              <a:rPr lang="en-US" sz="900" baseline="30000" dirty="0" smtClean="0">
                <a:solidFill>
                  <a:schemeClr val="bg1"/>
                </a:solidFill>
              </a:rPr>
              <a:t>rd</a:t>
            </a:r>
            <a:r>
              <a:rPr lang="en-US" sz="900" dirty="0" smtClean="0">
                <a:solidFill>
                  <a:schemeClr val="bg1"/>
                </a:solidFill>
              </a:rPr>
              <a:t> Party</a:t>
            </a:r>
          </a:p>
          <a:p>
            <a:pPr>
              <a:lnSpc>
                <a:spcPct val="85000"/>
              </a:lnSpc>
            </a:pPr>
            <a:r>
              <a:rPr lang="en-US" sz="900" dirty="0" smtClean="0">
                <a:solidFill>
                  <a:schemeClr val="bg1"/>
                </a:solidFill>
              </a:rPr>
              <a:t>Domain Mgrs</a:t>
            </a:r>
          </a:p>
        </p:txBody>
      </p:sp>
      <p:sp>
        <p:nvSpPr>
          <p:cNvPr id="180" name="Cube 179"/>
          <p:cNvSpPr/>
          <p:nvPr/>
        </p:nvSpPr>
        <p:spPr bwMode="gray">
          <a:xfrm>
            <a:off x="1940515" y="3545608"/>
            <a:ext cx="734542" cy="306481"/>
          </a:xfrm>
          <a:prstGeom prst="rect">
            <a:avLst/>
          </a:prstGeom>
          <a:solidFill>
            <a:schemeClr val="accent4"/>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91440" tIns="45720" rtlCol="0" anchor="ctr"/>
          <a:lstStyle/>
          <a:p>
            <a:pPr>
              <a:lnSpc>
                <a:spcPct val="85000"/>
              </a:lnSpc>
            </a:pPr>
            <a:r>
              <a:rPr lang="en-US" sz="900" dirty="0" smtClean="0">
                <a:solidFill>
                  <a:prstClr val="white"/>
                </a:solidFill>
              </a:rPr>
              <a:t>NAGIOS</a:t>
            </a:r>
          </a:p>
        </p:txBody>
      </p:sp>
      <p:sp>
        <p:nvSpPr>
          <p:cNvPr id="181" name="Rectangle 180"/>
          <p:cNvSpPr/>
          <p:nvPr/>
        </p:nvSpPr>
        <p:spPr>
          <a:xfrm>
            <a:off x="2806360" y="2617635"/>
            <a:ext cx="868680" cy="650146"/>
          </a:xfrm>
          <a:prstGeom prst="rect">
            <a:avLst/>
          </a:prstGeom>
          <a:solidFill>
            <a:schemeClr val="accent4"/>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91440" tIns="45720" rtlCol="0" anchor="ctr"/>
          <a:lstStyle/>
          <a:p>
            <a:pPr fontAlgn="base">
              <a:spcBef>
                <a:spcPct val="0"/>
              </a:spcBef>
              <a:spcAft>
                <a:spcPct val="0"/>
              </a:spcAft>
            </a:pPr>
            <a:endParaRPr lang="en-US" sz="900" dirty="0" smtClean="0">
              <a:solidFill>
                <a:srgbClr val="FFFFFF"/>
              </a:solidFill>
              <a:cs typeface="Arial" charset="0"/>
            </a:endParaRPr>
          </a:p>
          <a:p>
            <a:pPr fontAlgn="base">
              <a:spcBef>
                <a:spcPct val="0"/>
              </a:spcBef>
              <a:spcAft>
                <a:spcPct val="0"/>
              </a:spcAft>
            </a:pPr>
            <a:r>
              <a:rPr lang="en-US" sz="900" dirty="0" smtClean="0">
                <a:solidFill>
                  <a:srgbClr val="FFFFFF"/>
                </a:solidFill>
                <a:cs typeface="Arial" charset="0"/>
              </a:rPr>
              <a:t>SCOM &amp; </a:t>
            </a:r>
          </a:p>
          <a:p>
            <a:pPr fontAlgn="base">
              <a:spcBef>
                <a:spcPct val="0"/>
              </a:spcBef>
              <a:spcAft>
                <a:spcPct val="0"/>
              </a:spcAft>
            </a:pPr>
            <a:r>
              <a:rPr lang="en-US" sz="900" dirty="0" smtClean="0">
                <a:solidFill>
                  <a:srgbClr val="FFFFFF"/>
                </a:solidFill>
                <a:cs typeface="Arial" charset="0"/>
              </a:rPr>
              <a:t>Nagios</a:t>
            </a:r>
          </a:p>
          <a:p>
            <a:pPr fontAlgn="base">
              <a:spcBef>
                <a:spcPct val="0"/>
              </a:spcBef>
              <a:spcAft>
                <a:spcPct val="0"/>
              </a:spcAft>
            </a:pPr>
            <a:r>
              <a:rPr lang="en-US" sz="900" dirty="0" smtClean="0">
                <a:solidFill>
                  <a:srgbClr val="FFFFFF"/>
                </a:solidFill>
                <a:cs typeface="Arial" charset="0"/>
              </a:rPr>
              <a:t>Integration </a:t>
            </a:r>
          </a:p>
          <a:p>
            <a:pPr fontAlgn="base">
              <a:spcBef>
                <a:spcPct val="0"/>
              </a:spcBef>
              <a:spcAft>
                <a:spcPct val="0"/>
              </a:spcAft>
            </a:pPr>
            <a:r>
              <a:rPr lang="en-US" sz="900" dirty="0" smtClean="0">
                <a:solidFill>
                  <a:srgbClr val="FFFFFF"/>
                </a:solidFill>
                <a:cs typeface="Arial" charset="0"/>
              </a:rPr>
              <a:t>Adapter</a:t>
            </a:r>
          </a:p>
          <a:p>
            <a:pPr fontAlgn="base">
              <a:lnSpc>
                <a:spcPct val="85000"/>
              </a:lnSpc>
              <a:spcBef>
                <a:spcPct val="0"/>
              </a:spcBef>
              <a:spcAft>
                <a:spcPct val="0"/>
              </a:spcAft>
            </a:pPr>
            <a:endParaRPr lang="en-US" sz="900" dirty="0" smtClean="0">
              <a:solidFill>
                <a:srgbClr val="FFFFFF"/>
              </a:solidFill>
            </a:endParaRPr>
          </a:p>
        </p:txBody>
      </p:sp>
      <p:sp>
        <p:nvSpPr>
          <p:cNvPr id="184" name="Rectangle 183"/>
          <p:cNvSpPr/>
          <p:nvPr/>
        </p:nvSpPr>
        <p:spPr>
          <a:xfrm>
            <a:off x="3697900" y="2617635"/>
            <a:ext cx="868680" cy="650146"/>
          </a:xfrm>
          <a:prstGeom prst="rect">
            <a:avLst/>
          </a:prstGeom>
          <a:solidFill>
            <a:schemeClr val="accent4"/>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91440" tIns="45720" rtlCol="0" anchor="ctr"/>
          <a:lstStyle/>
          <a:p>
            <a:pPr fontAlgn="base">
              <a:spcBef>
                <a:spcPct val="0"/>
              </a:spcBef>
              <a:spcAft>
                <a:spcPct val="0"/>
              </a:spcAft>
            </a:pPr>
            <a:endParaRPr lang="en-US" sz="900" dirty="0" smtClean="0">
              <a:solidFill>
                <a:schemeClr val="tx1"/>
              </a:solidFill>
              <a:cs typeface="Arial" charset="0"/>
            </a:endParaRPr>
          </a:p>
          <a:p>
            <a:pPr fontAlgn="base">
              <a:spcBef>
                <a:spcPct val="0"/>
              </a:spcBef>
              <a:spcAft>
                <a:spcPct val="0"/>
              </a:spcAft>
            </a:pPr>
            <a:r>
              <a:rPr lang="en-US" sz="900" dirty="0" smtClean="0">
                <a:solidFill>
                  <a:schemeClr val="bg1"/>
                </a:solidFill>
                <a:cs typeface="Arial" charset="0"/>
              </a:rPr>
              <a:t>Open</a:t>
            </a:r>
          </a:p>
          <a:p>
            <a:pPr fontAlgn="base">
              <a:spcBef>
                <a:spcPct val="0"/>
              </a:spcBef>
              <a:spcAft>
                <a:spcPct val="0"/>
              </a:spcAft>
            </a:pPr>
            <a:r>
              <a:rPr lang="en-US" sz="900" dirty="0" smtClean="0">
                <a:solidFill>
                  <a:schemeClr val="bg1"/>
                </a:solidFill>
                <a:cs typeface="Arial" charset="0"/>
              </a:rPr>
              <a:t>Integration </a:t>
            </a:r>
          </a:p>
          <a:p>
            <a:pPr fontAlgn="base">
              <a:spcBef>
                <a:spcPct val="0"/>
              </a:spcBef>
              <a:spcAft>
                <a:spcPct val="0"/>
              </a:spcAft>
            </a:pPr>
            <a:r>
              <a:rPr lang="en-US" sz="900" dirty="0" smtClean="0">
                <a:solidFill>
                  <a:schemeClr val="bg1"/>
                </a:solidFill>
                <a:cs typeface="Arial" charset="0"/>
              </a:rPr>
              <a:t>Adapter</a:t>
            </a:r>
          </a:p>
          <a:p>
            <a:pPr fontAlgn="base">
              <a:spcBef>
                <a:spcPct val="0"/>
              </a:spcBef>
              <a:spcAft>
                <a:spcPct val="0"/>
              </a:spcAft>
            </a:pPr>
            <a:r>
              <a:rPr lang="en-US" sz="900" dirty="0" smtClean="0">
                <a:solidFill>
                  <a:schemeClr val="bg1"/>
                </a:solidFill>
                <a:cs typeface="Arial" charset="0"/>
              </a:rPr>
              <a:t>Interfaces</a:t>
            </a:r>
          </a:p>
          <a:p>
            <a:pPr fontAlgn="base">
              <a:lnSpc>
                <a:spcPct val="85000"/>
              </a:lnSpc>
              <a:spcBef>
                <a:spcPct val="0"/>
              </a:spcBef>
              <a:spcAft>
                <a:spcPct val="0"/>
              </a:spcAft>
            </a:pPr>
            <a:endParaRPr lang="en-US" sz="900" dirty="0" smtClean="0">
              <a:solidFill>
                <a:schemeClr val="tx1"/>
              </a:solidFill>
            </a:endParaRPr>
          </a:p>
        </p:txBody>
      </p:sp>
      <p:sp>
        <p:nvSpPr>
          <p:cNvPr id="164" name="Cube 163"/>
          <p:cNvSpPr/>
          <p:nvPr/>
        </p:nvSpPr>
        <p:spPr bwMode="gray">
          <a:xfrm>
            <a:off x="7559389" y="3426115"/>
            <a:ext cx="742552" cy="329184"/>
          </a:xfrm>
          <a:prstGeom prst="rect">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91440" tIns="45720" rtlCol="0" anchor="ctr"/>
          <a:lstStyle/>
          <a:p>
            <a:pPr>
              <a:lnSpc>
                <a:spcPct val="85000"/>
              </a:lnSpc>
            </a:pPr>
            <a:r>
              <a:rPr lang="en-US" sz="1000" dirty="0" smtClean="0">
                <a:solidFill>
                  <a:srgbClr val="FFFFFF"/>
                </a:solidFill>
              </a:rPr>
              <a:t>OM/PM</a:t>
            </a:r>
          </a:p>
        </p:txBody>
      </p:sp>
      <p:sp>
        <p:nvSpPr>
          <p:cNvPr id="176" name="Cube 175"/>
          <p:cNvSpPr/>
          <p:nvPr/>
        </p:nvSpPr>
        <p:spPr bwMode="gray">
          <a:xfrm>
            <a:off x="6642788" y="2837690"/>
            <a:ext cx="570483" cy="329184"/>
          </a:xfrm>
          <a:prstGeom prst="rect">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91440" tIns="45720" rtlCol="0" anchor="ctr"/>
          <a:lstStyle/>
          <a:p>
            <a:pPr>
              <a:lnSpc>
                <a:spcPct val="85000"/>
              </a:lnSpc>
            </a:pPr>
            <a:r>
              <a:rPr lang="en-US" sz="1000" dirty="0" err="1" smtClean="0">
                <a:solidFill>
                  <a:srgbClr val="FFFFFF"/>
                </a:solidFill>
              </a:rPr>
              <a:t>NNMi</a:t>
            </a:r>
            <a:endParaRPr lang="en-US" sz="1000" dirty="0" smtClean="0">
              <a:solidFill>
                <a:srgbClr val="FFFFFF"/>
              </a:solidFill>
            </a:endParaRPr>
          </a:p>
        </p:txBody>
      </p:sp>
      <p:grpSp>
        <p:nvGrpSpPr>
          <p:cNvPr id="2" name="Group 82"/>
          <p:cNvGrpSpPr/>
          <p:nvPr/>
        </p:nvGrpSpPr>
        <p:grpSpPr>
          <a:xfrm>
            <a:off x="2806360" y="1551372"/>
            <a:ext cx="2651760" cy="1039176"/>
            <a:chOff x="2769290" y="1872647"/>
            <a:chExt cx="2651760" cy="1039176"/>
          </a:xfrm>
          <a:effectLst/>
        </p:grpSpPr>
        <p:sp>
          <p:nvSpPr>
            <p:cNvPr id="225" name="Rectangle 224"/>
            <p:cNvSpPr/>
            <p:nvPr/>
          </p:nvSpPr>
          <p:spPr>
            <a:xfrm>
              <a:off x="2769290" y="2546063"/>
              <a:ext cx="2651760" cy="365760"/>
            </a:xfrm>
            <a:prstGeom prst="rect">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tIns="73152" anchor="ctr"/>
            <a:lstStyle/>
            <a:p>
              <a:pPr fontAlgn="base">
                <a:spcBef>
                  <a:spcPct val="0"/>
                </a:spcBef>
                <a:spcAft>
                  <a:spcPct val="0"/>
                </a:spcAft>
              </a:pPr>
              <a:r>
                <a:rPr lang="en-US" sz="1400" dirty="0" smtClean="0">
                  <a:solidFill>
                    <a:srgbClr val="FFFFFF"/>
                  </a:solidFill>
                  <a:cs typeface="Arial" charset="0"/>
                </a:rPr>
                <a:t>Run-time Service Model</a:t>
              </a:r>
            </a:p>
          </p:txBody>
        </p:sp>
        <p:sp>
          <p:nvSpPr>
            <p:cNvPr id="226" name="Rectangle 225"/>
            <p:cNvSpPr/>
            <p:nvPr/>
          </p:nvSpPr>
          <p:spPr>
            <a:xfrm>
              <a:off x="2769290" y="2214325"/>
              <a:ext cx="2651760" cy="266228"/>
            </a:xfrm>
            <a:prstGeom prst="rect">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tIns="73152" anchor="ctr"/>
            <a:lstStyle/>
            <a:p>
              <a:pPr fontAlgn="base">
                <a:spcBef>
                  <a:spcPct val="0"/>
                </a:spcBef>
                <a:spcAft>
                  <a:spcPct val="0"/>
                </a:spcAft>
              </a:pPr>
              <a:r>
                <a:rPr lang="en-US" sz="1600" dirty="0" smtClean="0">
                  <a:solidFill>
                    <a:srgbClr val="FFFFFF"/>
                  </a:solidFill>
                  <a:cs typeface="Arial" charset="0"/>
                </a:rPr>
                <a:t>BSM Platform</a:t>
              </a:r>
            </a:p>
          </p:txBody>
        </p:sp>
        <p:sp>
          <p:nvSpPr>
            <p:cNvPr id="227" name="Rectangle 226"/>
            <p:cNvSpPr/>
            <p:nvPr/>
          </p:nvSpPr>
          <p:spPr>
            <a:xfrm>
              <a:off x="2769290" y="1872647"/>
              <a:ext cx="2651760" cy="296621"/>
            </a:xfrm>
            <a:prstGeom prst="rect">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tIns="73152" anchor="ctr"/>
            <a:lstStyle/>
            <a:p>
              <a:pPr fontAlgn="base">
                <a:spcBef>
                  <a:spcPct val="0"/>
                </a:spcBef>
                <a:spcAft>
                  <a:spcPct val="0"/>
                </a:spcAft>
              </a:pPr>
              <a:r>
                <a:rPr lang="en-US" dirty="0" smtClean="0">
                  <a:solidFill>
                    <a:srgbClr val="FFFFFF"/>
                  </a:solidFill>
                  <a:cs typeface="Arial" charset="0"/>
                </a:rPr>
                <a:t>OMi</a:t>
              </a:r>
            </a:p>
          </p:txBody>
        </p:sp>
      </p:grpSp>
      <p:sp>
        <p:nvSpPr>
          <p:cNvPr id="231" name="TextBox 230"/>
          <p:cNvSpPr txBox="1"/>
          <p:nvPr/>
        </p:nvSpPr>
        <p:spPr>
          <a:xfrm>
            <a:off x="1618736" y="940996"/>
            <a:ext cx="6623222" cy="408623"/>
          </a:xfrm>
          <a:prstGeom prst="roundRect">
            <a:avLst/>
          </a:prstGeom>
          <a:ln w="28575">
            <a:noFill/>
            <a:headEnd type="triangle" w="med" len="med"/>
            <a:tailEnd type="triangle" w="med" len="med"/>
          </a:ln>
          <a:effectLst/>
        </p:spPr>
        <p:txBody>
          <a:bodyPr wrap="square">
            <a:spAutoFit/>
          </a:bodyPr>
          <a:lstStyle/>
          <a:p>
            <a:pPr fontAlgn="base">
              <a:spcBef>
                <a:spcPct val="0"/>
              </a:spcBef>
              <a:spcAft>
                <a:spcPct val="0"/>
              </a:spcAft>
              <a:defRPr/>
            </a:pPr>
            <a:r>
              <a:rPr lang="en-US" dirty="0">
                <a:cs typeface="Arial" charset="0"/>
              </a:rPr>
              <a:t>Automatically related to a complete model of the IT infrastructure</a:t>
            </a:r>
          </a:p>
        </p:txBody>
      </p:sp>
      <p:sp>
        <p:nvSpPr>
          <p:cNvPr id="232" name="TextBox 231"/>
          <p:cNvSpPr txBox="1"/>
          <p:nvPr/>
        </p:nvSpPr>
        <p:spPr>
          <a:xfrm>
            <a:off x="1199887" y="4068199"/>
            <a:ext cx="6857276" cy="408623"/>
          </a:xfrm>
          <a:prstGeom prst="roundRect">
            <a:avLst/>
          </a:prstGeom>
          <a:noFill/>
          <a:ln w="25400">
            <a:noFill/>
          </a:ln>
          <a:effectLst/>
        </p:spPr>
        <p:txBody>
          <a:bodyPr wrap="square">
            <a:spAutoFit/>
          </a:bodyPr>
          <a:lstStyle/>
          <a:p>
            <a:pPr algn="ctr" fontAlgn="base">
              <a:spcBef>
                <a:spcPct val="0"/>
              </a:spcBef>
              <a:spcAft>
                <a:spcPct val="0"/>
              </a:spcAft>
              <a:defRPr/>
            </a:pPr>
            <a:r>
              <a:rPr lang="en-US" dirty="0">
                <a:cs typeface="Arial" charset="0"/>
              </a:rPr>
              <a:t>Complete </a:t>
            </a:r>
            <a:r>
              <a:rPr lang="en-US" dirty="0" smtClean="0">
                <a:cs typeface="Arial" charset="0"/>
              </a:rPr>
              <a:t>cross-domain </a:t>
            </a:r>
            <a:r>
              <a:rPr lang="en-US" dirty="0">
                <a:cs typeface="Arial" charset="0"/>
              </a:rPr>
              <a:t>visibility of IT infrastructure issues</a:t>
            </a:r>
          </a:p>
        </p:txBody>
      </p:sp>
      <p:sp>
        <p:nvSpPr>
          <p:cNvPr id="144" name="TextBox 143"/>
          <p:cNvSpPr txBox="1"/>
          <p:nvPr/>
        </p:nvSpPr>
        <p:spPr>
          <a:xfrm>
            <a:off x="7768352" y="2022442"/>
            <a:ext cx="1375648" cy="1191816"/>
          </a:xfrm>
          <a:prstGeom prst="roundRect">
            <a:avLst/>
          </a:prstGeom>
          <a:noFill/>
          <a:ln w="19050" cap="flat" cmpd="sng" algn="ctr">
            <a:noFill/>
            <a:prstDash val="solid"/>
            <a:round/>
            <a:headEnd type="none" w="med" len="med"/>
            <a:tailEnd type="none" w="med" len="med"/>
          </a:ln>
          <a:effectLst/>
        </p:spPr>
        <p:txBody>
          <a:bodyPr wrap="square">
            <a:spAutoFit/>
          </a:bodyPr>
          <a:lstStyle/>
          <a:p>
            <a:pPr fontAlgn="base">
              <a:spcBef>
                <a:spcPct val="0"/>
              </a:spcBef>
              <a:spcAft>
                <a:spcPct val="0"/>
              </a:spcAft>
              <a:defRPr/>
            </a:pPr>
            <a:r>
              <a:rPr lang="en-US" sz="1600" dirty="0" smtClean="0">
                <a:cs typeface="Arial" charset="0"/>
              </a:rPr>
              <a:t>Linking </a:t>
            </a:r>
            <a:br>
              <a:rPr lang="en-US" sz="1600" dirty="0" smtClean="0">
                <a:cs typeface="Arial" charset="0"/>
              </a:rPr>
            </a:br>
            <a:r>
              <a:rPr lang="en-US" sz="1600" dirty="0" smtClean="0">
                <a:cs typeface="Arial" charset="0"/>
              </a:rPr>
              <a:t>the NOC </a:t>
            </a:r>
            <a:br>
              <a:rPr lang="en-US" sz="1600" dirty="0" smtClean="0">
                <a:cs typeface="Arial" charset="0"/>
              </a:rPr>
            </a:br>
            <a:r>
              <a:rPr lang="en-US" sz="1600" dirty="0" smtClean="0">
                <a:cs typeface="Arial" charset="0"/>
              </a:rPr>
              <a:t>and </a:t>
            </a:r>
            <a:br>
              <a:rPr lang="en-US" sz="1600" dirty="0" smtClean="0">
                <a:cs typeface="Arial" charset="0"/>
              </a:rPr>
            </a:br>
            <a:r>
              <a:rPr lang="en-US" sz="1600" dirty="0" smtClean="0">
                <a:cs typeface="Arial" charset="0"/>
              </a:rPr>
              <a:t>the SOC</a:t>
            </a:r>
            <a:endParaRPr lang="en-US" sz="1600" dirty="0">
              <a:cs typeface="Arial" charset="0"/>
            </a:endParaRPr>
          </a:p>
        </p:txBody>
      </p:sp>
      <p:sp>
        <p:nvSpPr>
          <p:cNvPr id="68" name="Oval 67"/>
          <p:cNvSpPr/>
          <p:nvPr/>
        </p:nvSpPr>
        <p:spPr bwMode="gray">
          <a:xfrm>
            <a:off x="5006638" y="2918883"/>
            <a:ext cx="139149" cy="129209"/>
          </a:xfrm>
          <a:prstGeom prst="ellipse">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91440" tIns="45720" rtlCol="0" anchor="ctr"/>
          <a:lstStyle/>
          <a:p>
            <a:pPr algn="ctr">
              <a:lnSpc>
                <a:spcPct val="85000"/>
              </a:lnSpc>
            </a:pPr>
            <a:endParaRPr lang="en-US" sz="2000" dirty="0" err="1" smtClean="0">
              <a:solidFill>
                <a:prstClr val="white"/>
              </a:solidFill>
            </a:endParaRPr>
          </a:p>
        </p:txBody>
      </p:sp>
      <p:sp>
        <p:nvSpPr>
          <p:cNvPr id="185" name="Rectangle 184"/>
          <p:cNvSpPr/>
          <p:nvPr/>
        </p:nvSpPr>
        <p:spPr>
          <a:xfrm>
            <a:off x="4589440" y="2617635"/>
            <a:ext cx="868680" cy="650146"/>
          </a:xfrm>
          <a:prstGeom prst="rect">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91440" tIns="45720" rtlCol="0" anchor="ctr"/>
          <a:lstStyle/>
          <a:p>
            <a:pPr fontAlgn="base">
              <a:spcBef>
                <a:spcPct val="0"/>
              </a:spcBef>
              <a:spcAft>
                <a:spcPct val="0"/>
              </a:spcAft>
            </a:pPr>
            <a:endParaRPr lang="en-US" sz="900" dirty="0" smtClean="0">
              <a:solidFill>
                <a:srgbClr val="FFFFFF"/>
              </a:solidFill>
              <a:cs typeface="Arial" charset="0"/>
            </a:endParaRPr>
          </a:p>
          <a:p>
            <a:pPr fontAlgn="base">
              <a:spcBef>
                <a:spcPct val="0"/>
              </a:spcBef>
              <a:spcAft>
                <a:spcPct val="0"/>
              </a:spcAft>
            </a:pPr>
            <a:r>
              <a:rPr lang="en-US" sz="900" dirty="0" smtClean="0">
                <a:solidFill>
                  <a:srgbClr val="FFFFFF"/>
                </a:solidFill>
                <a:cs typeface="Arial" charset="0"/>
              </a:rPr>
              <a:t>HP</a:t>
            </a:r>
          </a:p>
          <a:p>
            <a:pPr fontAlgn="base">
              <a:spcBef>
                <a:spcPct val="0"/>
              </a:spcBef>
              <a:spcAft>
                <a:spcPct val="0"/>
              </a:spcAft>
            </a:pPr>
            <a:r>
              <a:rPr lang="en-US" sz="900" dirty="0" smtClean="0">
                <a:solidFill>
                  <a:srgbClr val="FFFFFF"/>
                </a:solidFill>
                <a:cs typeface="Arial" charset="0"/>
              </a:rPr>
              <a:t>Integration</a:t>
            </a:r>
          </a:p>
          <a:p>
            <a:pPr fontAlgn="base">
              <a:spcBef>
                <a:spcPct val="0"/>
              </a:spcBef>
              <a:spcAft>
                <a:spcPct val="0"/>
              </a:spcAft>
            </a:pPr>
            <a:r>
              <a:rPr lang="en-US" sz="900" dirty="0" smtClean="0">
                <a:solidFill>
                  <a:srgbClr val="FFFFFF"/>
                </a:solidFill>
                <a:cs typeface="Arial" charset="0"/>
              </a:rPr>
              <a:t>Adapters</a:t>
            </a:r>
          </a:p>
          <a:p>
            <a:pPr fontAlgn="base">
              <a:lnSpc>
                <a:spcPct val="85000"/>
              </a:lnSpc>
              <a:spcBef>
                <a:spcPct val="0"/>
              </a:spcBef>
              <a:spcAft>
                <a:spcPct val="0"/>
              </a:spcAft>
            </a:pPr>
            <a:endParaRPr lang="en-US" sz="900" dirty="0" smtClean="0">
              <a:solidFill>
                <a:srgbClr val="FFFFFF"/>
              </a:solidFill>
            </a:endParaRPr>
          </a:p>
        </p:txBody>
      </p:sp>
      <p:sp>
        <p:nvSpPr>
          <p:cNvPr id="156" name="Cube 155"/>
          <p:cNvSpPr/>
          <p:nvPr/>
        </p:nvSpPr>
        <p:spPr bwMode="gray">
          <a:xfrm>
            <a:off x="5207269" y="3436169"/>
            <a:ext cx="593013" cy="329184"/>
          </a:xfrm>
          <a:prstGeom prst="rect">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91440" tIns="45720" rtlCol="0" anchor="ctr"/>
          <a:lstStyle/>
          <a:p>
            <a:pPr>
              <a:lnSpc>
                <a:spcPct val="85000"/>
              </a:lnSpc>
            </a:pPr>
            <a:r>
              <a:rPr lang="en-US" sz="1000" dirty="0" smtClean="0">
                <a:solidFill>
                  <a:srgbClr val="FFFFFF"/>
                </a:solidFill>
              </a:rPr>
              <a:t>SIM</a:t>
            </a:r>
          </a:p>
        </p:txBody>
      </p:sp>
      <p:sp>
        <p:nvSpPr>
          <p:cNvPr id="66" name="Cube 65"/>
          <p:cNvSpPr/>
          <p:nvPr/>
        </p:nvSpPr>
        <p:spPr bwMode="gray">
          <a:xfrm>
            <a:off x="5927709" y="3445897"/>
            <a:ext cx="593013" cy="329184"/>
          </a:xfrm>
          <a:prstGeom prst="rect">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91440" tIns="45720" rtlCol="0" anchor="ctr"/>
          <a:lstStyle/>
          <a:p>
            <a:pPr>
              <a:lnSpc>
                <a:spcPct val="85000"/>
              </a:lnSpc>
            </a:pPr>
            <a:r>
              <a:rPr lang="en-US" sz="1000" dirty="0" smtClean="0">
                <a:solidFill>
                  <a:srgbClr val="FFFFFF"/>
                </a:solidFill>
              </a:rPr>
              <a:t>APM</a:t>
            </a:r>
          </a:p>
        </p:txBody>
      </p:sp>
      <p:sp>
        <p:nvSpPr>
          <p:cNvPr id="172" name="Cube 171"/>
          <p:cNvSpPr/>
          <p:nvPr/>
        </p:nvSpPr>
        <p:spPr bwMode="gray">
          <a:xfrm>
            <a:off x="6559316" y="3440710"/>
            <a:ext cx="926850" cy="329707"/>
          </a:xfrm>
          <a:prstGeom prst="rect">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91440" tIns="45720" rtlCol="0" anchor="ctr"/>
          <a:lstStyle/>
          <a:p>
            <a:pPr>
              <a:lnSpc>
                <a:spcPct val="85000"/>
              </a:lnSpc>
            </a:pPr>
            <a:r>
              <a:rPr lang="en-US" sz="1000" dirty="0" err="1" smtClean="0">
                <a:solidFill>
                  <a:srgbClr val="FFFFFF"/>
                </a:solidFill>
              </a:rPr>
              <a:t>SiteScope</a:t>
            </a:r>
            <a:endParaRPr lang="en-US" sz="1000" dirty="0" smtClean="0">
              <a:solidFill>
                <a:srgbClr val="FFFFFF"/>
              </a:solidFill>
            </a:endParaRPr>
          </a:p>
        </p:txBody>
      </p:sp>
      <p:cxnSp>
        <p:nvCxnSpPr>
          <p:cNvPr id="85" name="Straight Arrow Connector 84"/>
          <p:cNvCxnSpPr>
            <a:stCxn id="226" idx="1"/>
          </p:cNvCxnSpPr>
          <p:nvPr/>
        </p:nvCxnSpPr>
        <p:spPr>
          <a:xfrm flipH="1">
            <a:off x="1746000" y="2026164"/>
            <a:ext cx="1060360" cy="261518"/>
          </a:xfrm>
          <a:prstGeom prst="straightConnector1">
            <a:avLst/>
          </a:prstGeom>
          <a:ln w="28575">
            <a:solidFill>
              <a:schemeClr val="accent4"/>
            </a:solidFill>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86" name="Straight Arrow Connector 85"/>
          <p:cNvCxnSpPr/>
          <p:nvPr/>
        </p:nvCxnSpPr>
        <p:spPr>
          <a:xfrm flipH="1" flipV="1">
            <a:off x="1746000" y="1881349"/>
            <a:ext cx="1073181" cy="25010"/>
          </a:xfrm>
          <a:prstGeom prst="straightConnector1">
            <a:avLst/>
          </a:prstGeom>
          <a:ln w="28575">
            <a:solidFill>
              <a:schemeClr val="accent4"/>
            </a:solidFill>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87" name="Straight Arrow Connector 86"/>
          <p:cNvCxnSpPr/>
          <p:nvPr/>
        </p:nvCxnSpPr>
        <p:spPr>
          <a:xfrm flipH="1">
            <a:off x="5453897" y="1708000"/>
            <a:ext cx="1103244" cy="0"/>
          </a:xfrm>
          <a:prstGeom prst="straightConnector1">
            <a:avLst/>
          </a:prstGeom>
          <a:ln w="28575">
            <a:solidFill>
              <a:schemeClr val="accent4"/>
            </a:solidFill>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89" name="Straight Arrow Connector 88"/>
          <p:cNvCxnSpPr/>
          <p:nvPr/>
        </p:nvCxnSpPr>
        <p:spPr>
          <a:xfrm>
            <a:off x="6973254" y="1973092"/>
            <a:ext cx="1331" cy="822960"/>
          </a:xfrm>
          <a:prstGeom prst="straightConnector1">
            <a:avLst/>
          </a:prstGeom>
          <a:ln w="28575">
            <a:solidFill>
              <a:schemeClr val="accent4"/>
            </a:solidFill>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90" name="Straight Arrow Connector 89"/>
          <p:cNvCxnSpPr/>
          <p:nvPr/>
        </p:nvCxnSpPr>
        <p:spPr>
          <a:xfrm flipH="1">
            <a:off x="7857794" y="1954997"/>
            <a:ext cx="314" cy="1460090"/>
          </a:xfrm>
          <a:prstGeom prst="straightConnector1">
            <a:avLst/>
          </a:prstGeom>
          <a:ln w="28575">
            <a:solidFill>
              <a:schemeClr val="accent4"/>
            </a:solidFill>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95" name="Straight Arrow Connector 94"/>
          <p:cNvCxnSpPr/>
          <p:nvPr/>
        </p:nvCxnSpPr>
        <p:spPr>
          <a:xfrm flipH="1">
            <a:off x="7385120" y="3626161"/>
            <a:ext cx="365760" cy="0"/>
          </a:xfrm>
          <a:prstGeom prst="straightConnector1">
            <a:avLst/>
          </a:prstGeom>
          <a:ln w="28575">
            <a:solidFill>
              <a:schemeClr val="accent4"/>
            </a:solidFill>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72" name="Straight Arrow Connector 71"/>
          <p:cNvCxnSpPr>
            <a:endCxn id="225" idx="3"/>
          </p:cNvCxnSpPr>
          <p:nvPr/>
        </p:nvCxnSpPr>
        <p:spPr>
          <a:xfrm flipH="1" flipV="1">
            <a:off x="5458120" y="2407668"/>
            <a:ext cx="1187568" cy="492239"/>
          </a:xfrm>
          <a:prstGeom prst="straightConnector1">
            <a:avLst/>
          </a:prstGeom>
          <a:ln w="31750">
            <a:solidFill>
              <a:schemeClr val="accent4"/>
            </a:solidFill>
            <a:tailEnd type="triangle"/>
          </a:ln>
        </p:spPr>
        <p:style>
          <a:lnRef idx="1">
            <a:schemeClr val="accent1"/>
          </a:lnRef>
          <a:fillRef idx="0">
            <a:schemeClr val="accent1"/>
          </a:fillRef>
          <a:effectRef idx="0">
            <a:schemeClr val="accent1"/>
          </a:effectRef>
          <a:fontRef idx="minor">
            <a:schemeClr val="tx1"/>
          </a:fontRef>
        </p:style>
      </p:cxnSp>
      <p:cxnSp>
        <p:nvCxnSpPr>
          <p:cNvPr id="75" name="Straight Arrow Connector 74"/>
          <p:cNvCxnSpPr/>
          <p:nvPr/>
        </p:nvCxnSpPr>
        <p:spPr>
          <a:xfrm flipH="1" flipV="1">
            <a:off x="5474832" y="1818810"/>
            <a:ext cx="1322962" cy="1021404"/>
          </a:xfrm>
          <a:prstGeom prst="straightConnector1">
            <a:avLst/>
          </a:prstGeom>
          <a:ln w="31750">
            <a:solidFill>
              <a:schemeClr val="accent4"/>
            </a:solidFill>
            <a:tailEnd type="triangle"/>
          </a:ln>
        </p:spPr>
        <p:style>
          <a:lnRef idx="1">
            <a:schemeClr val="accent1"/>
          </a:lnRef>
          <a:fillRef idx="0">
            <a:schemeClr val="accent1"/>
          </a:fillRef>
          <a:effectRef idx="0">
            <a:schemeClr val="accent1"/>
          </a:effectRef>
          <a:fontRef idx="minor">
            <a:schemeClr val="tx1"/>
          </a:fontRef>
        </p:style>
      </p:cxnSp>
      <p:sp>
        <p:nvSpPr>
          <p:cNvPr id="69" name="Cube 137"/>
          <p:cNvSpPr/>
          <p:nvPr/>
        </p:nvSpPr>
        <p:spPr bwMode="gray">
          <a:xfrm>
            <a:off x="234204" y="3552116"/>
            <a:ext cx="701319" cy="317444"/>
          </a:xfrm>
          <a:prstGeom prst="rect">
            <a:avLst/>
          </a:prstGeom>
          <a:solidFill>
            <a:schemeClr val="accent4"/>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91440" tIns="45720" rtlCol="0" anchor="ctr"/>
          <a:lstStyle/>
          <a:p>
            <a:pPr>
              <a:lnSpc>
                <a:spcPct val="85000"/>
              </a:lnSpc>
            </a:pPr>
            <a:r>
              <a:rPr lang="en-US" sz="900" dirty="0" smtClean="0">
                <a:solidFill>
                  <a:prstClr val="white"/>
                </a:solidFill>
              </a:rPr>
              <a:t>IBM Tivoli</a:t>
            </a:r>
          </a:p>
        </p:txBody>
      </p:sp>
      <p:sp>
        <p:nvSpPr>
          <p:cNvPr id="40" name="Title 39"/>
          <p:cNvSpPr>
            <a:spLocks noGrp="1"/>
          </p:cNvSpPr>
          <p:nvPr>
            <p:ph type="title"/>
          </p:nvPr>
        </p:nvSpPr>
        <p:spPr/>
        <p:txBody>
          <a:bodyPr/>
          <a:lstStyle/>
          <a:p>
            <a:r>
              <a:rPr lang="en-US" dirty="0" smtClean="0"/>
              <a:t>Automate with universal event correlation</a:t>
            </a:r>
            <a:endParaRPr lang="en-US" dirty="0"/>
          </a:p>
        </p:txBody>
      </p:sp>
      <p:cxnSp>
        <p:nvCxnSpPr>
          <p:cNvPr id="43" name="Straight Arrow Connector 42"/>
          <p:cNvCxnSpPr>
            <a:stCxn id="150" idx="0"/>
          </p:cNvCxnSpPr>
          <p:nvPr/>
        </p:nvCxnSpPr>
        <p:spPr>
          <a:xfrm flipV="1">
            <a:off x="3486175" y="3248776"/>
            <a:ext cx="451686" cy="271790"/>
          </a:xfrm>
          <a:prstGeom prst="straightConnector1">
            <a:avLst/>
          </a:prstGeom>
          <a:ln w="28575" cmpd="sng">
            <a:solidFill>
              <a:schemeClr val="accent4"/>
            </a:solidFill>
            <a:tailEnd type="triangle"/>
          </a:ln>
          <a:effectLst/>
        </p:spPr>
        <p:style>
          <a:lnRef idx="2">
            <a:schemeClr val="accent1"/>
          </a:lnRef>
          <a:fillRef idx="0">
            <a:schemeClr val="accent1"/>
          </a:fillRef>
          <a:effectRef idx="1">
            <a:schemeClr val="accent1"/>
          </a:effectRef>
          <a:fontRef idx="minor">
            <a:schemeClr val="tx1"/>
          </a:fontRef>
        </p:style>
      </p:cxnSp>
      <p:cxnSp>
        <p:nvCxnSpPr>
          <p:cNvPr id="45" name="Straight Arrow Connector 44"/>
          <p:cNvCxnSpPr>
            <a:stCxn id="156" idx="0"/>
          </p:cNvCxnSpPr>
          <p:nvPr/>
        </p:nvCxnSpPr>
        <p:spPr>
          <a:xfrm flipH="1" flipV="1">
            <a:off x="5319189" y="3258504"/>
            <a:ext cx="184587" cy="177665"/>
          </a:xfrm>
          <a:prstGeom prst="straightConnector1">
            <a:avLst/>
          </a:prstGeom>
          <a:ln w="28575" cmpd="sng">
            <a:solidFill>
              <a:schemeClr val="accent4"/>
            </a:solidFill>
            <a:tailEnd type="triangle"/>
          </a:ln>
          <a:effectLst/>
        </p:spPr>
        <p:style>
          <a:lnRef idx="2">
            <a:schemeClr val="accent1"/>
          </a:lnRef>
          <a:fillRef idx="0">
            <a:schemeClr val="accent1"/>
          </a:fillRef>
          <a:effectRef idx="1">
            <a:schemeClr val="accent1"/>
          </a:effectRef>
          <a:fontRef idx="minor">
            <a:schemeClr val="tx1"/>
          </a:fontRef>
        </p:style>
      </p:cxnSp>
      <p:cxnSp>
        <p:nvCxnSpPr>
          <p:cNvPr id="47" name="Straight Arrow Connector 46"/>
          <p:cNvCxnSpPr/>
          <p:nvPr/>
        </p:nvCxnSpPr>
        <p:spPr>
          <a:xfrm flipH="1" flipV="1">
            <a:off x="5455376" y="3112590"/>
            <a:ext cx="651754" cy="321012"/>
          </a:xfrm>
          <a:prstGeom prst="straightConnector1">
            <a:avLst/>
          </a:prstGeom>
          <a:ln w="28575" cmpd="sng">
            <a:solidFill>
              <a:schemeClr val="accent4"/>
            </a:solidFill>
            <a:tailEnd type="triangle"/>
          </a:ln>
          <a:effectLst/>
        </p:spPr>
        <p:style>
          <a:lnRef idx="2">
            <a:schemeClr val="accent1"/>
          </a:lnRef>
          <a:fillRef idx="0">
            <a:schemeClr val="accent1"/>
          </a:fillRef>
          <a:effectRef idx="1">
            <a:schemeClr val="accent1"/>
          </a:effectRef>
          <a:fontRef idx="minor">
            <a:schemeClr val="tx1"/>
          </a:fontRef>
        </p:style>
      </p:cxnSp>
      <p:cxnSp>
        <p:nvCxnSpPr>
          <p:cNvPr id="49" name="Straight Arrow Connector 48"/>
          <p:cNvCxnSpPr>
            <a:endCxn id="185" idx="3"/>
          </p:cNvCxnSpPr>
          <p:nvPr/>
        </p:nvCxnSpPr>
        <p:spPr>
          <a:xfrm flipH="1" flipV="1">
            <a:off x="5458120" y="2942708"/>
            <a:ext cx="1359131" cy="500623"/>
          </a:xfrm>
          <a:prstGeom prst="straightConnector1">
            <a:avLst/>
          </a:prstGeom>
          <a:ln w="28575" cmpd="sng">
            <a:solidFill>
              <a:schemeClr val="accent4"/>
            </a:solidFill>
            <a:tailEnd type="triangle"/>
          </a:ln>
          <a:effectLst/>
        </p:spPr>
        <p:style>
          <a:lnRef idx="2">
            <a:schemeClr val="accent1"/>
          </a:lnRef>
          <a:fillRef idx="0">
            <a:schemeClr val="accent1"/>
          </a:fillRef>
          <a:effectRef idx="1">
            <a:schemeClr val="accent1"/>
          </a:effectRef>
          <a:fontRef idx="minor">
            <a:schemeClr val="tx1"/>
          </a:fontRef>
        </p:style>
      </p:cxnSp>
      <p:cxnSp>
        <p:nvCxnSpPr>
          <p:cNvPr id="55" name="Straight Arrow Connector 54"/>
          <p:cNvCxnSpPr>
            <a:stCxn id="172" idx="0"/>
          </p:cNvCxnSpPr>
          <p:nvPr/>
        </p:nvCxnSpPr>
        <p:spPr>
          <a:xfrm flipV="1">
            <a:off x="7022741" y="3102862"/>
            <a:ext cx="8516" cy="337848"/>
          </a:xfrm>
          <a:prstGeom prst="straightConnector1">
            <a:avLst/>
          </a:prstGeom>
          <a:ln w="28575" cmpd="sng">
            <a:solidFill>
              <a:schemeClr val="accent4"/>
            </a:solidFill>
            <a:tailEnd type="triangle"/>
          </a:ln>
          <a:effectLst/>
        </p:spPr>
        <p:style>
          <a:lnRef idx="2">
            <a:schemeClr val="accent1"/>
          </a:lnRef>
          <a:fillRef idx="0">
            <a:schemeClr val="accent1"/>
          </a:fillRef>
          <a:effectRef idx="1">
            <a:schemeClr val="accent1"/>
          </a:effectRef>
          <a:fontRef idx="minor">
            <a:schemeClr val="tx1"/>
          </a:fontRef>
        </p:style>
      </p:cxnSp>
      <p:cxnSp>
        <p:nvCxnSpPr>
          <p:cNvPr id="57" name="Straight Arrow Connector 56"/>
          <p:cNvCxnSpPr>
            <a:endCxn id="176" idx="3"/>
          </p:cNvCxnSpPr>
          <p:nvPr/>
        </p:nvCxnSpPr>
        <p:spPr>
          <a:xfrm flipH="1" flipV="1">
            <a:off x="7213271" y="3002282"/>
            <a:ext cx="547561" cy="411864"/>
          </a:xfrm>
          <a:prstGeom prst="straightConnector1">
            <a:avLst/>
          </a:prstGeom>
          <a:ln w="28575" cmpd="sng">
            <a:solidFill>
              <a:schemeClr val="accent4"/>
            </a:solidFill>
            <a:tailEnd type="triangle"/>
          </a:ln>
          <a:effectLst/>
        </p:spPr>
        <p:style>
          <a:lnRef idx="2">
            <a:schemeClr val="accent1"/>
          </a:lnRef>
          <a:fillRef idx="0">
            <a:schemeClr val="accent1"/>
          </a:fillRef>
          <a:effectRef idx="1">
            <a:schemeClr val="accent1"/>
          </a:effectRef>
          <a:fontRef idx="minor">
            <a:schemeClr val="tx1"/>
          </a:fontRef>
        </p:style>
      </p:cxnSp>
      <p:cxnSp>
        <p:nvCxnSpPr>
          <p:cNvPr id="60" name="Straight Arrow Connector 59"/>
          <p:cNvCxnSpPr>
            <a:stCxn id="180" idx="0"/>
          </p:cNvCxnSpPr>
          <p:nvPr/>
        </p:nvCxnSpPr>
        <p:spPr>
          <a:xfrm flipV="1">
            <a:off x="2307786" y="3102861"/>
            <a:ext cx="491939" cy="442747"/>
          </a:xfrm>
          <a:prstGeom prst="straightConnector1">
            <a:avLst/>
          </a:prstGeom>
          <a:ln w="28575" cmpd="sng">
            <a:solidFill>
              <a:schemeClr val="accent4"/>
            </a:solidFill>
            <a:tailEnd type="triangle"/>
          </a:ln>
          <a:effectLst/>
        </p:spPr>
        <p:style>
          <a:lnRef idx="2">
            <a:schemeClr val="accent1"/>
          </a:lnRef>
          <a:fillRef idx="0">
            <a:schemeClr val="accent1"/>
          </a:fillRef>
          <a:effectRef idx="1">
            <a:schemeClr val="accent1"/>
          </a:effectRef>
          <a:fontRef idx="minor">
            <a:schemeClr val="tx1"/>
          </a:fontRef>
        </p:style>
      </p:cxnSp>
      <p:cxnSp>
        <p:nvCxnSpPr>
          <p:cNvPr id="61" name="Straight Arrow Connector 60"/>
          <p:cNvCxnSpPr>
            <a:endCxn id="181" idx="1"/>
          </p:cNvCxnSpPr>
          <p:nvPr/>
        </p:nvCxnSpPr>
        <p:spPr>
          <a:xfrm flipV="1">
            <a:off x="1504975" y="2942708"/>
            <a:ext cx="1301385" cy="590828"/>
          </a:xfrm>
          <a:prstGeom prst="straightConnector1">
            <a:avLst/>
          </a:prstGeom>
          <a:ln w="28575" cmpd="sng">
            <a:solidFill>
              <a:schemeClr val="accent4"/>
            </a:solidFill>
            <a:tailEnd type="triangle"/>
          </a:ln>
          <a:effectLst/>
        </p:spPr>
        <p:style>
          <a:lnRef idx="2">
            <a:schemeClr val="accent1"/>
          </a:lnRef>
          <a:fillRef idx="0">
            <a:schemeClr val="accent1"/>
          </a:fillRef>
          <a:effectRef idx="1">
            <a:schemeClr val="accent1"/>
          </a:effectRef>
          <a:fontRef idx="minor">
            <a:schemeClr val="tx1"/>
          </a:fontRef>
        </p:style>
      </p:cxnSp>
      <p:cxnSp>
        <p:nvCxnSpPr>
          <p:cNvPr id="63" name="Straight Arrow Connector 62"/>
          <p:cNvCxnSpPr>
            <a:stCxn id="69" idx="0"/>
          </p:cNvCxnSpPr>
          <p:nvPr/>
        </p:nvCxnSpPr>
        <p:spPr>
          <a:xfrm flipV="1">
            <a:off x="584864" y="2801304"/>
            <a:ext cx="2205134" cy="750812"/>
          </a:xfrm>
          <a:prstGeom prst="straightConnector1">
            <a:avLst/>
          </a:prstGeom>
          <a:ln w="28575" cmpd="sng">
            <a:solidFill>
              <a:schemeClr val="accent4"/>
            </a:solidFill>
            <a:headEnd type="none"/>
            <a:tailEnd type="triangle"/>
          </a:ln>
          <a:effectLst/>
        </p:spPr>
        <p:style>
          <a:lnRef idx="2">
            <a:schemeClr val="accent1"/>
          </a:lnRef>
          <a:fillRef idx="0">
            <a:schemeClr val="accent1"/>
          </a:fillRef>
          <a:effectRef idx="1">
            <a:schemeClr val="accent1"/>
          </a:effectRef>
          <a:fontRef idx="minor">
            <a:schemeClr val="tx1"/>
          </a:fontRef>
        </p:style>
      </p:cxnSp>
      <p:sp>
        <p:nvSpPr>
          <p:cNvPr id="46" name="Rectangle 45"/>
          <p:cNvSpPr/>
          <p:nvPr/>
        </p:nvSpPr>
        <p:spPr>
          <a:xfrm>
            <a:off x="6586150" y="1470454"/>
            <a:ext cx="1779373" cy="444843"/>
          </a:xfrm>
          <a:prstGeom prst="rect">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91440" tIns="45720" rtlCol="0" anchor="ctr" anchorCtr="0"/>
          <a:lstStyle/>
          <a:p>
            <a:pPr>
              <a:lnSpc>
                <a:spcPct val="85000"/>
              </a:lnSpc>
            </a:pPr>
            <a:r>
              <a:rPr lang="en-US" sz="1200" dirty="0" err="1" smtClean="0">
                <a:solidFill>
                  <a:prstClr val="white"/>
                </a:solidFill>
              </a:rPr>
              <a:t>ArcSight</a:t>
            </a:r>
            <a:r>
              <a:rPr lang="en-US" sz="1200" dirty="0" smtClean="0">
                <a:solidFill>
                  <a:prstClr val="white"/>
                </a:solidFill>
              </a:rPr>
              <a:t> Logger &amp; ESM</a:t>
            </a:r>
          </a:p>
        </p:txBody>
      </p:sp>
      <p:sp>
        <p:nvSpPr>
          <p:cNvPr id="48" name="Rectangle 47"/>
          <p:cNvSpPr/>
          <p:nvPr/>
        </p:nvSpPr>
        <p:spPr>
          <a:xfrm>
            <a:off x="247135" y="1692876"/>
            <a:ext cx="1519881" cy="345989"/>
          </a:xfrm>
          <a:prstGeom prst="rect">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91440" tIns="45720" rtlCol="0" anchor="ctr" anchorCtr="0"/>
          <a:lstStyle/>
          <a:p>
            <a:pPr>
              <a:lnSpc>
                <a:spcPct val="85000"/>
              </a:lnSpc>
            </a:pPr>
            <a:r>
              <a:rPr lang="en-US" sz="1200" dirty="0" smtClean="0">
                <a:solidFill>
                  <a:prstClr val="white"/>
                </a:solidFill>
              </a:rPr>
              <a:t>HP Service Manager</a:t>
            </a:r>
          </a:p>
        </p:txBody>
      </p:sp>
      <p:sp>
        <p:nvSpPr>
          <p:cNvPr id="50" name="Rectangle 49"/>
          <p:cNvSpPr/>
          <p:nvPr/>
        </p:nvSpPr>
        <p:spPr>
          <a:xfrm>
            <a:off x="259492" y="2150075"/>
            <a:ext cx="1482811" cy="271849"/>
          </a:xfrm>
          <a:prstGeom prst="rect">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91440" tIns="45720" rtlCol="0" anchor="ctr" anchorCtr="0"/>
          <a:lstStyle/>
          <a:p>
            <a:pPr>
              <a:lnSpc>
                <a:spcPct val="85000"/>
              </a:lnSpc>
            </a:pPr>
            <a:r>
              <a:rPr lang="en-US" sz="1200" dirty="0" smtClean="0">
                <a:solidFill>
                  <a:prstClr val="white"/>
                </a:solidFill>
              </a:rPr>
              <a:t>BMC Remedy</a:t>
            </a:r>
          </a:p>
        </p:txBody>
      </p:sp>
    </p:spTree>
  </p:cSld>
  <p:clrMapOvr>
    <a:masterClrMapping/>
  </p:clrMapOvr>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 name="TextBox 51"/>
          <p:cNvSpPr txBox="1">
            <a:spLocks noChangeArrowheads="1"/>
          </p:cNvSpPr>
          <p:nvPr/>
        </p:nvSpPr>
        <p:spPr bwMode="white">
          <a:xfrm>
            <a:off x="492298" y="1645002"/>
            <a:ext cx="1793702" cy="900490"/>
          </a:xfrm>
          <a:prstGeom prst="rect">
            <a:avLst/>
          </a:prstGeom>
          <a:solidFill>
            <a:schemeClr val="accent1"/>
          </a:solidFill>
          <a:ln w="9525">
            <a:noFill/>
            <a:miter lim="800000"/>
            <a:headEnd/>
            <a:tailEnd/>
          </a:ln>
        </p:spPr>
        <p:txBody>
          <a:bodyPr wrap="none" anchor="ctr"/>
          <a:lstStyle/>
          <a:p>
            <a:r>
              <a:rPr lang="en-US" sz="2000" dirty="0">
                <a:solidFill>
                  <a:schemeClr val="bg2"/>
                </a:solidFill>
                <a:ea typeface="MS PGothic" pitchFamily="34" charset="-128"/>
              </a:rPr>
              <a:t>Service </a:t>
            </a:r>
            <a:r>
              <a:rPr lang="en-US" sz="2000" dirty="0" smtClean="0">
                <a:solidFill>
                  <a:schemeClr val="bg2"/>
                </a:solidFill>
                <a:ea typeface="MS PGothic" pitchFamily="34" charset="-128"/>
              </a:rPr>
              <a:t>Health </a:t>
            </a:r>
          </a:p>
          <a:p>
            <a:r>
              <a:rPr lang="en-US" sz="2000" dirty="0" smtClean="0">
                <a:solidFill>
                  <a:schemeClr val="bg2"/>
                </a:solidFill>
                <a:ea typeface="MS PGothic" pitchFamily="34" charset="-128"/>
              </a:rPr>
              <a:t>Analyzer (SHA)</a:t>
            </a:r>
            <a:endParaRPr lang="en-US" sz="2000" dirty="0">
              <a:solidFill>
                <a:schemeClr val="bg2"/>
              </a:solidFill>
            </a:endParaRPr>
          </a:p>
        </p:txBody>
      </p:sp>
      <p:sp>
        <p:nvSpPr>
          <p:cNvPr id="56" name="TextBox 51"/>
          <p:cNvSpPr txBox="1">
            <a:spLocks noChangeArrowheads="1"/>
          </p:cNvSpPr>
          <p:nvPr/>
        </p:nvSpPr>
        <p:spPr bwMode="white">
          <a:xfrm>
            <a:off x="2640575" y="1821629"/>
            <a:ext cx="1819559" cy="803583"/>
          </a:xfrm>
          <a:prstGeom prst="rect">
            <a:avLst/>
          </a:prstGeom>
          <a:noFill/>
          <a:ln>
            <a:noFill/>
          </a:ln>
          <a:effectLst/>
        </p:spPr>
        <p:style>
          <a:lnRef idx="2">
            <a:schemeClr val="accent1">
              <a:shade val="50000"/>
            </a:schemeClr>
          </a:lnRef>
          <a:fillRef idx="1">
            <a:schemeClr val="accent1"/>
          </a:fillRef>
          <a:effectRef idx="0">
            <a:schemeClr val="accent1"/>
          </a:effectRef>
          <a:fontRef idx="minor">
            <a:schemeClr val="lt1"/>
          </a:fontRef>
        </p:style>
        <p:txBody>
          <a:bodyPr lIns="91440" tIns="45720" rtlCol="0" anchor="ctr"/>
          <a:lstStyle/>
          <a:p>
            <a:pPr algn="ctr">
              <a:lnSpc>
                <a:spcPct val="85000"/>
              </a:lnSpc>
            </a:pPr>
            <a:r>
              <a:rPr lang="en-US" sz="2000" dirty="0" smtClean="0">
                <a:solidFill>
                  <a:prstClr val="white"/>
                </a:solidFill>
              </a:rPr>
              <a:t>Service Health </a:t>
            </a:r>
          </a:p>
          <a:p>
            <a:pPr algn="ctr">
              <a:lnSpc>
                <a:spcPct val="85000"/>
              </a:lnSpc>
            </a:pPr>
            <a:r>
              <a:rPr lang="en-US" sz="2000" dirty="0" smtClean="0">
                <a:solidFill>
                  <a:prstClr val="white"/>
                </a:solidFill>
              </a:rPr>
              <a:t>Optimizer (SHO)</a:t>
            </a:r>
          </a:p>
        </p:txBody>
      </p:sp>
      <p:sp>
        <p:nvSpPr>
          <p:cNvPr id="37" name="TextBox 51"/>
          <p:cNvSpPr txBox="1">
            <a:spLocks noChangeArrowheads="1"/>
          </p:cNvSpPr>
          <p:nvPr/>
        </p:nvSpPr>
        <p:spPr bwMode="white">
          <a:xfrm>
            <a:off x="4782930" y="1733426"/>
            <a:ext cx="1819559" cy="710726"/>
          </a:xfrm>
          <a:prstGeom prst="rect">
            <a:avLst/>
          </a:prstGeom>
          <a:noFill/>
          <a:ln>
            <a:noFill/>
          </a:ln>
          <a:effectLst/>
        </p:spPr>
        <p:style>
          <a:lnRef idx="2">
            <a:schemeClr val="accent1">
              <a:shade val="50000"/>
            </a:schemeClr>
          </a:lnRef>
          <a:fillRef idx="1">
            <a:schemeClr val="accent1"/>
          </a:fillRef>
          <a:effectRef idx="0">
            <a:schemeClr val="accent1"/>
          </a:effectRef>
          <a:fontRef idx="minor">
            <a:schemeClr val="lt1"/>
          </a:fontRef>
        </p:style>
        <p:txBody>
          <a:bodyPr lIns="91440" tIns="45720" rtlCol="0" anchor="ctr"/>
          <a:lstStyle/>
          <a:p>
            <a:pPr algn="ctr">
              <a:lnSpc>
                <a:spcPct val="85000"/>
              </a:lnSpc>
            </a:pPr>
            <a:r>
              <a:rPr lang="en-US" sz="2000" dirty="0">
                <a:solidFill>
                  <a:prstClr val="white"/>
                </a:solidFill>
              </a:rPr>
              <a:t>Service </a:t>
            </a:r>
            <a:r>
              <a:rPr lang="en-US" sz="2000" dirty="0" smtClean="0">
                <a:solidFill>
                  <a:prstClr val="white"/>
                </a:solidFill>
              </a:rPr>
              <a:t>Health </a:t>
            </a:r>
          </a:p>
          <a:p>
            <a:pPr algn="ctr">
              <a:lnSpc>
                <a:spcPct val="85000"/>
              </a:lnSpc>
            </a:pPr>
            <a:r>
              <a:rPr lang="en-US" sz="2000" dirty="0" smtClean="0">
                <a:solidFill>
                  <a:prstClr val="white"/>
                </a:solidFill>
              </a:rPr>
              <a:t>Reporter (SHR)</a:t>
            </a:r>
            <a:endParaRPr lang="en-US" sz="2000" dirty="0">
              <a:solidFill>
                <a:prstClr val="white"/>
              </a:solidFill>
            </a:endParaRPr>
          </a:p>
        </p:txBody>
      </p:sp>
      <p:sp>
        <p:nvSpPr>
          <p:cNvPr id="30" name="Title 29"/>
          <p:cNvSpPr>
            <a:spLocks noGrp="1"/>
          </p:cNvSpPr>
          <p:nvPr>
            <p:ph type="title"/>
          </p:nvPr>
        </p:nvSpPr>
        <p:spPr/>
        <p:txBody>
          <a:bodyPr/>
          <a:lstStyle/>
          <a:p>
            <a:r>
              <a:rPr lang="en-US" dirty="0" smtClean="0"/>
              <a:t>HP Service Intelligence</a:t>
            </a:r>
            <a:endParaRPr lang="en-US" dirty="0"/>
          </a:p>
        </p:txBody>
      </p:sp>
      <p:sp>
        <p:nvSpPr>
          <p:cNvPr id="32" name="Subtitle 31"/>
          <p:cNvSpPr>
            <a:spLocks noGrp="1"/>
          </p:cNvSpPr>
          <p:nvPr>
            <p:ph type="subTitle" idx="1"/>
          </p:nvPr>
        </p:nvSpPr>
        <p:spPr/>
        <p:txBody>
          <a:bodyPr/>
          <a:lstStyle/>
          <a:p>
            <a:r>
              <a:rPr lang="en-US" dirty="0" smtClean="0"/>
              <a:t>Analytics that converts data into actionable knowledge</a:t>
            </a:r>
            <a:endParaRPr lang="en-US" dirty="0"/>
          </a:p>
        </p:txBody>
      </p:sp>
      <p:sp>
        <p:nvSpPr>
          <p:cNvPr id="28" name="Rectangle 27"/>
          <p:cNvSpPr/>
          <p:nvPr/>
        </p:nvSpPr>
        <p:spPr>
          <a:xfrm>
            <a:off x="2496065" y="1655803"/>
            <a:ext cx="1804085" cy="914401"/>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r>
              <a:rPr lang="en-US" dirty="0" smtClean="0"/>
              <a:t>Service Health Optimizer (SHO)</a:t>
            </a:r>
            <a:endParaRPr lang="en-US" dirty="0"/>
          </a:p>
        </p:txBody>
      </p:sp>
      <p:sp>
        <p:nvSpPr>
          <p:cNvPr id="33" name="Rectangle 32"/>
          <p:cNvSpPr/>
          <p:nvPr/>
        </p:nvSpPr>
        <p:spPr>
          <a:xfrm>
            <a:off x="4683211" y="1668162"/>
            <a:ext cx="1915297" cy="88968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r>
              <a:rPr lang="en-US" dirty="0" smtClean="0"/>
              <a:t>Service Health Reporter (SHR)</a:t>
            </a:r>
            <a:endParaRPr lang="en-US" dirty="0"/>
          </a:p>
        </p:txBody>
      </p:sp>
      <p:sp>
        <p:nvSpPr>
          <p:cNvPr id="36" name="TextBox 35"/>
          <p:cNvSpPr txBox="1"/>
          <p:nvPr/>
        </p:nvSpPr>
        <p:spPr>
          <a:xfrm>
            <a:off x="2508422" y="2582563"/>
            <a:ext cx="1816443" cy="584775"/>
          </a:xfrm>
          <a:prstGeom prst="rect">
            <a:avLst/>
          </a:prstGeom>
          <a:noFill/>
        </p:spPr>
        <p:txBody>
          <a:bodyPr wrap="square" rtlCol="0">
            <a:spAutoFit/>
          </a:bodyPr>
          <a:lstStyle/>
          <a:p>
            <a:pPr marL="0" defTabSz="430213">
              <a:spcAft>
                <a:spcPts val="400"/>
              </a:spcAft>
              <a:buSzPct val="100000"/>
            </a:pPr>
            <a:r>
              <a:rPr lang="en-US" sz="1600" b="1" dirty="0" smtClean="0">
                <a:solidFill>
                  <a:srgbClr val="000000"/>
                </a:solidFill>
                <a:latin typeface="HP Simplified" pitchFamily="34" charset="0"/>
                <a:cs typeface="HP Simplified" pitchFamily="34" charset="0"/>
              </a:rPr>
              <a:t>Optimize</a:t>
            </a:r>
            <a:r>
              <a:rPr lang="en-US" sz="1600" dirty="0" smtClean="0">
                <a:solidFill>
                  <a:srgbClr val="000000"/>
                </a:solidFill>
                <a:latin typeface="HP Simplified" pitchFamily="34" charset="0"/>
                <a:cs typeface="HP Simplified" pitchFamily="34" charset="0"/>
              </a:rPr>
              <a:t> your IT engine</a:t>
            </a:r>
          </a:p>
        </p:txBody>
      </p:sp>
      <p:sp>
        <p:nvSpPr>
          <p:cNvPr id="40" name="TextBox 39"/>
          <p:cNvSpPr txBox="1"/>
          <p:nvPr/>
        </p:nvSpPr>
        <p:spPr>
          <a:xfrm>
            <a:off x="518984" y="2570205"/>
            <a:ext cx="1816443" cy="584775"/>
          </a:xfrm>
          <a:prstGeom prst="rect">
            <a:avLst/>
          </a:prstGeom>
          <a:noFill/>
        </p:spPr>
        <p:txBody>
          <a:bodyPr wrap="square" rtlCol="0">
            <a:spAutoFit/>
          </a:bodyPr>
          <a:lstStyle/>
          <a:p>
            <a:pPr marL="0" defTabSz="430213">
              <a:spcAft>
                <a:spcPts val="400"/>
              </a:spcAft>
              <a:buSzPct val="100000"/>
            </a:pPr>
            <a:r>
              <a:rPr lang="en-US" sz="1600" b="1" dirty="0" smtClean="0">
                <a:solidFill>
                  <a:srgbClr val="000000"/>
                </a:solidFill>
                <a:latin typeface="HP Simplified" pitchFamily="34" charset="0"/>
                <a:cs typeface="HP Simplified" pitchFamily="34" charset="0"/>
              </a:rPr>
              <a:t>Anticipate</a:t>
            </a:r>
            <a:r>
              <a:rPr lang="en-US" sz="1600" dirty="0" smtClean="0">
                <a:solidFill>
                  <a:srgbClr val="000000"/>
                </a:solidFill>
                <a:latin typeface="HP Simplified" pitchFamily="34" charset="0"/>
                <a:cs typeface="HP Simplified" pitchFamily="34" charset="0"/>
              </a:rPr>
              <a:t> issues before they occur</a:t>
            </a:r>
          </a:p>
        </p:txBody>
      </p:sp>
      <p:sp>
        <p:nvSpPr>
          <p:cNvPr id="41" name="TextBox 40"/>
          <p:cNvSpPr txBox="1"/>
          <p:nvPr/>
        </p:nvSpPr>
        <p:spPr>
          <a:xfrm>
            <a:off x="4695568" y="2557849"/>
            <a:ext cx="1902941" cy="830997"/>
          </a:xfrm>
          <a:prstGeom prst="rect">
            <a:avLst/>
          </a:prstGeom>
          <a:noFill/>
        </p:spPr>
        <p:txBody>
          <a:bodyPr wrap="square" rtlCol="0">
            <a:spAutoFit/>
          </a:bodyPr>
          <a:lstStyle/>
          <a:p>
            <a:pPr marL="0" defTabSz="430213">
              <a:spcAft>
                <a:spcPts val="400"/>
              </a:spcAft>
              <a:buSzPct val="100000"/>
            </a:pPr>
            <a:r>
              <a:rPr lang="en-US" sz="1600" b="1" dirty="0" smtClean="0">
                <a:solidFill>
                  <a:srgbClr val="000000"/>
                </a:solidFill>
                <a:latin typeface="HP Simplified" pitchFamily="34" charset="0"/>
                <a:cs typeface="HP Simplified" pitchFamily="34" charset="0"/>
              </a:rPr>
              <a:t>Understand</a:t>
            </a:r>
            <a:r>
              <a:rPr lang="en-US" sz="1600" dirty="0" smtClean="0">
                <a:solidFill>
                  <a:srgbClr val="000000"/>
                </a:solidFill>
                <a:latin typeface="HP Simplified" pitchFamily="34" charset="0"/>
                <a:cs typeface="HP Simplified" pitchFamily="34" charset="0"/>
              </a:rPr>
              <a:t> issues from a services point of view</a:t>
            </a:r>
          </a:p>
        </p:txBody>
      </p:sp>
      <p:sp>
        <p:nvSpPr>
          <p:cNvPr id="42" name="TextBox 41"/>
          <p:cNvSpPr txBox="1"/>
          <p:nvPr/>
        </p:nvSpPr>
        <p:spPr>
          <a:xfrm>
            <a:off x="6889304" y="2553455"/>
            <a:ext cx="1930400" cy="830997"/>
          </a:xfrm>
          <a:prstGeom prst="rect">
            <a:avLst/>
          </a:prstGeom>
          <a:noFill/>
        </p:spPr>
        <p:txBody>
          <a:bodyPr wrap="square" rtlCol="0">
            <a:spAutoFit/>
          </a:bodyPr>
          <a:lstStyle/>
          <a:p>
            <a:pPr marL="0" defTabSz="430213">
              <a:spcAft>
                <a:spcPts val="400"/>
              </a:spcAft>
              <a:buSzPct val="100000"/>
            </a:pPr>
            <a:r>
              <a:rPr lang="en-US" sz="1600" b="1" dirty="0" smtClean="0">
                <a:solidFill>
                  <a:srgbClr val="000000"/>
                </a:solidFill>
                <a:latin typeface="HP Simplified" pitchFamily="34" charset="0"/>
                <a:cs typeface="HP Simplified" pitchFamily="34" charset="0"/>
              </a:rPr>
              <a:t>Align</a:t>
            </a:r>
            <a:r>
              <a:rPr lang="en-US" sz="1600" dirty="0" smtClean="0">
                <a:solidFill>
                  <a:srgbClr val="000000"/>
                </a:solidFill>
                <a:latin typeface="HP Simplified" pitchFamily="34" charset="0"/>
                <a:cs typeface="HP Simplified" pitchFamily="34" charset="0"/>
              </a:rPr>
              <a:t> IT to business and gauge total health</a:t>
            </a:r>
          </a:p>
        </p:txBody>
      </p:sp>
      <p:sp>
        <p:nvSpPr>
          <p:cNvPr id="43" name="Rectangle 42"/>
          <p:cNvSpPr/>
          <p:nvPr/>
        </p:nvSpPr>
        <p:spPr>
          <a:xfrm>
            <a:off x="6907427" y="1655805"/>
            <a:ext cx="1717589" cy="91440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r>
              <a:rPr lang="en-US" dirty="0" smtClean="0"/>
              <a:t>Service Level Management (SLM)</a:t>
            </a:r>
            <a:endParaRPr lang="en-US" dirty="0"/>
          </a:p>
        </p:txBody>
      </p:sp>
      <p:sp>
        <p:nvSpPr>
          <p:cNvPr id="44" name="Rectangle 43"/>
          <p:cNvSpPr/>
          <p:nvPr/>
        </p:nvSpPr>
        <p:spPr>
          <a:xfrm>
            <a:off x="593124" y="3707367"/>
            <a:ext cx="7636476" cy="677108"/>
          </a:xfrm>
          <a:prstGeom prst="rect">
            <a:avLst/>
          </a:prstGeom>
        </p:spPr>
        <p:txBody>
          <a:bodyPr wrap="square">
            <a:spAutoFit/>
          </a:bodyPr>
          <a:lstStyle/>
          <a:p>
            <a:r>
              <a:rPr lang="en-US" sz="2200" dirty="0" smtClean="0"/>
              <a:t>Analyze the past.  Optimize the present.  Anticipate the future.</a:t>
            </a:r>
          </a:p>
          <a:p>
            <a:pPr marL="0" lvl="1"/>
            <a:r>
              <a:rPr lang="en-US" sz="1600" dirty="0" smtClean="0">
                <a:cs typeface="Arial" pitchFamily="34" charset="0"/>
              </a:rPr>
              <a:t>Build upon the Run-time Service Model</a:t>
            </a:r>
          </a:p>
        </p:txBody>
      </p:sp>
    </p:spTree>
  </p:cSld>
  <p:clrMapOvr>
    <a:masterClrMapping/>
  </p:clrMapOvr>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itle 11"/>
          <p:cNvSpPr>
            <a:spLocks noGrp="1"/>
          </p:cNvSpPr>
          <p:nvPr>
            <p:ph type="title"/>
          </p:nvPr>
        </p:nvSpPr>
        <p:spPr/>
        <p:txBody>
          <a:bodyPr/>
          <a:lstStyle/>
          <a:p>
            <a:r>
              <a:rPr lang="en-US" dirty="0" smtClean="0"/>
              <a:t>HP Business Service Management</a:t>
            </a:r>
            <a:endParaRPr lang="en-US" dirty="0"/>
          </a:p>
        </p:txBody>
      </p:sp>
      <p:sp>
        <p:nvSpPr>
          <p:cNvPr id="14" name="Rectangle 13"/>
          <p:cNvSpPr/>
          <p:nvPr/>
        </p:nvSpPr>
        <p:spPr>
          <a:xfrm>
            <a:off x="1742303" y="1804085"/>
            <a:ext cx="4744994" cy="889687"/>
          </a:xfrm>
          <a:prstGeom prst="rect">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91440" tIns="45720" rtlCol="0" anchor="ctr" anchorCtr="0"/>
          <a:lstStyle/>
          <a:p>
            <a:pPr>
              <a:lnSpc>
                <a:spcPct val="85000"/>
              </a:lnSpc>
              <a:spcAft>
                <a:spcPts val="400"/>
              </a:spcAft>
              <a:defRPr/>
            </a:pPr>
            <a:r>
              <a:rPr lang="en-US" sz="1600" b="1" dirty="0" smtClean="0">
                <a:solidFill>
                  <a:srgbClr val="FFFFFF"/>
                </a:solidFill>
              </a:rPr>
              <a:t>Operations Bridge</a:t>
            </a:r>
          </a:p>
          <a:p>
            <a:pPr>
              <a:lnSpc>
                <a:spcPct val="85000"/>
              </a:lnSpc>
              <a:defRPr/>
            </a:pPr>
            <a:r>
              <a:rPr lang="en-US" sz="1200" dirty="0" smtClean="0">
                <a:solidFill>
                  <a:srgbClr val="FFFFFF"/>
                </a:solidFill>
              </a:rPr>
              <a:t>Event Correlation | Dashboards | Service Health | </a:t>
            </a:r>
            <a:r>
              <a:rPr lang="en-US" sz="1200" dirty="0" err="1" smtClean="0">
                <a:solidFill>
                  <a:srgbClr val="FFFFFF"/>
                </a:solidFill>
              </a:rPr>
              <a:t>Runbook</a:t>
            </a:r>
            <a:r>
              <a:rPr lang="en-US" sz="1200" dirty="0" smtClean="0">
                <a:solidFill>
                  <a:srgbClr val="FFFFFF"/>
                </a:solidFill>
              </a:rPr>
              <a:t> Automation</a:t>
            </a:r>
            <a:endParaRPr lang="en-US" sz="1200" dirty="0">
              <a:solidFill>
                <a:srgbClr val="FFFFFF"/>
              </a:solidFill>
            </a:endParaRPr>
          </a:p>
        </p:txBody>
      </p:sp>
      <p:sp>
        <p:nvSpPr>
          <p:cNvPr id="15" name="Rectangle 14"/>
          <p:cNvSpPr/>
          <p:nvPr/>
        </p:nvSpPr>
        <p:spPr>
          <a:xfrm>
            <a:off x="494270" y="1668162"/>
            <a:ext cx="1025611" cy="2372497"/>
          </a:xfrm>
          <a:prstGeom prst="rect">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91440" tIns="45720" rtlCol="0" anchor="ctr" anchorCtr="0"/>
          <a:lstStyle/>
          <a:p>
            <a:pPr>
              <a:lnSpc>
                <a:spcPct val="85000"/>
              </a:lnSpc>
              <a:defRPr/>
            </a:pPr>
            <a:r>
              <a:rPr lang="en-US" sz="1600" b="1" dirty="0" smtClean="0">
                <a:solidFill>
                  <a:srgbClr val="FFFFFF"/>
                </a:solidFill>
              </a:rPr>
              <a:t>Run-time Service Model</a:t>
            </a:r>
            <a:endParaRPr lang="en-US" sz="1600" b="1" dirty="0">
              <a:solidFill>
                <a:srgbClr val="FFFFFF"/>
              </a:solidFill>
            </a:endParaRPr>
          </a:p>
        </p:txBody>
      </p:sp>
      <p:sp>
        <p:nvSpPr>
          <p:cNvPr id="16" name="Rectangle 15"/>
          <p:cNvSpPr/>
          <p:nvPr/>
        </p:nvSpPr>
        <p:spPr>
          <a:xfrm>
            <a:off x="1779372" y="2940908"/>
            <a:ext cx="4683211" cy="963827"/>
          </a:xfrm>
          <a:prstGeom prst="rect">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91440" tIns="45720" rtlCol="0" anchor="ctr" anchorCtr="0"/>
          <a:lstStyle/>
          <a:p>
            <a:pPr>
              <a:lnSpc>
                <a:spcPct val="85000"/>
              </a:lnSpc>
              <a:spcAft>
                <a:spcPts val="400"/>
              </a:spcAft>
              <a:defRPr/>
            </a:pPr>
            <a:r>
              <a:rPr lang="en-US" sz="1600" b="1" dirty="0" smtClean="0">
                <a:solidFill>
                  <a:srgbClr val="FFFFFF"/>
                </a:solidFill>
              </a:rPr>
              <a:t>Monitoring (physical/virtual/cloud)</a:t>
            </a:r>
          </a:p>
          <a:p>
            <a:pPr>
              <a:lnSpc>
                <a:spcPct val="85000"/>
              </a:lnSpc>
              <a:defRPr/>
            </a:pPr>
            <a:r>
              <a:rPr lang="en-US" sz="1200" dirty="0" smtClean="0">
                <a:solidFill>
                  <a:srgbClr val="FFFFFF"/>
                </a:solidFill>
              </a:rPr>
              <a:t>User Experience | Applications | Systems | Network | Storage | 3rd Party </a:t>
            </a:r>
            <a:endParaRPr lang="en-US" sz="1200" dirty="0">
              <a:solidFill>
                <a:srgbClr val="FFFFFF"/>
              </a:solidFill>
            </a:endParaRPr>
          </a:p>
        </p:txBody>
      </p:sp>
      <p:sp>
        <p:nvSpPr>
          <p:cNvPr id="17" name="Rectangle 16"/>
          <p:cNvSpPr/>
          <p:nvPr/>
        </p:nvSpPr>
        <p:spPr>
          <a:xfrm>
            <a:off x="6734432" y="1779372"/>
            <a:ext cx="1631092" cy="2113005"/>
          </a:xfrm>
          <a:prstGeom prst="rect">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91440" tIns="45720" rtlCol="0" anchor="ctr" anchorCtr="0"/>
          <a:lstStyle/>
          <a:p>
            <a:pPr>
              <a:lnSpc>
                <a:spcPct val="85000"/>
              </a:lnSpc>
              <a:spcAft>
                <a:spcPts val="400"/>
              </a:spcAft>
              <a:defRPr/>
            </a:pPr>
            <a:r>
              <a:rPr lang="en-US" sz="1600" b="1" dirty="0" smtClean="0">
                <a:solidFill>
                  <a:srgbClr val="FFFFFF"/>
                </a:solidFill>
              </a:rPr>
              <a:t>Service Intelligence</a:t>
            </a:r>
          </a:p>
          <a:p>
            <a:pPr>
              <a:lnSpc>
                <a:spcPct val="85000"/>
              </a:lnSpc>
              <a:defRPr/>
            </a:pPr>
            <a:r>
              <a:rPr lang="en-US" sz="1200" dirty="0" smtClean="0">
                <a:solidFill>
                  <a:srgbClr val="FFFFFF"/>
                </a:solidFill>
              </a:rPr>
              <a:t>Service Level Management | Service Optimization | Reporting | Analytic</a:t>
            </a:r>
            <a:endParaRPr lang="en-US" sz="1200" dirty="0" smtClean="0">
              <a:solidFill>
                <a:prstClr val="white"/>
              </a:solidFill>
            </a:endParaRPr>
          </a:p>
        </p:txBody>
      </p:sp>
    </p:spTree>
  </p:cSld>
  <p:clrMapOvr>
    <a:masterClrMapping/>
  </p:clrMapOvr>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ctrTitle"/>
          </p:nvPr>
        </p:nvSpPr>
        <p:spPr/>
        <p:txBody>
          <a:bodyPr/>
          <a:lstStyle/>
          <a:p>
            <a:r>
              <a:rPr lang="en-US" smtClean="0"/>
              <a:t>Thank you</a:t>
            </a:r>
            <a:endParaRPr lang="en-US" dirty="0"/>
          </a:p>
        </p:txBody>
      </p:sp>
    </p:spTree>
  </p:cSld>
  <p:clrMapOvr>
    <a:masterClrMapping/>
  </p:clrMapOvr>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 name="Rectangle 35"/>
          <p:cNvSpPr/>
          <p:nvPr/>
        </p:nvSpPr>
        <p:spPr>
          <a:xfrm>
            <a:off x="275956" y="2525604"/>
            <a:ext cx="5423527" cy="674652"/>
          </a:xfrm>
          <a:prstGeom prst="round2SameRect">
            <a:avLst/>
          </a:prstGeom>
          <a:noFill/>
          <a:ln>
            <a:noFill/>
          </a:ln>
          <a:effectLst/>
        </p:spPr>
        <p:style>
          <a:lnRef idx="2">
            <a:schemeClr val="accent1">
              <a:shade val="50000"/>
            </a:schemeClr>
          </a:lnRef>
          <a:fillRef idx="1">
            <a:schemeClr val="accent1"/>
          </a:fillRef>
          <a:effectRef idx="0">
            <a:schemeClr val="accent1"/>
          </a:effectRef>
          <a:fontRef idx="minor">
            <a:schemeClr val="lt1"/>
          </a:fontRef>
        </p:style>
        <p:txBody>
          <a:bodyPr lIns="91440" tIns="45720" rtlCol="0" anchor="ctr"/>
          <a:lstStyle/>
          <a:p>
            <a:pPr algn="ctr">
              <a:lnSpc>
                <a:spcPct val="85000"/>
              </a:lnSpc>
            </a:pPr>
            <a:endParaRPr lang="en-US" sz="2400" dirty="0" smtClean="0">
              <a:solidFill>
                <a:schemeClr val="bg1"/>
              </a:solidFill>
              <a:effectLst>
                <a:outerShdw blurRad="38100" dist="38100" dir="2700000" algn="tl">
                  <a:srgbClr val="000000">
                    <a:alpha val="43137"/>
                  </a:srgbClr>
                </a:outerShdw>
              </a:effectLst>
            </a:endParaRPr>
          </a:p>
        </p:txBody>
      </p:sp>
      <p:sp>
        <p:nvSpPr>
          <p:cNvPr id="15" name="TextBox 14"/>
          <p:cNvSpPr txBox="1"/>
          <p:nvPr/>
        </p:nvSpPr>
        <p:spPr>
          <a:xfrm>
            <a:off x="204283" y="2528876"/>
            <a:ext cx="4114800" cy="2150128"/>
          </a:xfrm>
          <a:prstGeom prst="rect">
            <a:avLst/>
          </a:prstGeom>
          <a:noFill/>
        </p:spPr>
        <p:txBody>
          <a:bodyPr wrap="square" rtlCol="0">
            <a:spAutoFit/>
          </a:bodyPr>
          <a:lstStyle/>
          <a:p>
            <a:pPr defTabSz="430213">
              <a:spcAft>
                <a:spcPts val="400"/>
              </a:spcAft>
              <a:buSzPct val="100000"/>
            </a:pPr>
            <a:r>
              <a:rPr lang="en-US" sz="1400" dirty="0" smtClean="0">
                <a:solidFill>
                  <a:srgbClr val="000000"/>
                </a:solidFill>
                <a:latin typeface="HP Simplified" pitchFamily="34" charset="0"/>
                <a:cs typeface="HP Simplified" pitchFamily="34" charset="0"/>
              </a:rPr>
              <a:t>The Value You Get from SHA…</a:t>
            </a:r>
          </a:p>
          <a:p>
            <a:pPr defTabSz="430213">
              <a:spcAft>
                <a:spcPts val="400"/>
              </a:spcAft>
              <a:buSzPct val="100000"/>
              <a:buFont typeface="Arial" pitchFamily="34" charset="0"/>
              <a:buChar char="•"/>
            </a:pPr>
            <a:r>
              <a:rPr lang="en-US" sz="1400" dirty="0" smtClean="0">
                <a:solidFill>
                  <a:srgbClr val="000000"/>
                </a:solidFill>
                <a:latin typeface="HP Simplified" pitchFamily="34" charset="0"/>
                <a:cs typeface="HP Simplified" pitchFamily="34" charset="0"/>
              </a:rPr>
              <a:t> Correlate real-time metric abnormalities with topology </a:t>
            </a:r>
          </a:p>
          <a:p>
            <a:pPr defTabSz="430213">
              <a:spcAft>
                <a:spcPts val="400"/>
              </a:spcAft>
              <a:buSzPct val="100000"/>
              <a:buFont typeface="Arial" pitchFamily="34" charset="0"/>
              <a:buChar char="•"/>
            </a:pPr>
            <a:r>
              <a:rPr lang="en-US" sz="1400" dirty="0" smtClean="0">
                <a:solidFill>
                  <a:srgbClr val="000000"/>
                </a:solidFill>
                <a:latin typeface="HP Simplified" pitchFamily="34" charset="0"/>
                <a:cs typeface="HP Simplified" pitchFamily="34" charset="0"/>
              </a:rPr>
              <a:t> Automatically capture real thresholds </a:t>
            </a:r>
          </a:p>
          <a:p>
            <a:pPr defTabSz="430213">
              <a:spcAft>
                <a:spcPts val="400"/>
              </a:spcAft>
              <a:buSzPct val="100000"/>
              <a:buFont typeface="Arial" pitchFamily="34" charset="0"/>
              <a:buChar char="•"/>
            </a:pPr>
            <a:r>
              <a:rPr lang="en-US" sz="1400" dirty="0" smtClean="0">
                <a:solidFill>
                  <a:srgbClr val="000000"/>
                </a:solidFill>
                <a:latin typeface="HP Simplified" pitchFamily="34" charset="0"/>
                <a:cs typeface="HP Simplified" pitchFamily="34" charset="0"/>
              </a:rPr>
              <a:t> Use historical performance data to build dynamic thresholds</a:t>
            </a:r>
          </a:p>
          <a:p>
            <a:pPr defTabSz="430213">
              <a:spcAft>
                <a:spcPts val="400"/>
              </a:spcAft>
              <a:buSzPct val="100000"/>
              <a:buFont typeface="Arial" pitchFamily="34" charset="0"/>
              <a:buChar char="•"/>
            </a:pPr>
            <a:r>
              <a:rPr lang="en-US" sz="1400" dirty="0" smtClean="0">
                <a:solidFill>
                  <a:srgbClr val="000000"/>
                </a:solidFill>
                <a:latin typeface="HP Simplified" pitchFamily="34" charset="0"/>
                <a:cs typeface="HP Simplified" pitchFamily="34" charset="0"/>
              </a:rPr>
              <a:t> Identifies abnormal behavior and sends out an alert</a:t>
            </a:r>
          </a:p>
          <a:p>
            <a:pPr defTabSz="430213">
              <a:spcAft>
                <a:spcPts val="400"/>
              </a:spcAft>
              <a:buSzPct val="100000"/>
              <a:buFont typeface="Arial" pitchFamily="34" charset="0"/>
              <a:buChar char="•"/>
            </a:pPr>
            <a:r>
              <a:rPr lang="en-US" sz="1400" dirty="0" smtClean="0">
                <a:solidFill>
                  <a:srgbClr val="000000"/>
                </a:solidFill>
                <a:latin typeface="HP Simplified" pitchFamily="34" charset="0"/>
                <a:cs typeface="HP Simplified" pitchFamily="34" charset="0"/>
              </a:rPr>
              <a:t> Zero Configuration.  Zero maintenance. </a:t>
            </a:r>
          </a:p>
        </p:txBody>
      </p:sp>
      <p:sp>
        <p:nvSpPr>
          <p:cNvPr id="12" name="TextBox 11"/>
          <p:cNvSpPr txBox="1"/>
          <p:nvPr/>
        </p:nvSpPr>
        <p:spPr>
          <a:xfrm>
            <a:off x="284298" y="1312606"/>
            <a:ext cx="3465871" cy="1415772"/>
          </a:xfrm>
          <a:prstGeom prst="rect">
            <a:avLst/>
          </a:prstGeom>
          <a:noFill/>
        </p:spPr>
        <p:txBody>
          <a:bodyPr wrap="square" rtlCol="0">
            <a:spAutoFit/>
          </a:bodyPr>
          <a:lstStyle/>
          <a:p>
            <a:pPr marL="342900" indent="-342900" defTabSz="430213">
              <a:spcAft>
                <a:spcPts val="400"/>
              </a:spcAft>
              <a:buSzPct val="100000"/>
              <a:buFont typeface="+mj-lt"/>
              <a:buAutoNum type="arabicPeriod"/>
            </a:pPr>
            <a:r>
              <a:rPr lang="en-US" sz="2000" b="1" dirty="0" smtClean="0">
                <a:latin typeface="HP Simplified" pitchFamily="34" charset="0"/>
                <a:cs typeface="HP Simplified" pitchFamily="34" charset="0"/>
              </a:rPr>
              <a:t>Anticipate</a:t>
            </a:r>
            <a:r>
              <a:rPr lang="en-US" sz="2000" dirty="0" smtClean="0">
                <a:latin typeface="HP Simplified" pitchFamily="34" charset="0"/>
                <a:cs typeface="HP Simplified" pitchFamily="34" charset="0"/>
              </a:rPr>
              <a:t> real IT issues</a:t>
            </a:r>
          </a:p>
          <a:p>
            <a:pPr marL="342900" indent="-342900" defTabSz="430213">
              <a:spcAft>
                <a:spcPts val="400"/>
              </a:spcAft>
              <a:buSzPct val="100000"/>
              <a:buFont typeface="+mj-lt"/>
              <a:buAutoNum type="arabicPeriod"/>
            </a:pPr>
            <a:r>
              <a:rPr lang="en-US" sz="2000" b="1" dirty="0" smtClean="0">
                <a:latin typeface="HP Simplified" pitchFamily="34" charset="0"/>
                <a:cs typeface="HP Simplified" pitchFamily="34" charset="0"/>
              </a:rPr>
              <a:t>Prevent</a:t>
            </a:r>
            <a:r>
              <a:rPr lang="en-US" sz="2000" dirty="0" smtClean="0">
                <a:latin typeface="HP Simplified" pitchFamily="34" charset="0"/>
                <a:cs typeface="HP Simplified" pitchFamily="34" charset="0"/>
              </a:rPr>
              <a:t> business impact</a:t>
            </a:r>
          </a:p>
          <a:p>
            <a:pPr marL="342900" indent="-342900" defTabSz="430213">
              <a:spcAft>
                <a:spcPts val="400"/>
              </a:spcAft>
              <a:buSzPct val="100000"/>
              <a:buFont typeface="+mj-lt"/>
              <a:buAutoNum type="arabicPeriod"/>
            </a:pPr>
            <a:r>
              <a:rPr lang="en-US" sz="2000" b="1" dirty="0" smtClean="0">
                <a:latin typeface="HP Simplified" pitchFamily="34" charset="0"/>
                <a:cs typeface="HP Simplified" pitchFamily="34" charset="0"/>
              </a:rPr>
              <a:t>Remediate</a:t>
            </a:r>
            <a:r>
              <a:rPr lang="en-US" sz="2000" dirty="0" smtClean="0">
                <a:latin typeface="HP Simplified" pitchFamily="34" charset="0"/>
                <a:cs typeface="HP Simplified" pitchFamily="34" charset="0"/>
              </a:rPr>
              <a:t> events quickly</a:t>
            </a:r>
          </a:p>
          <a:p>
            <a:pPr marL="0" defTabSz="430213">
              <a:spcAft>
                <a:spcPts val="400"/>
              </a:spcAft>
              <a:buSzPct val="100000"/>
            </a:pPr>
            <a:endParaRPr lang="en-US" sz="1600" dirty="0" smtClean="0">
              <a:solidFill>
                <a:srgbClr val="000000"/>
              </a:solidFill>
              <a:latin typeface="HP Simplified" pitchFamily="34" charset="0"/>
              <a:cs typeface="HP Simplified" pitchFamily="34" charset="0"/>
            </a:endParaRPr>
          </a:p>
        </p:txBody>
      </p:sp>
      <p:sp>
        <p:nvSpPr>
          <p:cNvPr id="11" name="Title 10"/>
          <p:cNvSpPr>
            <a:spLocks noGrp="1"/>
          </p:cNvSpPr>
          <p:nvPr>
            <p:ph type="title"/>
          </p:nvPr>
        </p:nvSpPr>
        <p:spPr/>
        <p:txBody>
          <a:bodyPr/>
          <a:lstStyle/>
          <a:p>
            <a:r>
              <a:rPr lang="en-US" dirty="0" smtClean="0"/>
              <a:t>HP Service Health Analyzer</a:t>
            </a:r>
            <a:endParaRPr lang="en-US" dirty="0"/>
          </a:p>
        </p:txBody>
      </p:sp>
      <p:sp>
        <p:nvSpPr>
          <p:cNvPr id="16" name="Subtitle 15"/>
          <p:cNvSpPr>
            <a:spLocks noGrp="1"/>
          </p:cNvSpPr>
          <p:nvPr>
            <p:ph type="subTitle" idx="1"/>
          </p:nvPr>
        </p:nvSpPr>
        <p:spPr/>
        <p:txBody>
          <a:bodyPr/>
          <a:lstStyle/>
          <a:p>
            <a:r>
              <a:rPr lang="en-US" dirty="0" smtClean="0"/>
              <a:t>“Run-time” predictive analytics powered by the Run-time Service Model</a:t>
            </a:r>
            <a:endParaRPr lang="en-US" dirty="0"/>
          </a:p>
        </p:txBody>
      </p:sp>
      <p:pic>
        <p:nvPicPr>
          <p:cNvPr id="7" name="Picture 6" descr="42-23955784.jpg"/>
          <p:cNvPicPr>
            <a:picLocks noChangeAspect="1"/>
          </p:cNvPicPr>
          <p:nvPr/>
        </p:nvPicPr>
        <p:blipFill>
          <a:blip r:embed="rId3"/>
          <a:stretch>
            <a:fillRect/>
          </a:stretch>
        </p:blipFill>
        <p:spPr>
          <a:xfrm>
            <a:off x="4362394" y="1235413"/>
            <a:ext cx="4596781" cy="3064212"/>
          </a:xfrm>
          <a:prstGeom prst="rect">
            <a:avLst/>
          </a:prstGeom>
        </p:spPr>
      </p:pic>
    </p:spTree>
    <p:extLst>
      <p:ext uri="{BB962C8B-B14F-4D97-AF65-F5344CB8AC3E}">
        <p14:creationId xmlns:p14="http://schemas.microsoft.com/office/powerpoint/2010/main" val="425862882"/>
      </p:ext>
    </p:extLst>
  </p:cSld>
  <p:clrMapOvr>
    <a:masterClrMapping/>
  </p:clrMapOvr>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3729" name="Picture 1"/>
          <p:cNvPicPr>
            <a:picLocks noChangeAspect="1" noChangeArrowheads="1"/>
          </p:cNvPicPr>
          <p:nvPr/>
        </p:nvPicPr>
        <p:blipFill>
          <a:blip r:embed="rId3"/>
          <a:srcRect/>
          <a:stretch>
            <a:fillRect/>
          </a:stretch>
        </p:blipFill>
        <p:spPr bwMode="auto">
          <a:xfrm>
            <a:off x="766120" y="1235546"/>
            <a:ext cx="6189962" cy="3438525"/>
          </a:xfrm>
          <a:prstGeom prst="rect">
            <a:avLst/>
          </a:prstGeom>
          <a:noFill/>
          <a:ln w="9525">
            <a:noFill/>
            <a:miter lim="800000"/>
            <a:headEnd/>
            <a:tailEnd/>
          </a:ln>
        </p:spPr>
      </p:pic>
      <p:sp>
        <p:nvSpPr>
          <p:cNvPr id="6" name="Footer Placeholder 5"/>
          <p:cNvSpPr txBox="1">
            <a:spLocks noGrp="1"/>
          </p:cNvSpPr>
          <p:nvPr/>
        </p:nvSpPr>
        <p:spPr>
          <a:xfrm>
            <a:off x="714375" y="4265488"/>
            <a:ext cx="3290888" cy="151210"/>
          </a:xfrm>
          <a:prstGeom prst="rect">
            <a:avLst/>
          </a:prstGeom>
          <a:noFill/>
        </p:spPr>
        <p:txBody>
          <a:bodyPr lIns="0" anchor="ctr"/>
          <a:lstStyle/>
          <a:p>
            <a:pPr defTabSz="914400" fontAlgn="auto">
              <a:spcBef>
                <a:spcPts val="0"/>
              </a:spcBef>
              <a:spcAft>
                <a:spcPts val="0"/>
              </a:spcAft>
              <a:defRPr/>
            </a:pPr>
            <a:r>
              <a:rPr lang="en-US" sz="700">
                <a:solidFill>
                  <a:schemeClr val="tx1">
                    <a:lumMod val="50000"/>
                    <a:lumOff val="50000"/>
                  </a:schemeClr>
                </a:solidFill>
                <a:cs typeface="+mn-cs"/>
              </a:rPr>
              <a:t>Footer goes here</a:t>
            </a:r>
          </a:p>
        </p:txBody>
      </p:sp>
      <p:sp>
        <p:nvSpPr>
          <p:cNvPr id="9" name="Right Brace 8"/>
          <p:cNvSpPr/>
          <p:nvPr/>
        </p:nvSpPr>
        <p:spPr>
          <a:xfrm rot="16200000">
            <a:off x="3752899" y="4148898"/>
            <a:ext cx="226219" cy="311150"/>
          </a:xfrm>
          <a:prstGeom prst="rightBrace">
            <a:avLst/>
          </a:prstGeom>
          <a:ln w="25400">
            <a:solidFill>
              <a:schemeClr val="accent2"/>
            </a:solidFill>
          </a:ln>
        </p:spPr>
        <p:style>
          <a:lnRef idx="1">
            <a:schemeClr val="accent1"/>
          </a:lnRef>
          <a:fillRef idx="0">
            <a:schemeClr val="accent1"/>
          </a:fillRef>
          <a:effectRef idx="0">
            <a:schemeClr val="accent1"/>
          </a:effectRef>
          <a:fontRef idx="minor">
            <a:schemeClr val="tx1"/>
          </a:fontRef>
        </p:style>
        <p:txBody>
          <a:bodyPr rtlCol="1" anchor="ctr"/>
          <a:lstStyle/>
          <a:p>
            <a:pPr algn="ctr" defTabSz="914400">
              <a:defRPr/>
            </a:pPr>
            <a:endParaRPr lang="he-IL"/>
          </a:p>
        </p:txBody>
      </p:sp>
      <p:sp>
        <p:nvSpPr>
          <p:cNvPr id="37897" name="TextBox 10"/>
          <p:cNvSpPr txBox="1">
            <a:spLocks noChangeArrowheads="1"/>
          </p:cNvSpPr>
          <p:nvPr/>
        </p:nvSpPr>
        <p:spPr bwMode="auto">
          <a:xfrm>
            <a:off x="842149" y="1098064"/>
            <a:ext cx="1808262" cy="817245"/>
          </a:xfrm>
          <a:prstGeom prst="wedgeRoundRectCallout">
            <a:avLst>
              <a:gd name="adj1" fmla="val 23262"/>
              <a:gd name="adj2" fmla="val 88544"/>
              <a:gd name="adj3" fmla="val 16667"/>
            </a:avLst>
          </a:prstGeom>
          <a:solidFill>
            <a:schemeClr val="accent1"/>
          </a:solidFill>
          <a:ln w="9525">
            <a:noFill/>
            <a:miter lim="800000"/>
            <a:headEnd/>
            <a:tailEnd/>
          </a:ln>
          <a:effectLst/>
          <a:scene3d>
            <a:camera prst="orthographicFront">
              <a:rot lat="0" lon="0" rev="0"/>
            </a:camera>
            <a:lightRig rig="contrasting" dir="t">
              <a:rot lat="0" lon="0" rev="1500000"/>
            </a:lightRig>
          </a:scene3d>
          <a:sp3d prstMaterial="metal"/>
        </p:spPr>
        <p:txBody>
          <a:bodyPr wrap="square">
            <a:spAutoFit/>
          </a:bodyPr>
          <a:lstStyle/>
          <a:p>
            <a:pPr marL="173038" indent="-173038"/>
            <a:r>
              <a:rPr lang="en-US" sz="1400" dirty="0" smtClean="0">
                <a:solidFill>
                  <a:schemeClr val="bg1"/>
                </a:solidFill>
              </a:rPr>
              <a:t>   Early morning: Metric performing within baseline  </a:t>
            </a:r>
            <a:endParaRPr lang="en-US" sz="1400" dirty="0">
              <a:solidFill>
                <a:schemeClr val="bg1"/>
              </a:solidFill>
            </a:endParaRPr>
          </a:p>
        </p:txBody>
      </p:sp>
      <p:sp>
        <p:nvSpPr>
          <p:cNvPr id="20" name="TextBox 10"/>
          <p:cNvSpPr txBox="1">
            <a:spLocks noChangeArrowheads="1"/>
          </p:cNvSpPr>
          <p:nvPr/>
        </p:nvSpPr>
        <p:spPr bwMode="auto">
          <a:xfrm>
            <a:off x="3935258" y="1111476"/>
            <a:ext cx="1808262" cy="578882"/>
          </a:xfrm>
          <a:prstGeom prst="wedgeRoundRectCallout">
            <a:avLst>
              <a:gd name="adj1" fmla="val -49556"/>
              <a:gd name="adj2" fmla="val 126454"/>
              <a:gd name="adj3" fmla="val 16667"/>
            </a:avLst>
          </a:prstGeom>
          <a:solidFill>
            <a:schemeClr val="accent1"/>
          </a:solidFill>
          <a:ln w="9525">
            <a:noFill/>
            <a:miter lim="800000"/>
            <a:headEnd/>
            <a:tailEnd/>
          </a:ln>
          <a:effectLst/>
          <a:scene3d>
            <a:camera prst="orthographicFront">
              <a:rot lat="0" lon="0" rev="0"/>
            </a:camera>
            <a:lightRig rig="contrasting" dir="t">
              <a:rot lat="0" lon="0" rev="1500000"/>
            </a:lightRig>
          </a:scene3d>
          <a:sp3d prstMaterial="metal"/>
        </p:spPr>
        <p:txBody>
          <a:bodyPr wrap="square">
            <a:spAutoFit/>
          </a:bodyPr>
          <a:lstStyle/>
          <a:p>
            <a:pPr marL="173038" indent="-173038"/>
            <a:r>
              <a:rPr lang="en-US" sz="1400" dirty="0" smtClean="0">
                <a:solidFill>
                  <a:schemeClr val="bg1"/>
                </a:solidFill>
              </a:rPr>
              <a:t>   11:00am: Metric violates threshold</a:t>
            </a:r>
            <a:endParaRPr lang="en-US" sz="1400" dirty="0">
              <a:solidFill>
                <a:schemeClr val="bg1"/>
              </a:solidFill>
            </a:endParaRPr>
          </a:p>
        </p:txBody>
      </p:sp>
      <p:sp>
        <p:nvSpPr>
          <p:cNvPr id="22" name="TextBox 10"/>
          <p:cNvSpPr txBox="1">
            <a:spLocks noChangeArrowheads="1"/>
          </p:cNvSpPr>
          <p:nvPr/>
        </p:nvSpPr>
        <p:spPr bwMode="auto">
          <a:xfrm>
            <a:off x="65835" y="3634001"/>
            <a:ext cx="1843433" cy="1055608"/>
          </a:xfrm>
          <a:prstGeom prst="roundRect">
            <a:avLst/>
          </a:prstGeom>
          <a:solidFill>
            <a:schemeClr val="accent1"/>
          </a:solidFill>
          <a:ln w="9525">
            <a:noFill/>
            <a:miter lim="800000"/>
            <a:headEnd/>
            <a:tailEnd/>
          </a:ln>
          <a:effectLst/>
          <a:scene3d>
            <a:camera prst="orthographicFront">
              <a:rot lat="0" lon="0" rev="0"/>
            </a:camera>
            <a:lightRig rig="contrasting" dir="t">
              <a:rot lat="0" lon="0" rev="1500000"/>
            </a:lightRig>
          </a:scene3d>
          <a:sp3d prstMaterial="metal"/>
        </p:spPr>
        <p:txBody>
          <a:bodyPr wrap="square">
            <a:spAutoFit/>
          </a:bodyPr>
          <a:lstStyle/>
          <a:p>
            <a:pPr marL="173038" indent="-173038">
              <a:defRPr/>
            </a:pPr>
            <a:r>
              <a:rPr lang="en-US" sz="1400" dirty="0" smtClean="0">
                <a:solidFill>
                  <a:schemeClr val="bg1"/>
                </a:solidFill>
              </a:rPr>
              <a:t>Gray area: Dynamic threshold (baseline) created by SHA</a:t>
            </a:r>
            <a:endParaRPr lang="he-IL" sz="1400" dirty="0" err="1">
              <a:solidFill>
                <a:schemeClr val="bg1"/>
              </a:solidFill>
            </a:endParaRPr>
          </a:p>
        </p:txBody>
      </p:sp>
      <p:sp>
        <p:nvSpPr>
          <p:cNvPr id="23" name="TextBox 10"/>
          <p:cNvSpPr txBox="1">
            <a:spLocks noChangeArrowheads="1"/>
          </p:cNvSpPr>
          <p:nvPr/>
        </p:nvSpPr>
        <p:spPr bwMode="auto">
          <a:xfrm>
            <a:off x="4411361" y="3901927"/>
            <a:ext cx="4547287" cy="348797"/>
          </a:xfrm>
          <a:prstGeom prst="wedgeRoundRectCallout">
            <a:avLst>
              <a:gd name="adj1" fmla="val -58914"/>
              <a:gd name="adj2" fmla="val 82339"/>
              <a:gd name="adj3" fmla="val 16667"/>
            </a:avLst>
          </a:prstGeom>
          <a:solidFill>
            <a:schemeClr val="accent1"/>
          </a:solidFill>
          <a:ln w="9525">
            <a:noFill/>
            <a:miter lim="800000"/>
            <a:headEnd/>
            <a:tailEnd/>
          </a:ln>
          <a:effectLst/>
          <a:scene3d>
            <a:camera prst="orthographicFront">
              <a:rot lat="0" lon="0" rev="0"/>
            </a:camera>
            <a:lightRig rig="contrasting" dir="t">
              <a:rot lat="0" lon="0" rev="1500000"/>
            </a:lightRig>
          </a:scene3d>
          <a:sp3d prstMaterial="metal"/>
        </p:spPr>
        <p:txBody>
          <a:bodyPr wrap="square">
            <a:spAutoFit/>
          </a:bodyPr>
          <a:lstStyle/>
          <a:p>
            <a:pPr marL="173038" indent="-173038"/>
            <a:r>
              <a:rPr lang="en-US" sz="1400" dirty="0" smtClean="0">
                <a:solidFill>
                  <a:schemeClr val="bg1"/>
                </a:solidFill>
              </a:rPr>
              <a:t>10:30 am - SHA detects an anomaly and sends out an alert.</a:t>
            </a:r>
            <a:endParaRPr lang="he-IL" sz="1400" dirty="0">
              <a:solidFill>
                <a:schemeClr val="bg1"/>
              </a:solidFill>
            </a:endParaRPr>
          </a:p>
        </p:txBody>
      </p:sp>
      <p:sp>
        <p:nvSpPr>
          <p:cNvPr id="25" name="TextBox 10"/>
          <p:cNvSpPr txBox="1">
            <a:spLocks noChangeArrowheads="1"/>
          </p:cNvSpPr>
          <p:nvPr/>
        </p:nvSpPr>
        <p:spPr bwMode="auto">
          <a:xfrm>
            <a:off x="7028369" y="2440402"/>
            <a:ext cx="2020533" cy="1055608"/>
          </a:xfrm>
          <a:prstGeom prst="roundRect">
            <a:avLst/>
          </a:prstGeom>
          <a:solidFill>
            <a:schemeClr val="accent1"/>
          </a:solidFill>
          <a:ln w="9525">
            <a:noFill/>
            <a:miter lim="800000"/>
            <a:headEnd/>
            <a:tailEnd/>
          </a:ln>
          <a:effectLst/>
          <a:scene3d>
            <a:camera prst="orthographicFront">
              <a:rot lat="0" lon="0" rev="0"/>
            </a:camera>
            <a:lightRig rig="contrasting" dir="t">
              <a:rot lat="0" lon="0" rev="1500000"/>
            </a:lightRig>
          </a:scene3d>
          <a:sp3d prstMaterial="metal"/>
        </p:spPr>
        <p:txBody>
          <a:bodyPr wrap="square">
            <a:spAutoFit/>
          </a:bodyPr>
          <a:lstStyle/>
          <a:p>
            <a:pPr marL="173038" indent="-173038"/>
            <a:r>
              <a:rPr lang="en-US" sz="1400" dirty="0" smtClean="0">
                <a:solidFill>
                  <a:schemeClr val="bg1"/>
                </a:solidFill>
              </a:rPr>
              <a:t>SHA detected problem and sent alert one full hour before the service failed!</a:t>
            </a:r>
            <a:endParaRPr lang="en-US" sz="1400" dirty="0">
              <a:solidFill>
                <a:schemeClr val="bg1"/>
              </a:solidFill>
            </a:endParaRPr>
          </a:p>
        </p:txBody>
      </p:sp>
      <p:sp>
        <p:nvSpPr>
          <p:cNvPr id="28" name="Oval 27"/>
          <p:cNvSpPr/>
          <p:nvPr/>
        </p:nvSpPr>
        <p:spPr>
          <a:xfrm>
            <a:off x="742362" y="1431958"/>
            <a:ext cx="274320" cy="274320"/>
          </a:xfrm>
          <a:prstGeom prst="ellipse">
            <a:avLst/>
          </a:prstGeom>
          <a:solidFill>
            <a:schemeClr val="accent3"/>
          </a:solidFill>
          <a:ln>
            <a:noFill/>
          </a:ln>
          <a:effectLst/>
          <a:scene3d>
            <a:camera prst="orthographicFront"/>
            <a:lightRig rig="balanced" dir="t">
              <a:rot lat="0" lon="0" rev="8700000"/>
            </a:lightRig>
          </a:scene3d>
          <a:sp3d/>
        </p:spPr>
        <p:style>
          <a:lnRef idx="2">
            <a:schemeClr val="accent1">
              <a:shade val="50000"/>
            </a:schemeClr>
          </a:lnRef>
          <a:fillRef idx="1">
            <a:schemeClr val="accent1"/>
          </a:fillRef>
          <a:effectRef idx="0">
            <a:schemeClr val="accent1"/>
          </a:effectRef>
          <a:fontRef idx="minor">
            <a:schemeClr val="lt1"/>
          </a:fontRef>
        </p:style>
        <p:txBody>
          <a:bodyPr lIns="91440" tIns="45720" rtlCol="0" anchor="ctr"/>
          <a:lstStyle/>
          <a:p>
            <a:pPr algn="ctr">
              <a:lnSpc>
                <a:spcPct val="85000"/>
              </a:lnSpc>
            </a:pPr>
            <a:r>
              <a:rPr lang="en-US" b="1" dirty="0" smtClean="0">
                <a:solidFill>
                  <a:schemeClr val="bg2"/>
                </a:solidFill>
              </a:rPr>
              <a:t>1</a:t>
            </a:r>
          </a:p>
        </p:txBody>
      </p:sp>
      <p:sp>
        <p:nvSpPr>
          <p:cNvPr id="29" name="Oval 28"/>
          <p:cNvSpPr/>
          <p:nvPr/>
        </p:nvSpPr>
        <p:spPr>
          <a:xfrm>
            <a:off x="4198464" y="3825380"/>
            <a:ext cx="274320" cy="274320"/>
          </a:xfrm>
          <a:prstGeom prst="ellipse">
            <a:avLst/>
          </a:prstGeom>
          <a:solidFill>
            <a:schemeClr val="accent3"/>
          </a:solidFill>
          <a:ln>
            <a:noFill/>
          </a:ln>
          <a:effectLst/>
          <a:scene3d>
            <a:camera prst="orthographicFront"/>
            <a:lightRig rig="balanced" dir="t">
              <a:rot lat="0" lon="0" rev="8700000"/>
            </a:lightRig>
          </a:scene3d>
          <a:sp3d/>
        </p:spPr>
        <p:style>
          <a:lnRef idx="2">
            <a:schemeClr val="accent1">
              <a:shade val="50000"/>
            </a:schemeClr>
          </a:lnRef>
          <a:fillRef idx="1">
            <a:schemeClr val="accent1"/>
          </a:fillRef>
          <a:effectRef idx="0">
            <a:schemeClr val="accent1"/>
          </a:effectRef>
          <a:fontRef idx="minor">
            <a:schemeClr val="lt1"/>
          </a:fontRef>
        </p:style>
        <p:txBody>
          <a:bodyPr lIns="91440" tIns="45720" rtlCol="0" anchor="ctr"/>
          <a:lstStyle/>
          <a:p>
            <a:pPr algn="ctr">
              <a:lnSpc>
                <a:spcPct val="85000"/>
              </a:lnSpc>
            </a:pPr>
            <a:r>
              <a:rPr lang="en-US" b="1" dirty="0" smtClean="0">
                <a:solidFill>
                  <a:schemeClr val="bg2"/>
                </a:solidFill>
              </a:rPr>
              <a:t>2</a:t>
            </a:r>
          </a:p>
        </p:txBody>
      </p:sp>
      <p:sp>
        <p:nvSpPr>
          <p:cNvPr id="30" name="Oval 29"/>
          <p:cNvSpPr/>
          <p:nvPr/>
        </p:nvSpPr>
        <p:spPr>
          <a:xfrm>
            <a:off x="3835472" y="1233228"/>
            <a:ext cx="274320" cy="274320"/>
          </a:xfrm>
          <a:prstGeom prst="ellipse">
            <a:avLst/>
          </a:prstGeom>
          <a:solidFill>
            <a:schemeClr val="accent3"/>
          </a:solidFill>
          <a:ln>
            <a:noFill/>
          </a:ln>
          <a:effectLst/>
          <a:scene3d>
            <a:camera prst="orthographicFront"/>
            <a:lightRig rig="balanced" dir="t">
              <a:rot lat="0" lon="0" rev="8700000"/>
            </a:lightRig>
          </a:scene3d>
          <a:sp3d/>
        </p:spPr>
        <p:style>
          <a:lnRef idx="2">
            <a:schemeClr val="accent1">
              <a:shade val="50000"/>
            </a:schemeClr>
          </a:lnRef>
          <a:fillRef idx="1">
            <a:schemeClr val="accent1"/>
          </a:fillRef>
          <a:effectRef idx="0">
            <a:schemeClr val="accent1"/>
          </a:effectRef>
          <a:fontRef idx="minor">
            <a:schemeClr val="lt1"/>
          </a:fontRef>
        </p:style>
        <p:txBody>
          <a:bodyPr lIns="91440" tIns="45720" rtlCol="0" anchor="ctr"/>
          <a:lstStyle/>
          <a:p>
            <a:pPr algn="ctr">
              <a:lnSpc>
                <a:spcPct val="85000"/>
              </a:lnSpc>
            </a:pPr>
            <a:r>
              <a:rPr lang="en-US" b="1" dirty="0" smtClean="0">
                <a:solidFill>
                  <a:schemeClr val="bg2"/>
                </a:solidFill>
              </a:rPr>
              <a:t>3</a:t>
            </a:r>
          </a:p>
        </p:txBody>
      </p:sp>
      <p:sp>
        <p:nvSpPr>
          <p:cNvPr id="31" name="Oval 30"/>
          <p:cNvSpPr/>
          <p:nvPr/>
        </p:nvSpPr>
        <p:spPr>
          <a:xfrm>
            <a:off x="3844037" y="2257088"/>
            <a:ext cx="274320" cy="274320"/>
          </a:xfrm>
          <a:prstGeom prst="ellipse">
            <a:avLst/>
          </a:prstGeom>
          <a:solidFill>
            <a:schemeClr val="accent3"/>
          </a:solidFill>
          <a:ln>
            <a:noFill/>
          </a:ln>
          <a:effectLst/>
          <a:scene3d>
            <a:camera prst="orthographicFront"/>
            <a:lightRig rig="balanced" dir="t">
              <a:rot lat="0" lon="0" rev="8700000"/>
            </a:lightRig>
          </a:scene3d>
          <a:sp3d/>
        </p:spPr>
        <p:style>
          <a:lnRef idx="2">
            <a:schemeClr val="accent1">
              <a:shade val="50000"/>
            </a:schemeClr>
          </a:lnRef>
          <a:fillRef idx="1">
            <a:schemeClr val="accent1"/>
          </a:fillRef>
          <a:effectRef idx="0">
            <a:schemeClr val="accent1"/>
          </a:effectRef>
          <a:fontRef idx="minor">
            <a:schemeClr val="lt1"/>
          </a:fontRef>
        </p:style>
        <p:txBody>
          <a:bodyPr lIns="91440" tIns="45720" rtlCol="0" anchor="ctr"/>
          <a:lstStyle/>
          <a:p>
            <a:pPr algn="ctr">
              <a:lnSpc>
                <a:spcPct val="85000"/>
              </a:lnSpc>
            </a:pPr>
            <a:r>
              <a:rPr lang="en-US" b="1" dirty="0" smtClean="0">
                <a:solidFill>
                  <a:schemeClr val="bg2"/>
                </a:solidFill>
              </a:rPr>
              <a:t>4</a:t>
            </a:r>
          </a:p>
        </p:txBody>
      </p:sp>
      <p:cxnSp>
        <p:nvCxnSpPr>
          <p:cNvPr id="33" name="Straight Arrow Connector 32"/>
          <p:cNvCxnSpPr>
            <a:endCxn id="9" idx="1"/>
          </p:cNvCxnSpPr>
          <p:nvPr/>
        </p:nvCxnSpPr>
        <p:spPr>
          <a:xfrm flipH="1">
            <a:off x="3866009" y="3434576"/>
            <a:ext cx="549874" cy="756788"/>
          </a:xfrm>
          <a:prstGeom prst="straightConnector1">
            <a:avLst/>
          </a:prstGeom>
          <a:ln w="6350">
            <a:solidFill>
              <a:schemeClr val="accent2"/>
            </a:solidFill>
            <a:tailEnd type="arrow"/>
          </a:ln>
        </p:spPr>
        <p:style>
          <a:lnRef idx="1">
            <a:schemeClr val="accent1"/>
          </a:lnRef>
          <a:fillRef idx="0">
            <a:schemeClr val="accent1"/>
          </a:fillRef>
          <a:effectRef idx="0">
            <a:schemeClr val="accent1"/>
          </a:effectRef>
          <a:fontRef idx="minor">
            <a:schemeClr val="tx1"/>
          </a:fontRef>
        </p:style>
      </p:cxnSp>
      <p:sp>
        <p:nvSpPr>
          <p:cNvPr id="35" name="Rectangle 34"/>
          <p:cNvSpPr/>
          <p:nvPr/>
        </p:nvSpPr>
        <p:spPr>
          <a:xfrm>
            <a:off x="3880622" y="2505063"/>
            <a:ext cx="1795347" cy="954107"/>
          </a:xfrm>
          <a:prstGeom prst="rect">
            <a:avLst/>
          </a:prstGeom>
        </p:spPr>
        <p:txBody>
          <a:bodyPr wrap="square">
            <a:spAutoFit/>
          </a:bodyPr>
          <a:lstStyle/>
          <a:p>
            <a:r>
              <a:rPr lang="en-US" sz="1400" dirty="0" smtClean="0"/>
              <a:t> 11:30am: Service now unavailable… standard monitoring generates alert</a:t>
            </a:r>
            <a:endParaRPr lang="en-US" sz="1400" dirty="0"/>
          </a:p>
        </p:txBody>
      </p:sp>
      <p:sp>
        <p:nvSpPr>
          <p:cNvPr id="27" name="Title 26"/>
          <p:cNvSpPr>
            <a:spLocks noGrp="1"/>
          </p:cNvSpPr>
          <p:nvPr>
            <p:ph type="title"/>
          </p:nvPr>
        </p:nvSpPr>
        <p:spPr/>
        <p:txBody>
          <a:bodyPr/>
          <a:lstStyle/>
          <a:p>
            <a:r>
              <a:rPr lang="en-US" dirty="0" smtClean="0"/>
              <a:t>HP SHA proof point: predictive analytics</a:t>
            </a:r>
            <a:endParaRPr lang="en-US" dirty="0"/>
          </a:p>
        </p:txBody>
      </p:sp>
      <p:sp>
        <p:nvSpPr>
          <p:cNvPr id="32" name="Subtitle 31"/>
          <p:cNvSpPr>
            <a:spLocks noGrp="1"/>
          </p:cNvSpPr>
          <p:nvPr>
            <p:ph type="subTitle" idx="1"/>
          </p:nvPr>
        </p:nvSpPr>
        <p:spPr/>
        <p:txBody>
          <a:bodyPr/>
          <a:lstStyle/>
          <a:p>
            <a:r>
              <a:rPr lang="en-US" dirty="0" smtClean="0"/>
              <a:t>HP SHA predicts issue </a:t>
            </a:r>
            <a:r>
              <a:rPr lang="en-US" i="1" dirty="0" smtClean="0"/>
              <a:t>60 minutes </a:t>
            </a:r>
            <a:r>
              <a:rPr lang="en-US" dirty="0" smtClean="0"/>
              <a:t>before it happened</a:t>
            </a:r>
            <a:endParaRPr lang="en-US" dirty="0"/>
          </a:p>
        </p:txBody>
      </p:sp>
    </p:spTree>
    <p:extLst>
      <p:ext uri="{BB962C8B-B14F-4D97-AF65-F5344CB8AC3E}">
        <p14:creationId xmlns:p14="http://schemas.microsoft.com/office/powerpoint/2010/main" val="3837088717"/>
      </p:ext>
    </p:extLst>
  </p:cSld>
  <p:clrMapOvr>
    <a:masterClrMapping/>
  </p:clrMapOvr>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6"/>
          <p:cNvGrpSpPr/>
          <p:nvPr/>
        </p:nvGrpSpPr>
        <p:grpSpPr>
          <a:xfrm>
            <a:off x="4375231" y="1067765"/>
            <a:ext cx="4539204" cy="3007689"/>
            <a:chOff x="4433104" y="1527858"/>
            <a:chExt cx="4539204" cy="4010251"/>
          </a:xfrm>
        </p:grpSpPr>
        <p:grpSp>
          <p:nvGrpSpPr>
            <p:cNvPr id="3" name="Group 11"/>
            <p:cNvGrpSpPr/>
            <p:nvPr/>
          </p:nvGrpSpPr>
          <p:grpSpPr>
            <a:xfrm>
              <a:off x="4629873" y="1527858"/>
              <a:ext cx="4342435" cy="4010251"/>
              <a:chOff x="4930815" y="937549"/>
              <a:chExt cx="4053068" cy="3657600"/>
            </a:xfrm>
          </p:grpSpPr>
          <p:pic>
            <p:nvPicPr>
              <p:cNvPr id="86018" name="Picture 2"/>
              <p:cNvPicPr>
                <a:picLocks noChangeAspect="1" noChangeArrowheads="1"/>
              </p:cNvPicPr>
              <p:nvPr/>
            </p:nvPicPr>
            <p:blipFill>
              <a:blip r:embed="rId3" cstate="print"/>
              <a:srcRect l="16125" t="27209" r="29349" b="30841"/>
              <a:stretch>
                <a:fillRect/>
              </a:stretch>
            </p:blipFill>
            <p:spPr bwMode="auto">
              <a:xfrm>
                <a:off x="4946458" y="937549"/>
                <a:ext cx="4019855" cy="2276369"/>
              </a:xfrm>
              <a:prstGeom prst="rect">
                <a:avLst/>
              </a:prstGeom>
              <a:solidFill>
                <a:schemeClr val="accent1"/>
              </a:solidFill>
              <a:ln>
                <a:noFill/>
              </a:ln>
              <a:effectLst/>
              <a:scene3d>
                <a:camera prst="orthographicFront">
                  <a:rot lat="0" lon="0" rev="0"/>
                </a:camera>
                <a:lightRig rig="contrasting" dir="t">
                  <a:rot lat="0" lon="0" rev="1500000"/>
                </a:lightRig>
              </a:scene3d>
              <a:sp3d prstMaterial="metal"/>
            </p:spPr>
          </p:pic>
          <p:pic>
            <p:nvPicPr>
              <p:cNvPr id="86019" name="Picture 3"/>
              <p:cNvPicPr>
                <a:picLocks noChangeAspect="1" noChangeArrowheads="1"/>
              </p:cNvPicPr>
              <p:nvPr/>
            </p:nvPicPr>
            <p:blipFill>
              <a:blip r:embed="rId4" cstate="print"/>
              <a:srcRect l="16068" t="51385" r="29424" b="21997"/>
              <a:stretch>
                <a:fillRect/>
              </a:stretch>
            </p:blipFill>
            <p:spPr bwMode="auto">
              <a:xfrm>
                <a:off x="4930815" y="3139038"/>
                <a:ext cx="4051140" cy="1456111"/>
              </a:xfrm>
              <a:prstGeom prst="rect">
                <a:avLst/>
              </a:prstGeom>
              <a:solidFill>
                <a:schemeClr val="accent1"/>
              </a:solidFill>
              <a:ln>
                <a:noFill/>
              </a:ln>
              <a:effectLst/>
              <a:scene3d>
                <a:camera prst="orthographicFront">
                  <a:rot lat="0" lon="0" rev="0"/>
                </a:camera>
                <a:lightRig rig="contrasting" dir="t">
                  <a:rot lat="0" lon="0" rev="1500000"/>
                </a:lightRig>
              </a:scene3d>
              <a:sp3d prstMaterial="metal"/>
            </p:spPr>
          </p:pic>
          <p:pic>
            <p:nvPicPr>
              <p:cNvPr id="11" name="Picture 3"/>
              <p:cNvPicPr>
                <a:picLocks noChangeAspect="1" noChangeArrowheads="1"/>
              </p:cNvPicPr>
              <p:nvPr/>
            </p:nvPicPr>
            <p:blipFill>
              <a:blip r:embed="rId4" cstate="print"/>
              <a:srcRect l="16068" t="80506" r="29424" b="16073"/>
              <a:stretch>
                <a:fillRect/>
              </a:stretch>
            </p:blipFill>
            <p:spPr bwMode="auto">
              <a:xfrm>
                <a:off x="4932744" y="4353570"/>
                <a:ext cx="4051139" cy="187124"/>
              </a:xfrm>
              <a:prstGeom prst="roundRect">
                <a:avLst>
                  <a:gd name="adj" fmla="val 8594"/>
                </a:avLst>
              </a:prstGeom>
              <a:solidFill>
                <a:schemeClr val="accent1"/>
              </a:solidFill>
              <a:ln>
                <a:noFill/>
              </a:ln>
              <a:effectLst/>
              <a:scene3d>
                <a:camera prst="orthographicFront">
                  <a:rot lat="0" lon="0" rev="0"/>
                </a:camera>
                <a:lightRig rig="contrasting" dir="t">
                  <a:rot lat="0" lon="0" rev="1500000"/>
                </a:lightRig>
              </a:scene3d>
              <a:sp3d prstMaterial="metal"/>
            </p:spPr>
          </p:pic>
        </p:grpSp>
        <p:sp>
          <p:nvSpPr>
            <p:cNvPr id="13" name="Oval 12"/>
            <p:cNvSpPr/>
            <p:nvPr/>
          </p:nvSpPr>
          <p:spPr>
            <a:xfrm>
              <a:off x="4433104" y="1828800"/>
              <a:ext cx="1840375" cy="590309"/>
            </a:xfrm>
            <a:prstGeom prst="ellipse">
              <a:avLst/>
            </a:prstGeom>
            <a:noFill/>
            <a:ln>
              <a:solidFill>
                <a:schemeClr val="accent2"/>
              </a:solidFill>
            </a:ln>
            <a:effectLst/>
          </p:spPr>
          <p:style>
            <a:lnRef idx="2">
              <a:schemeClr val="accent1">
                <a:shade val="50000"/>
              </a:schemeClr>
            </a:lnRef>
            <a:fillRef idx="1">
              <a:schemeClr val="accent1"/>
            </a:fillRef>
            <a:effectRef idx="0">
              <a:schemeClr val="accent1"/>
            </a:effectRef>
            <a:fontRef idx="minor">
              <a:schemeClr val="lt1"/>
            </a:fontRef>
          </p:style>
          <p:txBody>
            <a:bodyPr lIns="91440" tIns="45720" rtlCol="0" anchor="ctr"/>
            <a:lstStyle/>
            <a:p>
              <a:pPr algn="ctr">
                <a:lnSpc>
                  <a:spcPct val="85000"/>
                </a:lnSpc>
              </a:pPr>
              <a:endParaRPr lang="en-US" sz="2000" dirty="0" smtClean="0">
                <a:solidFill>
                  <a:prstClr val="white"/>
                </a:solidFill>
                <a:latin typeface="+mj-lt"/>
              </a:endParaRPr>
            </a:p>
          </p:txBody>
        </p:sp>
        <p:sp>
          <p:nvSpPr>
            <p:cNvPr id="14" name="Oval 13"/>
            <p:cNvSpPr/>
            <p:nvPr/>
          </p:nvSpPr>
          <p:spPr>
            <a:xfrm>
              <a:off x="4562354" y="3821574"/>
              <a:ext cx="4408026" cy="590309"/>
            </a:xfrm>
            <a:prstGeom prst="ellipse">
              <a:avLst/>
            </a:prstGeom>
            <a:noFill/>
            <a:ln>
              <a:solidFill>
                <a:schemeClr val="accent2"/>
              </a:solidFill>
            </a:ln>
            <a:effectLst/>
          </p:spPr>
          <p:style>
            <a:lnRef idx="2">
              <a:schemeClr val="accent1">
                <a:shade val="50000"/>
              </a:schemeClr>
            </a:lnRef>
            <a:fillRef idx="1">
              <a:schemeClr val="accent1"/>
            </a:fillRef>
            <a:effectRef idx="0">
              <a:schemeClr val="accent1"/>
            </a:effectRef>
            <a:fontRef idx="minor">
              <a:schemeClr val="lt1"/>
            </a:fontRef>
          </p:style>
          <p:txBody>
            <a:bodyPr lIns="91440" tIns="45720" rtlCol="0" anchor="ctr"/>
            <a:lstStyle/>
            <a:p>
              <a:pPr algn="ctr">
                <a:lnSpc>
                  <a:spcPct val="85000"/>
                </a:lnSpc>
              </a:pPr>
              <a:endParaRPr lang="en-US" sz="2000" dirty="0" smtClean="0">
                <a:solidFill>
                  <a:prstClr val="white"/>
                </a:solidFill>
                <a:latin typeface="+mj-lt"/>
              </a:endParaRPr>
            </a:p>
          </p:txBody>
        </p:sp>
        <p:cxnSp>
          <p:nvCxnSpPr>
            <p:cNvPr id="16" name="Straight Arrow Connector 15"/>
            <p:cNvCxnSpPr>
              <a:stCxn id="13" idx="4"/>
            </p:cNvCxnSpPr>
            <p:nvPr/>
          </p:nvCxnSpPr>
          <p:spPr>
            <a:xfrm rot="16200000" flipH="1">
              <a:off x="5049457" y="2722944"/>
              <a:ext cx="1412111" cy="804440"/>
            </a:xfrm>
            <a:prstGeom prst="straightConnector1">
              <a:avLst/>
            </a:prstGeom>
            <a:ln w="22225">
              <a:solidFill>
                <a:schemeClr val="accent2"/>
              </a:solidFill>
              <a:tailEnd type="arrow"/>
            </a:ln>
          </p:spPr>
          <p:style>
            <a:lnRef idx="1">
              <a:schemeClr val="accent1"/>
            </a:lnRef>
            <a:fillRef idx="0">
              <a:schemeClr val="accent1"/>
            </a:fillRef>
            <a:effectRef idx="0">
              <a:schemeClr val="accent1"/>
            </a:effectRef>
            <a:fontRef idx="minor">
              <a:schemeClr val="tx1"/>
            </a:fontRef>
          </p:style>
        </p:cxnSp>
      </p:grpSp>
      <p:pic>
        <p:nvPicPr>
          <p:cNvPr id="32" name="Picture 2"/>
          <p:cNvPicPr>
            <a:picLocks noChangeAspect="1" noChangeArrowheads="1"/>
          </p:cNvPicPr>
          <p:nvPr/>
        </p:nvPicPr>
        <p:blipFill>
          <a:blip r:embed="rId5" cstate="print"/>
          <a:srcRect l="6633" t="21863" r="3814" b="49317"/>
          <a:stretch>
            <a:fillRect/>
          </a:stretch>
        </p:blipFill>
        <p:spPr bwMode="auto">
          <a:xfrm>
            <a:off x="277393" y="3613354"/>
            <a:ext cx="4255719" cy="110853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22" name="Rectangle 21"/>
          <p:cNvSpPr/>
          <p:nvPr/>
        </p:nvSpPr>
        <p:spPr>
          <a:xfrm>
            <a:off x="5175115" y="4138062"/>
            <a:ext cx="3112851" cy="584775"/>
          </a:xfrm>
          <a:prstGeom prst="rect">
            <a:avLst/>
          </a:prstGeom>
          <a:solidFill>
            <a:schemeClr val="accent1"/>
          </a:solidFill>
        </p:spPr>
        <p:txBody>
          <a:bodyPr wrap="square">
            <a:spAutoFit/>
          </a:bodyPr>
          <a:lstStyle/>
          <a:p>
            <a:pPr algn="ctr"/>
            <a:r>
              <a:rPr lang="en-US" sz="1600" dirty="0" smtClean="0">
                <a:solidFill>
                  <a:schemeClr val="bg1"/>
                </a:solidFill>
              </a:rPr>
              <a:t>RTSM as the foundation for integrating data</a:t>
            </a:r>
          </a:p>
        </p:txBody>
      </p:sp>
      <p:sp>
        <p:nvSpPr>
          <p:cNvPr id="19" name="TextBox 18"/>
          <p:cNvSpPr txBox="1"/>
          <p:nvPr/>
        </p:nvSpPr>
        <p:spPr>
          <a:xfrm>
            <a:off x="176981" y="1386349"/>
            <a:ext cx="4336026" cy="2267287"/>
          </a:xfrm>
          <a:prstGeom prst="rect">
            <a:avLst/>
          </a:prstGeom>
          <a:noFill/>
        </p:spPr>
        <p:txBody>
          <a:bodyPr wrap="square" rtlCol="0">
            <a:spAutoFit/>
          </a:bodyPr>
          <a:lstStyle/>
          <a:p>
            <a:pPr marL="342900" indent="-342900" defTabSz="430213">
              <a:spcAft>
                <a:spcPts val="400"/>
              </a:spcAft>
              <a:buSzPct val="100000"/>
              <a:buFont typeface="+mj-lt"/>
              <a:buAutoNum type="arabicPeriod"/>
            </a:pPr>
            <a:r>
              <a:rPr lang="en-US" sz="1600" dirty="0" smtClean="0">
                <a:solidFill>
                  <a:srgbClr val="000000"/>
                </a:solidFill>
                <a:latin typeface="HP Simplified" pitchFamily="34" charset="0"/>
                <a:cs typeface="HP Simplified" pitchFamily="34" charset="0"/>
              </a:rPr>
              <a:t>Single screen tool - No more silos</a:t>
            </a:r>
          </a:p>
          <a:p>
            <a:pPr marL="342900" indent="-342900" defTabSz="430213">
              <a:spcAft>
                <a:spcPts val="400"/>
              </a:spcAft>
              <a:buSzPct val="100000"/>
              <a:buFont typeface="+mj-lt"/>
              <a:buAutoNum type="arabicPeriod"/>
            </a:pPr>
            <a:r>
              <a:rPr lang="en-US" sz="1600" dirty="0" smtClean="0">
                <a:solidFill>
                  <a:srgbClr val="000000"/>
                </a:solidFill>
                <a:latin typeface="HP Simplified" pitchFamily="34" charset="0"/>
                <a:cs typeface="HP Simplified" pitchFamily="34" charset="0"/>
              </a:rPr>
              <a:t>Correlate the relationships between the Business Services and the infrastructure</a:t>
            </a:r>
          </a:p>
          <a:p>
            <a:pPr marL="342900" indent="-342900" defTabSz="430213">
              <a:spcAft>
                <a:spcPts val="400"/>
              </a:spcAft>
              <a:buSzPct val="100000"/>
              <a:buFont typeface="+mj-lt"/>
              <a:buAutoNum type="arabicPeriod"/>
            </a:pPr>
            <a:r>
              <a:rPr lang="en-US" sz="1600" dirty="0" smtClean="0">
                <a:solidFill>
                  <a:srgbClr val="000000"/>
                </a:solidFill>
                <a:latin typeface="HP Simplified" pitchFamily="34" charset="0"/>
                <a:cs typeface="HP Simplified" pitchFamily="34" charset="0"/>
              </a:rPr>
              <a:t>Identify the changes in your dynamic, virtual environment</a:t>
            </a:r>
          </a:p>
          <a:p>
            <a:pPr marL="342900" indent="-342900" defTabSz="430213">
              <a:spcAft>
                <a:spcPts val="400"/>
              </a:spcAft>
              <a:buSzPct val="100000"/>
              <a:buFont typeface="+mj-lt"/>
              <a:buAutoNum type="arabicPeriod"/>
            </a:pPr>
            <a:r>
              <a:rPr lang="en-US" sz="1600" dirty="0" smtClean="0">
                <a:solidFill>
                  <a:srgbClr val="000000"/>
                </a:solidFill>
                <a:latin typeface="HP Simplified" pitchFamily="34" charset="0"/>
                <a:cs typeface="HP Simplified" pitchFamily="34" charset="0"/>
              </a:rPr>
              <a:t>Forecasting of a specific metric or trend</a:t>
            </a:r>
          </a:p>
          <a:p>
            <a:pPr marL="342900" indent="-342900" defTabSz="430213">
              <a:spcAft>
                <a:spcPts val="400"/>
              </a:spcAft>
              <a:buSzPct val="100000"/>
              <a:buFont typeface="+mj-lt"/>
              <a:buAutoNum type="arabicPeriod"/>
            </a:pPr>
            <a:r>
              <a:rPr lang="en-US" sz="1600" dirty="0" smtClean="0">
                <a:solidFill>
                  <a:srgbClr val="000000"/>
                </a:solidFill>
                <a:latin typeface="HP Simplified" pitchFamily="34" charset="0"/>
                <a:cs typeface="HP Simplified" pitchFamily="34" charset="0"/>
              </a:rPr>
              <a:t>Customizable reports to see what you want to see</a:t>
            </a:r>
          </a:p>
        </p:txBody>
      </p:sp>
      <p:sp>
        <p:nvSpPr>
          <p:cNvPr id="24" name="Title 23"/>
          <p:cNvSpPr>
            <a:spLocks noGrp="1"/>
          </p:cNvSpPr>
          <p:nvPr>
            <p:ph type="title"/>
          </p:nvPr>
        </p:nvSpPr>
        <p:spPr/>
        <p:txBody>
          <a:bodyPr/>
          <a:lstStyle/>
          <a:p>
            <a:r>
              <a:rPr lang="en-US" dirty="0" smtClean="0"/>
              <a:t>HP Service Health Reporter</a:t>
            </a:r>
            <a:endParaRPr lang="en-US" dirty="0"/>
          </a:p>
        </p:txBody>
      </p:sp>
      <p:sp>
        <p:nvSpPr>
          <p:cNvPr id="25" name="Subtitle 24"/>
          <p:cNvSpPr>
            <a:spLocks noGrp="1"/>
          </p:cNvSpPr>
          <p:nvPr>
            <p:ph type="subTitle" idx="1"/>
          </p:nvPr>
        </p:nvSpPr>
        <p:spPr/>
        <p:txBody>
          <a:bodyPr/>
          <a:lstStyle/>
          <a:p>
            <a:r>
              <a:rPr lang="en-US" dirty="0" smtClean="0"/>
              <a:t>Cross domain reporting tool to improve business service performance</a:t>
            </a:r>
            <a:endParaRPr lang="en-US" dirty="0"/>
          </a:p>
        </p:txBody>
      </p:sp>
      <p:sp>
        <p:nvSpPr>
          <p:cNvPr id="17" name="TextBox 16"/>
          <p:cNvSpPr txBox="1"/>
          <p:nvPr/>
        </p:nvSpPr>
        <p:spPr>
          <a:xfrm>
            <a:off x="7389341" y="3089189"/>
            <a:ext cx="1235675" cy="523220"/>
          </a:xfrm>
          <a:prstGeom prst="rect">
            <a:avLst/>
          </a:prstGeom>
          <a:solidFill>
            <a:schemeClr val="accent1"/>
          </a:solidFill>
        </p:spPr>
        <p:txBody>
          <a:bodyPr wrap="square" rtlCol="0">
            <a:spAutoFit/>
          </a:bodyPr>
          <a:lstStyle/>
          <a:p>
            <a:pPr marL="0" defTabSz="430213">
              <a:spcAft>
                <a:spcPts val="400"/>
              </a:spcAft>
              <a:buSzPct val="100000"/>
            </a:pPr>
            <a:r>
              <a:rPr lang="en-US" sz="1400" dirty="0" smtClean="0">
                <a:solidFill>
                  <a:schemeClr val="bg2"/>
                </a:solidFill>
                <a:latin typeface="HP Simplified" pitchFamily="34" charset="0"/>
                <a:cs typeface="HP Simplified" pitchFamily="34" charset="0"/>
              </a:rPr>
              <a:t>Infrastructure metrics</a:t>
            </a:r>
          </a:p>
        </p:txBody>
      </p:sp>
      <p:sp>
        <p:nvSpPr>
          <p:cNvPr id="18" name="TextBox 17"/>
          <p:cNvSpPr txBox="1"/>
          <p:nvPr/>
        </p:nvSpPr>
        <p:spPr>
          <a:xfrm>
            <a:off x="6573795" y="1470454"/>
            <a:ext cx="1050324" cy="523220"/>
          </a:xfrm>
          <a:prstGeom prst="rect">
            <a:avLst/>
          </a:prstGeom>
          <a:solidFill>
            <a:schemeClr val="accent1"/>
          </a:solidFill>
        </p:spPr>
        <p:txBody>
          <a:bodyPr wrap="square" rtlCol="0">
            <a:spAutoFit/>
          </a:bodyPr>
          <a:lstStyle/>
          <a:p>
            <a:pPr marL="0" defTabSz="430213">
              <a:spcAft>
                <a:spcPts val="400"/>
              </a:spcAft>
              <a:buSzPct val="100000"/>
            </a:pPr>
            <a:r>
              <a:rPr lang="en-US" sz="1400" dirty="0" smtClean="0">
                <a:solidFill>
                  <a:schemeClr val="bg2"/>
                </a:solidFill>
                <a:latin typeface="HP Simplified" pitchFamily="34" charset="0"/>
                <a:cs typeface="HP Simplified" pitchFamily="34" charset="0"/>
              </a:rPr>
              <a:t>Application metrics</a:t>
            </a:r>
          </a:p>
        </p:txBody>
      </p:sp>
    </p:spTree>
    <p:extLst>
      <p:ext uri="{BB962C8B-B14F-4D97-AF65-F5344CB8AC3E}">
        <p14:creationId xmlns:p14="http://schemas.microsoft.com/office/powerpoint/2010/main" val="1255689000"/>
      </p:ext>
    </p:extLst>
  </p:cSld>
  <p:clrMapOvr>
    <a:masterClrMapping/>
  </p:clrMapOvr>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Title 76"/>
          <p:cNvSpPr txBox="1">
            <a:spLocks/>
          </p:cNvSpPr>
          <p:nvPr/>
        </p:nvSpPr>
        <p:spPr bwMode="auto">
          <a:xfrm>
            <a:off x="185711" y="100013"/>
            <a:ext cx="8375650" cy="457200"/>
          </a:xfrm>
          <a:prstGeom prst="rect">
            <a:avLst/>
          </a:prstGeom>
          <a:noFill/>
          <a:ln w="9525" algn="ctr">
            <a:noFill/>
            <a:miter lim="800000"/>
            <a:headEnd/>
            <a:tailEnd/>
          </a:ln>
        </p:spPr>
        <p:txBody>
          <a:bodyPr vert="horz" wrap="square" lIns="45720" tIns="45720" rIns="0" bIns="0" numCol="1" anchor="t" anchorCtr="0" compatLnSpc="1">
            <a:prstTxWarp prst="textNoShape">
              <a:avLst/>
            </a:prstTxWarp>
            <a:noAutofit/>
          </a:bodyPr>
          <a:lstStyle>
            <a:lvl1pPr marL="0" marR="0" indent="0" algn="l" defTabSz="914400" rtl="0" eaLnBrk="1" fontAlgn="auto" latinLnBrk="0" hangingPunct="1">
              <a:lnSpc>
                <a:spcPts val="3300"/>
              </a:lnSpc>
              <a:spcBef>
                <a:spcPct val="0"/>
              </a:spcBef>
              <a:spcAft>
                <a:spcPts val="0"/>
              </a:spcAft>
              <a:buClrTx/>
              <a:buSzTx/>
              <a:buFontTx/>
              <a:buNone/>
              <a:tabLst/>
              <a:defRPr sz="3300" baseline="0">
                <a:solidFill>
                  <a:srgbClr val="000000"/>
                </a:solidFill>
                <a:latin typeface="Futura Bk" pitchFamily="34" charset="0"/>
                <a:ea typeface="+mj-ea"/>
                <a:cs typeface="+mj-cs"/>
              </a:defRPr>
            </a:lvl1pPr>
            <a:lvl2pPr algn="l" rtl="0" eaLnBrk="0" fontAlgn="base" hangingPunct="0">
              <a:lnSpc>
                <a:spcPct val="95000"/>
              </a:lnSpc>
              <a:spcBef>
                <a:spcPct val="0"/>
              </a:spcBef>
              <a:spcAft>
                <a:spcPct val="0"/>
              </a:spcAft>
              <a:defRPr sz="3200">
                <a:solidFill>
                  <a:schemeClr val="tx2"/>
                </a:solidFill>
                <a:latin typeface="Futura Bk" pitchFamily="34" charset="0"/>
              </a:defRPr>
            </a:lvl2pPr>
            <a:lvl3pPr algn="l" rtl="0" eaLnBrk="0" fontAlgn="base" hangingPunct="0">
              <a:lnSpc>
                <a:spcPct val="95000"/>
              </a:lnSpc>
              <a:spcBef>
                <a:spcPct val="0"/>
              </a:spcBef>
              <a:spcAft>
                <a:spcPct val="0"/>
              </a:spcAft>
              <a:defRPr sz="3200">
                <a:solidFill>
                  <a:schemeClr val="tx2"/>
                </a:solidFill>
                <a:latin typeface="Futura Bk" pitchFamily="34" charset="0"/>
              </a:defRPr>
            </a:lvl3pPr>
            <a:lvl4pPr algn="l" rtl="0" eaLnBrk="0" fontAlgn="base" hangingPunct="0">
              <a:lnSpc>
                <a:spcPct val="95000"/>
              </a:lnSpc>
              <a:spcBef>
                <a:spcPct val="0"/>
              </a:spcBef>
              <a:spcAft>
                <a:spcPct val="0"/>
              </a:spcAft>
              <a:defRPr sz="3200">
                <a:solidFill>
                  <a:schemeClr val="tx2"/>
                </a:solidFill>
                <a:latin typeface="Futura Bk" pitchFamily="34" charset="0"/>
              </a:defRPr>
            </a:lvl4pPr>
            <a:lvl5pPr algn="l" rtl="0" eaLnBrk="0" fontAlgn="base" hangingPunct="0">
              <a:lnSpc>
                <a:spcPct val="95000"/>
              </a:lnSpc>
              <a:spcBef>
                <a:spcPct val="0"/>
              </a:spcBef>
              <a:spcAft>
                <a:spcPct val="0"/>
              </a:spcAft>
              <a:defRPr sz="3200">
                <a:solidFill>
                  <a:schemeClr val="tx2"/>
                </a:solidFill>
                <a:latin typeface="Futura Bk" pitchFamily="34" charset="0"/>
              </a:defRPr>
            </a:lvl5pPr>
            <a:lvl6pPr marL="457200" algn="l" rtl="0" fontAlgn="base">
              <a:lnSpc>
                <a:spcPct val="95000"/>
              </a:lnSpc>
              <a:spcBef>
                <a:spcPct val="0"/>
              </a:spcBef>
              <a:spcAft>
                <a:spcPct val="0"/>
              </a:spcAft>
              <a:defRPr sz="3200">
                <a:solidFill>
                  <a:schemeClr val="tx2"/>
                </a:solidFill>
                <a:latin typeface="Futura Bk" pitchFamily="34" charset="0"/>
              </a:defRPr>
            </a:lvl6pPr>
            <a:lvl7pPr marL="914400" algn="l" rtl="0" fontAlgn="base">
              <a:lnSpc>
                <a:spcPct val="95000"/>
              </a:lnSpc>
              <a:spcBef>
                <a:spcPct val="0"/>
              </a:spcBef>
              <a:spcAft>
                <a:spcPct val="0"/>
              </a:spcAft>
              <a:defRPr sz="3200">
                <a:solidFill>
                  <a:schemeClr val="tx2"/>
                </a:solidFill>
                <a:latin typeface="Futura Bk" pitchFamily="34" charset="0"/>
              </a:defRPr>
            </a:lvl7pPr>
            <a:lvl8pPr marL="1371600" algn="l" rtl="0" fontAlgn="base">
              <a:lnSpc>
                <a:spcPct val="95000"/>
              </a:lnSpc>
              <a:spcBef>
                <a:spcPct val="0"/>
              </a:spcBef>
              <a:spcAft>
                <a:spcPct val="0"/>
              </a:spcAft>
              <a:defRPr sz="3200">
                <a:solidFill>
                  <a:schemeClr val="tx2"/>
                </a:solidFill>
                <a:latin typeface="Futura Bk" pitchFamily="34" charset="0"/>
              </a:defRPr>
            </a:lvl8pPr>
            <a:lvl9pPr marL="1828800" algn="l" rtl="0" fontAlgn="base">
              <a:lnSpc>
                <a:spcPct val="95000"/>
              </a:lnSpc>
              <a:spcBef>
                <a:spcPct val="0"/>
              </a:spcBef>
              <a:spcAft>
                <a:spcPct val="0"/>
              </a:spcAft>
              <a:defRPr sz="3200">
                <a:solidFill>
                  <a:schemeClr val="tx2"/>
                </a:solidFill>
                <a:latin typeface="Futura Bk" pitchFamily="34" charset="0"/>
              </a:defRPr>
            </a:lvl9pPr>
          </a:lstStyle>
          <a:p>
            <a:endParaRPr lang="en-US" sz="2000" dirty="0">
              <a:solidFill>
                <a:schemeClr val="tx1"/>
              </a:solidFill>
            </a:endParaRPr>
          </a:p>
        </p:txBody>
      </p:sp>
      <p:sp>
        <p:nvSpPr>
          <p:cNvPr id="10" name="Subtitle 9"/>
          <p:cNvSpPr>
            <a:spLocks noGrp="1"/>
          </p:cNvSpPr>
          <p:nvPr>
            <p:ph type="subTitle" idx="1"/>
          </p:nvPr>
        </p:nvSpPr>
        <p:spPr/>
        <p:txBody>
          <a:bodyPr/>
          <a:lstStyle/>
          <a:p>
            <a:r>
              <a:rPr lang="en-US" dirty="0" smtClean="0"/>
              <a:t>“Business service driven” capacity management for x86 virtualized environments</a:t>
            </a:r>
          </a:p>
          <a:p>
            <a:endParaRPr lang="en-US" dirty="0"/>
          </a:p>
        </p:txBody>
      </p:sp>
      <p:sp>
        <p:nvSpPr>
          <p:cNvPr id="16" name="Title 15"/>
          <p:cNvSpPr>
            <a:spLocks noGrp="1"/>
          </p:cNvSpPr>
          <p:nvPr>
            <p:ph type="title"/>
          </p:nvPr>
        </p:nvSpPr>
        <p:spPr/>
        <p:txBody>
          <a:bodyPr/>
          <a:lstStyle/>
          <a:p>
            <a:r>
              <a:rPr lang="en-US" dirty="0" smtClean="0"/>
              <a:t>HP Service Health Optimizer</a:t>
            </a:r>
            <a:endParaRPr lang="en-US" dirty="0"/>
          </a:p>
        </p:txBody>
      </p:sp>
      <p:pic>
        <p:nvPicPr>
          <p:cNvPr id="182273" name="Picture 1" descr="image002"/>
          <p:cNvPicPr>
            <a:picLocks noChangeAspect="1" noChangeArrowheads="1"/>
          </p:cNvPicPr>
          <p:nvPr/>
        </p:nvPicPr>
        <p:blipFill>
          <a:blip r:embed="rId3" cstate="print"/>
          <a:stretch>
            <a:fillRect/>
          </a:stretch>
        </p:blipFill>
        <p:spPr bwMode="auto">
          <a:xfrm>
            <a:off x="4715434" y="1099752"/>
            <a:ext cx="3535065" cy="2651299"/>
          </a:xfrm>
          <a:prstGeom prst="rect">
            <a:avLst/>
          </a:prstGeom>
          <a:noFill/>
          <a:ln>
            <a:noFill/>
          </a:ln>
        </p:spPr>
      </p:pic>
      <p:sp>
        <p:nvSpPr>
          <p:cNvPr id="13" name="Round Same Side Corner Rectangle 12"/>
          <p:cNvSpPr/>
          <p:nvPr/>
        </p:nvSpPr>
        <p:spPr>
          <a:xfrm>
            <a:off x="4533088" y="3685942"/>
            <a:ext cx="4387175" cy="838126"/>
          </a:xfrm>
          <a:prstGeom prst="round2SameRect">
            <a:avLst/>
          </a:prstGeom>
          <a:noFill/>
          <a:ln>
            <a:noFill/>
          </a:ln>
          <a:effectLst/>
        </p:spPr>
        <p:style>
          <a:lnRef idx="2">
            <a:schemeClr val="accent1">
              <a:shade val="50000"/>
            </a:schemeClr>
          </a:lnRef>
          <a:fillRef idx="1">
            <a:schemeClr val="accent1"/>
          </a:fillRef>
          <a:effectRef idx="0">
            <a:schemeClr val="accent1"/>
          </a:effectRef>
          <a:fontRef idx="minor">
            <a:schemeClr val="lt1"/>
          </a:fontRef>
        </p:style>
        <p:txBody>
          <a:bodyPr lIns="91440" tIns="45720" rtlCol="0" anchor="ctr"/>
          <a:lstStyle/>
          <a:p>
            <a:pPr>
              <a:lnSpc>
                <a:spcPct val="85000"/>
              </a:lnSpc>
            </a:pPr>
            <a:r>
              <a:rPr lang="en-US" sz="1400" i="1" dirty="0" smtClean="0">
                <a:solidFill>
                  <a:schemeClr val="tx1"/>
                </a:solidFill>
                <a:latin typeface="Futura Hv" pitchFamily="34" charset="0"/>
              </a:rPr>
              <a:t>ROI shown in optimization scenario: </a:t>
            </a:r>
            <a:r>
              <a:rPr lang="en-US" sz="1400" dirty="0" smtClean="0">
                <a:solidFill>
                  <a:schemeClr val="tx1"/>
                </a:solidFill>
                <a:latin typeface="+mj-lt"/>
              </a:rPr>
              <a:t>Server count reduced by </a:t>
            </a:r>
            <a:r>
              <a:rPr lang="en-US" sz="1400" i="1" dirty="0" smtClean="0">
                <a:solidFill>
                  <a:schemeClr val="tx1"/>
                </a:solidFill>
                <a:latin typeface="+mj-lt"/>
              </a:rPr>
              <a:t>57.8% </a:t>
            </a:r>
            <a:r>
              <a:rPr lang="en-US" sz="1400" dirty="0" smtClean="0">
                <a:solidFill>
                  <a:schemeClr val="tx1"/>
                </a:solidFill>
                <a:latin typeface="+mj-lt"/>
              </a:rPr>
              <a:t/>
            </a:r>
            <a:br>
              <a:rPr lang="en-US" sz="1400" dirty="0" smtClean="0">
                <a:solidFill>
                  <a:schemeClr val="tx1"/>
                </a:solidFill>
                <a:latin typeface="+mj-lt"/>
              </a:rPr>
            </a:br>
            <a:r>
              <a:rPr lang="en-US" sz="1400" dirty="0" err="1" smtClean="0">
                <a:solidFill>
                  <a:schemeClr val="tx1"/>
                </a:solidFill>
                <a:latin typeface="+mj-lt"/>
              </a:rPr>
              <a:t>Avg</a:t>
            </a:r>
            <a:r>
              <a:rPr lang="en-US" sz="1400" dirty="0" smtClean="0">
                <a:solidFill>
                  <a:schemeClr val="tx1"/>
                </a:solidFill>
                <a:latin typeface="+mj-lt"/>
              </a:rPr>
              <a:t> CPU utilization improved by </a:t>
            </a:r>
            <a:r>
              <a:rPr lang="en-US" sz="1400" i="1" dirty="0" smtClean="0">
                <a:solidFill>
                  <a:schemeClr val="tx1"/>
                </a:solidFill>
                <a:latin typeface="+mj-lt"/>
              </a:rPr>
              <a:t>90.8% </a:t>
            </a:r>
            <a:r>
              <a:rPr lang="en-US" sz="1400" dirty="0" smtClean="0">
                <a:solidFill>
                  <a:schemeClr val="tx1"/>
                </a:solidFill>
                <a:latin typeface="+mj-lt"/>
              </a:rPr>
              <a:t/>
            </a:r>
            <a:br>
              <a:rPr lang="en-US" sz="1400" dirty="0" smtClean="0">
                <a:solidFill>
                  <a:schemeClr val="tx1"/>
                </a:solidFill>
                <a:latin typeface="+mj-lt"/>
              </a:rPr>
            </a:br>
            <a:r>
              <a:rPr lang="en-US" sz="1400" dirty="0" err="1" smtClean="0">
                <a:solidFill>
                  <a:schemeClr val="tx1"/>
                </a:solidFill>
                <a:latin typeface="+mj-lt"/>
              </a:rPr>
              <a:t>Avg</a:t>
            </a:r>
            <a:r>
              <a:rPr lang="en-US" sz="1400" dirty="0" smtClean="0">
                <a:solidFill>
                  <a:schemeClr val="tx1"/>
                </a:solidFill>
                <a:latin typeface="+mj-lt"/>
              </a:rPr>
              <a:t> memory utilization improved by </a:t>
            </a:r>
            <a:r>
              <a:rPr lang="en-US" sz="1400" i="1" dirty="0" smtClean="0">
                <a:solidFill>
                  <a:schemeClr val="tx1"/>
                </a:solidFill>
                <a:latin typeface="+mj-lt"/>
              </a:rPr>
              <a:t>111.9%</a:t>
            </a:r>
          </a:p>
        </p:txBody>
      </p:sp>
      <p:pic>
        <p:nvPicPr>
          <p:cNvPr id="27" name="Picture 1" descr="image002"/>
          <p:cNvPicPr>
            <a:picLocks noChangeAspect="1" noChangeArrowheads="1"/>
          </p:cNvPicPr>
          <p:nvPr/>
        </p:nvPicPr>
        <p:blipFill>
          <a:blip r:embed="rId3" cstate="print"/>
          <a:srcRect l="9126" t="19739" r="16871" b="72803"/>
          <a:stretch>
            <a:fillRect/>
          </a:stretch>
        </p:blipFill>
        <p:spPr bwMode="auto">
          <a:xfrm>
            <a:off x="5014410" y="1624088"/>
            <a:ext cx="3226003" cy="182880"/>
          </a:xfrm>
          <a:prstGeom prst="roundRect">
            <a:avLst>
              <a:gd name="adj" fmla="val 8594"/>
            </a:avLst>
          </a:prstGeom>
          <a:solidFill>
            <a:srgbClr val="FFFFFF">
              <a:shade val="85000"/>
            </a:srgbClr>
          </a:solidFill>
          <a:ln>
            <a:solidFill>
              <a:schemeClr val="accent1"/>
            </a:solidFill>
          </a:ln>
          <a:effectLst>
            <a:glow rad="228600">
              <a:schemeClr val="accent4">
                <a:satMod val="175000"/>
                <a:alpha val="40000"/>
              </a:schemeClr>
            </a:glow>
          </a:effectLst>
        </p:spPr>
      </p:pic>
      <p:sp>
        <p:nvSpPr>
          <p:cNvPr id="26" name="Down Arrow 25"/>
          <p:cNvSpPr/>
          <p:nvPr/>
        </p:nvSpPr>
        <p:spPr bwMode="gray">
          <a:xfrm>
            <a:off x="5745317" y="1819488"/>
            <a:ext cx="296738" cy="1847679"/>
          </a:xfrm>
          <a:prstGeom prst="downArrow">
            <a:avLst/>
          </a:prstGeom>
          <a:solidFill>
            <a:schemeClr val="accent1"/>
          </a:solidFill>
          <a:ln>
            <a:noFill/>
          </a:ln>
          <a:effectLst/>
          <a:scene3d>
            <a:camera prst="orthographicFront">
              <a:rot lat="0" lon="0" rev="0"/>
            </a:camera>
            <a:lightRig rig="glow" dir="t">
              <a:rot lat="0" lon="0" rev="4800000"/>
            </a:lightRig>
          </a:scene3d>
          <a:sp3d prstMaterial="matte"/>
        </p:spPr>
        <p:style>
          <a:lnRef idx="2">
            <a:schemeClr val="accent1">
              <a:shade val="50000"/>
            </a:schemeClr>
          </a:lnRef>
          <a:fillRef idx="1">
            <a:schemeClr val="accent1"/>
          </a:fillRef>
          <a:effectRef idx="0">
            <a:schemeClr val="accent1"/>
          </a:effectRef>
          <a:fontRef idx="minor">
            <a:schemeClr val="lt1"/>
          </a:fontRef>
        </p:style>
        <p:txBody>
          <a:bodyPr lIns="91440" tIns="45720" rtlCol="0" anchor="ctr"/>
          <a:lstStyle/>
          <a:p>
            <a:pPr algn="ctr">
              <a:lnSpc>
                <a:spcPct val="85000"/>
              </a:lnSpc>
            </a:pPr>
            <a:endParaRPr lang="en-US" sz="2000" dirty="0" err="1" smtClean="0">
              <a:solidFill>
                <a:prstClr val="white"/>
              </a:solidFill>
            </a:endParaRPr>
          </a:p>
        </p:txBody>
      </p:sp>
      <p:sp>
        <p:nvSpPr>
          <p:cNvPr id="15" name="TextBox 14"/>
          <p:cNvSpPr txBox="1"/>
          <p:nvPr/>
        </p:nvSpPr>
        <p:spPr>
          <a:xfrm>
            <a:off x="353960" y="1209368"/>
            <a:ext cx="3996812" cy="2657138"/>
          </a:xfrm>
          <a:prstGeom prst="rect">
            <a:avLst/>
          </a:prstGeom>
          <a:noFill/>
        </p:spPr>
        <p:txBody>
          <a:bodyPr wrap="square" rtlCol="0">
            <a:spAutoFit/>
          </a:bodyPr>
          <a:lstStyle/>
          <a:p>
            <a:pPr defTabSz="430213">
              <a:spcAft>
                <a:spcPts val="400"/>
              </a:spcAft>
              <a:buSzPct val="100000"/>
            </a:pPr>
            <a:r>
              <a:rPr lang="en-US" sz="2000" b="1" dirty="0" smtClean="0">
                <a:latin typeface="HP Simplified" pitchFamily="34" charset="0"/>
                <a:cs typeface="HP Simplified" pitchFamily="34" charset="0"/>
              </a:rPr>
              <a:t>Visualize</a:t>
            </a:r>
            <a:r>
              <a:rPr lang="en-US" sz="2000" dirty="0" smtClean="0">
                <a:solidFill>
                  <a:srgbClr val="000000"/>
                </a:solidFill>
                <a:latin typeface="HP Simplified" pitchFamily="34" charset="0"/>
                <a:cs typeface="HP Simplified" pitchFamily="34" charset="0"/>
              </a:rPr>
              <a:t/>
            </a:r>
            <a:br>
              <a:rPr lang="en-US" sz="2000" dirty="0" smtClean="0">
                <a:solidFill>
                  <a:srgbClr val="000000"/>
                </a:solidFill>
                <a:latin typeface="HP Simplified" pitchFamily="34" charset="0"/>
                <a:cs typeface="HP Simplified" pitchFamily="34" charset="0"/>
              </a:rPr>
            </a:br>
            <a:r>
              <a:rPr lang="en-US" sz="2000" dirty="0" smtClean="0">
                <a:solidFill>
                  <a:srgbClr val="000000"/>
                </a:solidFill>
                <a:latin typeface="HP Simplified" pitchFamily="34" charset="0"/>
                <a:cs typeface="HP Simplified" pitchFamily="34" charset="0"/>
              </a:rPr>
              <a:t>What you have, what you use, and what can be improved</a:t>
            </a:r>
          </a:p>
          <a:p>
            <a:pPr defTabSz="430213">
              <a:spcAft>
                <a:spcPts val="400"/>
              </a:spcAft>
              <a:buSzPct val="100000"/>
            </a:pPr>
            <a:r>
              <a:rPr lang="en-US" sz="2000" b="1" dirty="0" smtClean="0">
                <a:latin typeface="HP Simplified" pitchFamily="34" charset="0"/>
                <a:cs typeface="HP Simplified" pitchFamily="34" charset="0"/>
              </a:rPr>
              <a:t>Optimize</a:t>
            </a:r>
            <a:r>
              <a:rPr lang="en-US" sz="2000" dirty="0" smtClean="0">
                <a:solidFill>
                  <a:srgbClr val="000000"/>
                </a:solidFill>
                <a:latin typeface="HP Simplified" pitchFamily="34" charset="0"/>
                <a:cs typeface="HP Simplified" pitchFamily="34" charset="0"/>
              </a:rPr>
              <a:t/>
            </a:r>
            <a:br>
              <a:rPr lang="en-US" sz="2000" dirty="0" smtClean="0">
                <a:solidFill>
                  <a:srgbClr val="000000"/>
                </a:solidFill>
                <a:latin typeface="HP Simplified" pitchFamily="34" charset="0"/>
                <a:cs typeface="HP Simplified" pitchFamily="34" charset="0"/>
              </a:rPr>
            </a:br>
            <a:r>
              <a:rPr lang="en-US" sz="2000" dirty="0" smtClean="0">
                <a:solidFill>
                  <a:srgbClr val="000000"/>
                </a:solidFill>
                <a:latin typeface="HP Simplified" pitchFamily="34" charset="0"/>
                <a:cs typeface="HP Simplified" pitchFamily="34" charset="0"/>
              </a:rPr>
              <a:t>Multi-dimensional, time-varying analysis</a:t>
            </a:r>
          </a:p>
          <a:p>
            <a:pPr defTabSz="430213">
              <a:spcAft>
                <a:spcPts val="400"/>
              </a:spcAft>
              <a:buSzPct val="100000"/>
            </a:pPr>
            <a:r>
              <a:rPr lang="en-US" sz="2000" b="1" dirty="0" smtClean="0">
                <a:latin typeface="HP Simplified" pitchFamily="34" charset="0"/>
                <a:cs typeface="HP Simplified" pitchFamily="34" charset="0"/>
              </a:rPr>
              <a:t>Forecast and Plan</a:t>
            </a:r>
            <a:r>
              <a:rPr lang="en-US" sz="2000" dirty="0" smtClean="0">
                <a:solidFill>
                  <a:srgbClr val="000000"/>
                </a:solidFill>
                <a:latin typeface="HP Simplified" pitchFamily="34" charset="0"/>
                <a:cs typeface="HP Simplified" pitchFamily="34" charset="0"/>
              </a:rPr>
              <a:t/>
            </a:r>
            <a:br>
              <a:rPr lang="en-US" sz="2000" dirty="0" smtClean="0">
                <a:solidFill>
                  <a:srgbClr val="000000"/>
                </a:solidFill>
                <a:latin typeface="HP Simplified" pitchFamily="34" charset="0"/>
                <a:cs typeface="HP Simplified" pitchFamily="34" charset="0"/>
              </a:rPr>
            </a:br>
            <a:r>
              <a:rPr lang="en-US" sz="2000" dirty="0" smtClean="0">
                <a:solidFill>
                  <a:srgbClr val="000000"/>
                </a:solidFill>
                <a:latin typeface="HP Simplified" pitchFamily="34" charset="0"/>
                <a:cs typeface="HP Simplified" pitchFamily="34" charset="0"/>
              </a:rPr>
              <a:t>What-if scenarios, trend analysis</a:t>
            </a:r>
          </a:p>
        </p:txBody>
      </p:sp>
    </p:spTree>
    <p:extLst>
      <p:ext uri="{BB962C8B-B14F-4D97-AF65-F5344CB8AC3E}">
        <p14:creationId xmlns:p14="http://schemas.microsoft.com/office/powerpoint/2010/main" val="604507818"/>
      </p:ext>
    </p:extLst>
  </p:cSld>
  <p:clrMapOvr>
    <a:masterClrMapping/>
  </p:clrMapOvr>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41404" y="976184"/>
            <a:ext cx="6858001" cy="2681416"/>
          </a:xfrm>
          <a:prstGeom prst="rect">
            <a:avLst/>
          </a:prstGeom>
          <a:noFill/>
          <a:ln>
            <a:noFill/>
          </a:ln>
        </p:spPr>
      </p:pic>
      <p:sp>
        <p:nvSpPr>
          <p:cNvPr id="20" name="Text Placeholder 19"/>
          <p:cNvSpPr>
            <a:spLocks noGrp="1"/>
          </p:cNvSpPr>
          <p:nvPr>
            <p:ph type="subTitle" idx="1"/>
          </p:nvPr>
        </p:nvSpPr>
        <p:spPr/>
        <p:txBody>
          <a:bodyPr/>
          <a:lstStyle/>
          <a:p>
            <a:r>
              <a:rPr lang="en-US" b="0" dirty="0"/>
              <a:t>Track and report application health and SLA’s in terms the business understands</a:t>
            </a:r>
          </a:p>
        </p:txBody>
      </p:sp>
      <p:sp>
        <p:nvSpPr>
          <p:cNvPr id="19" name="Title 18"/>
          <p:cNvSpPr>
            <a:spLocks noGrp="1"/>
          </p:cNvSpPr>
          <p:nvPr>
            <p:ph type="title"/>
          </p:nvPr>
        </p:nvSpPr>
        <p:spPr/>
        <p:txBody>
          <a:bodyPr/>
          <a:lstStyle/>
          <a:p>
            <a:r>
              <a:rPr lang="en-US" dirty="0" smtClean="0"/>
              <a:t>HP Service Level Management</a:t>
            </a:r>
            <a:endParaRPr lang="en-US" dirty="0"/>
          </a:p>
        </p:txBody>
      </p:sp>
      <p:sp>
        <p:nvSpPr>
          <p:cNvPr id="11" name="TextBox 10"/>
          <p:cNvSpPr txBox="1"/>
          <p:nvPr/>
        </p:nvSpPr>
        <p:spPr>
          <a:xfrm>
            <a:off x="875489" y="3628417"/>
            <a:ext cx="6887183" cy="1220847"/>
          </a:xfrm>
          <a:prstGeom prst="rect">
            <a:avLst/>
          </a:prstGeom>
          <a:noFill/>
        </p:spPr>
        <p:txBody>
          <a:bodyPr wrap="square" rtlCol="0">
            <a:spAutoFit/>
          </a:bodyPr>
          <a:lstStyle/>
          <a:p>
            <a:pPr defTabSz="430213">
              <a:spcAft>
                <a:spcPts val="400"/>
              </a:spcAft>
              <a:buSzPct val="100000"/>
            </a:pPr>
            <a:r>
              <a:rPr lang="en-US" sz="1200" dirty="0" smtClean="0">
                <a:solidFill>
                  <a:srgbClr val="000000"/>
                </a:solidFill>
                <a:latin typeface="HP Simplified" pitchFamily="34" charset="0"/>
                <a:cs typeface="HP Simplified" pitchFamily="34" charset="0"/>
              </a:rPr>
              <a:t>Use HP SLM to…</a:t>
            </a:r>
          </a:p>
          <a:p>
            <a:pPr defTabSz="430213">
              <a:spcAft>
                <a:spcPts val="400"/>
              </a:spcAft>
              <a:buSzPct val="100000"/>
              <a:buFont typeface="Arial" pitchFamily="34" charset="0"/>
              <a:buChar char="•"/>
            </a:pPr>
            <a:r>
              <a:rPr lang="en-US" sz="1200" dirty="0" smtClean="0">
                <a:solidFill>
                  <a:srgbClr val="000000"/>
                </a:solidFill>
                <a:latin typeface="HP Simplified" pitchFamily="34" charset="0"/>
                <a:cs typeface="HP Simplified" pitchFamily="34" charset="0"/>
              </a:rPr>
              <a:t> Show the health of the application</a:t>
            </a:r>
          </a:p>
          <a:p>
            <a:pPr defTabSz="430213">
              <a:spcAft>
                <a:spcPts val="400"/>
              </a:spcAft>
              <a:buSzPct val="100000"/>
              <a:buFont typeface="Arial" pitchFamily="34" charset="0"/>
              <a:buChar char="•"/>
            </a:pPr>
            <a:r>
              <a:rPr lang="en-US" sz="1200" dirty="0" smtClean="0">
                <a:solidFill>
                  <a:srgbClr val="000000"/>
                </a:solidFill>
                <a:latin typeface="HP Simplified" pitchFamily="34" charset="0"/>
                <a:cs typeface="HP Simplified" pitchFamily="34" charset="0"/>
              </a:rPr>
              <a:t> Track and report on business objectives and SLAs</a:t>
            </a:r>
          </a:p>
          <a:p>
            <a:pPr defTabSz="430213">
              <a:spcAft>
                <a:spcPts val="400"/>
              </a:spcAft>
              <a:buSzPct val="100000"/>
              <a:buFont typeface="Arial" pitchFamily="34" charset="0"/>
              <a:buChar char="•"/>
            </a:pPr>
            <a:r>
              <a:rPr lang="en-US" sz="1200" dirty="0" smtClean="0">
                <a:solidFill>
                  <a:srgbClr val="000000"/>
                </a:solidFill>
                <a:latin typeface="HP Simplified" pitchFamily="34" charset="0"/>
                <a:cs typeface="HP Simplified" pitchFamily="34" charset="0"/>
              </a:rPr>
              <a:t> See the monetary impact of issues</a:t>
            </a:r>
          </a:p>
          <a:p>
            <a:pPr defTabSz="430213">
              <a:spcAft>
                <a:spcPts val="400"/>
              </a:spcAft>
              <a:buSzPct val="100000"/>
              <a:buFont typeface="Arial" pitchFamily="34" charset="0"/>
              <a:buChar char="•"/>
            </a:pPr>
            <a:r>
              <a:rPr lang="en-US" sz="1200" dirty="0" smtClean="0">
                <a:solidFill>
                  <a:srgbClr val="000000"/>
                </a:solidFill>
                <a:latin typeface="HP Simplified" pitchFamily="34" charset="0"/>
                <a:cs typeface="HP Simplified" pitchFamily="34" charset="0"/>
              </a:rPr>
              <a:t> Single console to see the health of the service…on-site, off-site  or in the cloud</a:t>
            </a:r>
          </a:p>
        </p:txBody>
      </p:sp>
      <p:sp>
        <p:nvSpPr>
          <p:cNvPr id="18" name="Rectangle 17"/>
          <p:cNvSpPr/>
          <p:nvPr/>
        </p:nvSpPr>
        <p:spPr>
          <a:xfrm>
            <a:off x="1198607" y="1989437"/>
            <a:ext cx="1692874" cy="32127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r>
              <a:rPr lang="en-US" sz="1200" dirty="0" smtClean="0"/>
              <a:t>Service level tracking</a:t>
            </a:r>
            <a:endParaRPr lang="en-US" sz="1200" dirty="0"/>
          </a:p>
        </p:txBody>
      </p:sp>
      <p:sp>
        <p:nvSpPr>
          <p:cNvPr id="21" name="Rectangle 20"/>
          <p:cNvSpPr/>
          <p:nvPr/>
        </p:nvSpPr>
        <p:spPr>
          <a:xfrm>
            <a:off x="2644346" y="2594919"/>
            <a:ext cx="1828800" cy="420129"/>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nSpc>
                <a:spcPct val="85000"/>
              </a:lnSpc>
              <a:defRPr/>
            </a:pPr>
            <a:r>
              <a:rPr lang="en-US" sz="1200" kern="0" dirty="0" smtClean="0">
                <a:solidFill>
                  <a:srgbClr val="FFFFFF"/>
                </a:solidFill>
              </a:rPr>
              <a:t>Availability  &amp; performance over time</a:t>
            </a:r>
            <a:endParaRPr lang="en-US" sz="1200" kern="0" dirty="0">
              <a:solidFill>
                <a:srgbClr val="FFFFFF"/>
              </a:solidFill>
            </a:endParaRPr>
          </a:p>
        </p:txBody>
      </p:sp>
      <p:sp>
        <p:nvSpPr>
          <p:cNvPr id="22" name="Rectangle 21"/>
          <p:cNvSpPr/>
          <p:nvPr/>
        </p:nvSpPr>
        <p:spPr>
          <a:xfrm>
            <a:off x="4683211" y="2100647"/>
            <a:ext cx="1495167" cy="43248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nSpc>
                <a:spcPct val="85000"/>
              </a:lnSpc>
              <a:defRPr/>
            </a:pPr>
            <a:r>
              <a:rPr lang="en-US" sz="1200" kern="0" dirty="0" smtClean="0">
                <a:solidFill>
                  <a:srgbClr val="FFFFFF"/>
                </a:solidFill>
              </a:rPr>
              <a:t>Business impact of affected service</a:t>
            </a:r>
            <a:endParaRPr lang="en-US" sz="1200" kern="0" dirty="0">
              <a:solidFill>
                <a:srgbClr val="FFFFFF"/>
              </a:solidFill>
            </a:endParaRPr>
          </a:p>
        </p:txBody>
      </p:sp>
      <p:sp>
        <p:nvSpPr>
          <p:cNvPr id="23" name="Rectangle 22"/>
          <p:cNvSpPr/>
          <p:nvPr/>
        </p:nvSpPr>
        <p:spPr>
          <a:xfrm>
            <a:off x="6808573" y="2100647"/>
            <a:ext cx="1334530" cy="444843"/>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indent="-169863" fontAlgn="base">
              <a:lnSpc>
                <a:spcPct val="85000"/>
              </a:lnSpc>
              <a:spcBef>
                <a:spcPct val="0"/>
              </a:spcBef>
              <a:spcAft>
                <a:spcPct val="0"/>
              </a:spcAft>
              <a:buClr>
                <a:prstClr val="white">
                  <a:lumMod val="50000"/>
                </a:prstClr>
              </a:buClr>
              <a:defRPr/>
            </a:pPr>
            <a:r>
              <a:rPr lang="en-GB" sz="1200" kern="0" dirty="0" smtClean="0">
                <a:solidFill>
                  <a:srgbClr val="FFFFFF"/>
                </a:solidFill>
              </a:rPr>
              <a:t>Prioritize based on $ impact</a:t>
            </a:r>
            <a:endParaRPr lang="en-US" sz="1200" kern="0" dirty="0">
              <a:solidFill>
                <a:srgbClr val="FFFFFF"/>
              </a:solidFill>
            </a:endParaRPr>
          </a:p>
        </p:txBody>
      </p:sp>
    </p:spTree>
    <p:extLst>
      <p:ext uri="{BB962C8B-B14F-4D97-AF65-F5344CB8AC3E}">
        <p14:creationId xmlns:p14="http://schemas.microsoft.com/office/powerpoint/2010/main" val="672926334"/>
      </p:ext>
    </p:extLst>
  </p:cSld>
  <p:clrMapOvr>
    <a:masterClrMapping/>
  </p:clrMapOvr>
  <p:transition>
    <p:push dir="u"/>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 name="Rectangle 64"/>
          <p:cNvSpPr/>
          <p:nvPr/>
        </p:nvSpPr>
        <p:spPr>
          <a:xfrm>
            <a:off x="654908" y="1680519"/>
            <a:ext cx="3064476" cy="729049"/>
          </a:xfrm>
          <a:prstGeom prst="rect">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91440" tIns="45720" rtlCol="0" anchor="ctr" anchorCtr="0"/>
          <a:lstStyle/>
          <a:p>
            <a:pPr>
              <a:lnSpc>
                <a:spcPct val="85000"/>
              </a:lnSpc>
            </a:pPr>
            <a:r>
              <a:rPr lang="en-US" sz="1600" dirty="0" smtClean="0">
                <a:solidFill>
                  <a:prstClr val="white"/>
                </a:solidFill>
              </a:rPr>
              <a:t>Operations Bridge</a:t>
            </a:r>
          </a:p>
        </p:txBody>
      </p:sp>
      <p:sp>
        <p:nvSpPr>
          <p:cNvPr id="91" name="Rectangle 34"/>
          <p:cNvSpPr>
            <a:spLocks noChangeArrowheads="1"/>
          </p:cNvSpPr>
          <p:nvPr/>
        </p:nvSpPr>
        <p:spPr bwMode="gray">
          <a:xfrm>
            <a:off x="4941224" y="2581422"/>
            <a:ext cx="1956618" cy="450347"/>
          </a:xfrm>
          <a:prstGeom prst="rect">
            <a:avLst/>
          </a:prstGeom>
          <a:noFill/>
          <a:ln w="12700" algn="ctr">
            <a:noFill/>
            <a:miter lim="800000"/>
            <a:headEnd/>
            <a:tailEnd/>
          </a:ln>
        </p:spPr>
        <p:txBody>
          <a:bodyPr wrap="square" anchor="ctr"/>
          <a:lstStyle/>
          <a:p>
            <a:pPr eaLnBrk="0" hangingPunct="0">
              <a:lnSpc>
                <a:spcPct val="85000"/>
              </a:lnSpc>
              <a:defRPr/>
            </a:pPr>
            <a:r>
              <a:rPr lang="en-US" dirty="0" smtClean="0">
                <a:cs typeface="Arial" pitchFamily="34" charset="0"/>
              </a:rPr>
              <a:t>IT Search for Ops</a:t>
            </a:r>
            <a:endParaRPr lang="en-US" dirty="0">
              <a:cs typeface="Arial" pitchFamily="34" charset="0"/>
            </a:endParaRPr>
          </a:p>
        </p:txBody>
      </p:sp>
      <p:pic>
        <p:nvPicPr>
          <p:cNvPr id="113" name="Picture 112" descr="03_OMI.bmp"/>
          <p:cNvPicPr>
            <a:picLocks/>
          </p:cNvPicPr>
          <p:nvPr/>
        </p:nvPicPr>
        <p:blipFill>
          <a:blip r:embed="rId3" cstate="print"/>
          <a:stretch>
            <a:fillRect/>
          </a:stretch>
        </p:blipFill>
        <p:spPr>
          <a:xfrm>
            <a:off x="2765605" y="1910208"/>
            <a:ext cx="914400" cy="411480"/>
          </a:xfrm>
          <a:prstGeom prst="rect">
            <a:avLst/>
          </a:prstGeom>
          <a:effectLst/>
        </p:spPr>
      </p:pic>
      <p:cxnSp>
        <p:nvCxnSpPr>
          <p:cNvPr id="101" name="Straight Arrow Connector 100"/>
          <p:cNvCxnSpPr/>
          <p:nvPr/>
        </p:nvCxnSpPr>
        <p:spPr>
          <a:xfrm>
            <a:off x="3722040" y="2125148"/>
            <a:ext cx="975360" cy="1191"/>
          </a:xfrm>
          <a:prstGeom prst="straightConnector1">
            <a:avLst/>
          </a:prstGeom>
          <a:ln w="76200">
            <a:solidFill>
              <a:schemeClr val="bg2">
                <a:lumMod val="40000"/>
                <a:lumOff val="60000"/>
              </a:schemeClr>
            </a:solidFill>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sp>
        <p:nvSpPr>
          <p:cNvPr id="51" name="AutoShape 1278"/>
          <p:cNvSpPr>
            <a:spLocks noChangeArrowheads="1"/>
          </p:cNvSpPr>
          <p:nvPr/>
        </p:nvSpPr>
        <p:spPr bwMode="auto">
          <a:xfrm>
            <a:off x="4631615" y="4220837"/>
            <a:ext cx="571388" cy="272745"/>
          </a:xfrm>
          <a:prstGeom prst="roundRect">
            <a:avLst>
              <a:gd name="adj" fmla="val 16667"/>
            </a:avLst>
          </a:prstGeom>
          <a:noFill/>
          <a:ln w="12700" algn="ctr">
            <a:noFill/>
            <a:round/>
            <a:headEnd/>
            <a:tailEnd/>
          </a:ln>
        </p:spPr>
        <p:txBody>
          <a:bodyPr lIns="0" tIns="0" rIns="0" bIns="0" anchor="ctr" anchorCtr="1">
            <a:spAutoFit/>
          </a:bodyPr>
          <a:lstStyle/>
          <a:p>
            <a:pPr eaLnBrk="0" hangingPunct="0">
              <a:spcBef>
                <a:spcPct val="50000"/>
              </a:spcBef>
            </a:pPr>
            <a:endParaRPr lang="en-US" sz="1600" b="1">
              <a:solidFill>
                <a:srgbClr val="000000"/>
              </a:solidFill>
            </a:endParaRPr>
          </a:p>
        </p:txBody>
      </p:sp>
      <p:sp>
        <p:nvSpPr>
          <p:cNvPr id="135" name="Rectangle 34"/>
          <p:cNvSpPr>
            <a:spLocks noChangeArrowheads="1"/>
          </p:cNvSpPr>
          <p:nvPr/>
        </p:nvSpPr>
        <p:spPr bwMode="gray">
          <a:xfrm>
            <a:off x="3617696" y="1425413"/>
            <a:ext cx="2489200" cy="450347"/>
          </a:xfrm>
          <a:prstGeom prst="rect">
            <a:avLst/>
          </a:prstGeom>
          <a:noFill/>
          <a:ln w="12700" algn="ctr">
            <a:noFill/>
            <a:miter lim="800000"/>
            <a:headEnd/>
            <a:tailEnd/>
          </a:ln>
        </p:spPr>
        <p:txBody>
          <a:bodyPr wrap="square" anchor="ctr"/>
          <a:lstStyle/>
          <a:p>
            <a:pPr algn="ctr" eaLnBrk="0" hangingPunct="0">
              <a:lnSpc>
                <a:spcPct val="85000"/>
              </a:lnSpc>
              <a:defRPr/>
            </a:pPr>
            <a:r>
              <a:rPr lang="en-US" dirty="0" smtClean="0">
                <a:cs typeface="Arial" pitchFamily="34" charset="0"/>
              </a:rPr>
              <a:t>Linking NOC and SOC</a:t>
            </a:r>
            <a:endParaRPr lang="en-US" dirty="0">
              <a:cs typeface="Arial" pitchFamily="34" charset="0"/>
            </a:endParaRPr>
          </a:p>
        </p:txBody>
      </p:sp>
      <p:sp>
        <p:nvSpPr>
          <p:cNvPr id="85" name="Oval 84"/>
          <p:cNvSpPr/>
          <p:nvPr/>
        </p:nvSpPr>
        <p:spPr>
          <a:xfrm>
            <a:off x="4027967" y="1778054"/>
            <a:ext cx="274320" cy="274320"/>
          </a:xfrm>
          <a:prstGeom prst="ellipse">
            <a:avLst/>
          </a:prstGeom>
          <a:solidFill>
            <a:schemeClr val="accent1"/>
          </a:solidFill>
          <a:ln>
            <a:noFill/>
          </a:ln>
          <a:effectLst/>
          <a:scene3d>
            <a:camera prst="orthographicFront"/>
            <a:lightRig rig="balanced" dir="t">
              <a:rot lat="0" lon="0" rev="8700000"/>
            </a:lightRig>
          </a:scene3d>
          <a:sp3d/>
        </p:spPr>
        <p:style>
          <a:lnRef idx="2">
            <a:schemeClr val="accent1">
              <a:shade val="50000"/>
            </a:schemeClr>
          </a:lnRef>
          <a:fillRef idx="1">
            <a:schemeClr val="accent1"/>
          </a:fillRef>
          <a:effectRef idx="0">
            <a:schemeClr val="accent1"/>
          </a:effectRef>
          <a:fontRef idx="minor">
            <a:schemeClr val="lt1"/>
          </a:fontRef>
        </p:style>
        <p:txBody>
          <a:bodyPr lIns="91440" tIns="45720" rtlCol="0" anchor="ctr"/>
          <a:lstStyle/>
          <a:p>
            <a:pPr algn="ctr">
              <a:lnSpc>
                <a:spcPct val="85000"/>
              </a:lnSpc>
            </a:pPr>
            <a:r>
              <a:rPr lang="en-US" dirty="0" smtClean="0">
                <a:solidFill>
                  <a:schemeClr val="bg2"/>
                </a:solidFill>
              </a:rPr>
              <a:t>3</a:t>
            </a:r>
          </a:p>
        </p:txBody>
      </p:sp>
      <p:sp>
        <p:nvSpPr>
          <p:cNvPr id="93" name="Oval 92"/>
          <p:cNvSpPr/>
          <p:nvPr/>
        </p:nvSpPr>
        <p:spPr>
          <a:xfrm>
            <a:off x="2486857" y="3276304"/>
            <a:ext cx="274320" cy="274320"/>
          </a:xfrm>
          <a:prstGeom prst="ellipse">
            <a:avLst/>
          </a:prstGeom>
          <a:solidFill>
            <a:schemeClr val="accent1"/>
          </a:solidFill>
          <a:ln>
            <a:noFill/>
          </a:ln>
          <a:effectLst/>
          <a:scene3d>
            <a:camera prst="orthographicFront"/>
            <a:lightRig rig="balanced" dir="t">
              <a:rot lat="0" lon="0" rev="8700000"/>
            </a:lightRig>
          </a:scene3d>
          <a:sp3d/>
        </p:spPr>
        <p:style>
          <a:lnRef idx="2">
            <a:schemeClr val="accent1">
              <a:shade val="50000"/>
            </a:schemeClr>
          </a:lnRef>
          <a:fillRef idx="1">
            <a:schemeClr val="accent1"/>
          </a:fillRef>
          <a:effectRef idx="0">
            <a:schemeClr val="accent1"/>
          </a:effectRef>
          <a:fontRef idx="minor">
            <a:schemeClr val="lt1"/>
          </a:fontRef>
        </p:style>
        <p:txBody>
          <a:bodyPr lIns="91440" tIns="45720" rtlCol="0" anchor="ctr"/>
          <a:lstStyle/>
          <a:p>
            <a:pPr algn="ctr">
              <a:lnSpc>
                <a:spcPct val="85000"/>
              </a:lnSpc>
            </a:pPr>
            <a:r>
              <a:rPr lang="en-US" dirty="0" smtClean="0">
                <a:solidFill>
                  <a:schemeClr val="bg2"/>
                </a:solidFill>
              </a:rPr>
              <a:t>1</a:t>
            </a:r>
          </a:p>
        </p:txBody>
      </p:sp>
      <p:sp>
        <p:nvSpPr>
          <p:cNvPr id="94" name="Oval 93"/>
          <p:cNvSpPr/>
          <p:nvPr/>
        </p:nvSpPr>
        <p:spPr>
          <a:xfrm>
            <a:off x="4708280" y="2683312"/>
            <a:ext cx="274320" cy="274320"/>
          </a:xfrm>
          <a:prstGeom prst="ellipse">
            <a:avLst/>
          </a:prstGeom>
          <a:solidFill>
            <a:schemeClr val="accent1"/>
          </a:solidFill>
          <a:ln>
            <a:noFill/>
          </a:ln>
          <a:effectLst/>
          <a:scene3d>
            <a:camera prst="orthographicFront">
              <a:rot lat="0" lon="0" rev="0"/>
            </a:camera>
            <a:lightRig rig="balanced" dir="t">
              <a:rot lat="0" lon="0" rev="8700000"/>
            </a:lightRig>
          </a:scene3d>
          <a:sp3d/>
        </p:spPr>
        <p:style>
          <a:lnRef idx="2">
            <a:schemeClr val="accent1">
              <a:shade val="50000"/>
            </a:schemeClr>
          </a:lnRef>
          <a:fillRef idx="1">
            <a:schemeClr val="accent1"/>
          </a:fillRef>
          <a:effectRef idx="0">
            <a:schemeClr val="accent1"/>
          </a:effectRef>
          <a:fontRef idx="minor">
            <a:schemeClr val="lt1"/>
          </a:fontRef>
        </p:style>
        <p:txBody>
          <a:bodyPr lIns="91440" tIns="45720" rtlCol="0" anchor="ctr"/>
          <a:lstStyle/>
          <a:p>
            <a:pPr algn="ctr">
              <a:lnSpc>
                <a:spcPct val="85000"/>
              </a:lnSpc>
            </a:pPr>
            <a:r>
              <a:rPr lang="en-US" dirty="0" smtClean="0">
                <a:solidFill>
                  <a:schemeClr val="bg2"/>
                </a:solidFill>
              </a:rPr>
              <a:t>2</a:t>
            </a:r>
          </a:p>
        </p:txBody>
      </p:sp>
      <p:sp>
        <p:nvSpPr>
          <p:cNvPr id="95" name="Rectangle 34"/>
          <p:cNvSpPr>
            <a:spLocks noChangeArrowheads="1"/>
          </p:cNvSpPr>
          <p:nvPr/>
        </p:nvSpPr>
        <p:spPr bwMode="gray">
          <a:xfrm>
            <a:off x="521333" y="3257098"/>
            <a:ext cx="2010814" cy="371138"/>
          </a:xfrm>
          <a:prstGeom prst="rect">
            <a:avLst/>
          </a:prstGeom>
          <a:noFill/>
          <a:ln w="12700" algn="ctr">
            <a:noFill/>
            <a:miter lim="800000"/>
            <a:headEnd/>
            <a:tailEnd/>
          </a:ln>
        </p:spPr>
        <p:txBody>
          <a:bodyPr wrap="square" anchor="ctr"/>
          <a:lstStyle/>
          <a:p>
            <a:pPr algn="r" eaLnBrk="0" hangingPunct="0">
              <a:lnSpc>
                <a:spcPct val="85000"/>
              </a:lnSpc>
              <a:defRPr/>
            </a:pPr>
            <a:r>
              <a:rPr lang="en-US" dirty="0" smtClean="0">
                <a:cs typeface="Arial" pitchFamily="34" charset="0"/>
              </a:rPr>
              <a:t>Logs for Ops</a:t>
            </a:r>
          </a:p>
        </p:txBody>
      </p:sp>
      <p:sp>
        <p:nvSpPr>
          <p:cNvPr id="98" name="Oval 97"/>
          <p:cNvSpPr/>
          <p:nvPr/>
        </p:nvSpPr>
        <p:spPr bwMode="gray">
          <a:xfrm rot="10800000">
            <a:off x="4530457" y="3463045"/>
            <a:ext cx="3854785" cy="1270905"/>
          </a:xfrm>
          <a:prstGeom prst="ellipse">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91440" tIns="45720" rtlCol="0" anchor="ctr"/>
          <a:lstStyle/>
          <a:p>
            <a:pPr algn="ctr">
              <a:lnSpc>
                <a:spcPct val="85000"/>
              </a:lnSpc>
            </a:pPr>
            <a:endParaRPr lang="en-US" sz="2000" dirty="0" err="1" smtClean="0">
              <a:solidFill>
                <a:prstClr val="white"/>
              </a:solidFill>
            </a:endParaRPr>
          </a:p>
        </p:txBody>
      </p:sp>
      <p:grpSp>
        <p:nvGrpSpPr>
          <p:cNvPr id="3" name="Group 99"/>
          <p:cNvGrpSpPr/>
          <p:nvPr/>
        </p:nvGrpSpPr>
        <p:grpSpPr>
          <a:xfrm>
            <a:off x="4371711" y="3685234"/>
            <a:ext cx="4223601" cy="880785"/>
            <a:chOff x="4112121" y="3756848"/>
            <a:chExt cx="4223601" cy="880785"/>
          </a:xfrm>
        </p:grpSpPr>
        <p:grpSp>
          <p:nvGrpSpPr>
            <p:cNvPr id="4" name="Group 1277"/>
            <p:cNvGrpSpPr>
              <a:grpSpLocks/>
            </p:cNvGrpSpPr>
            <p:nvPr/>
          </p:nvGrpSpPr>
          <p:grpSpPr bwMode="auto">
            <a:xfrm>
              <a:off x="5469111" y="4275967"/>
              <a:ext cx="877010" cy="285430"/>
              <a:chOff x="192" y="690"/>
              <a:chExt cx="636" cy="360"/>
            </a:xfrm>
            <a:noFill/>
          </p:grpSpPr>
          <p:sp>
            <p:nvSpPr>
              <p:cNvPr id="147" name="AutoShape 1278"/>
              <p:cNvSpPr>
                <a:spLocks noChangeArrowheads="1"/>
              </p:cNvSpPr>
              <p:nvPr/>
            </p:nvSpPr>
            <p:spPr bwMode="auto">
              <a:xfrm>
                <a:off x="216" y="690"/>
                <a:ext cx="612" cy="344"/>
              </a:xfrm>
              <a:prstGeom prst="roundRect">
                <a:avLst>
                  <a:gd name="adj" fmla="val 16667"/>
                </a:avLst>
              </a:prstGeom>
              <a:grpFill/>
              <a:ln w="12700" algn="ctr">
                <a:noFill/>
                <a:round/>
                <a:headEnd/>
                <a:tailEnd/>
              </a:ln>
            </p:spPr>
            <p:txBody>
              <a:bodyPr lIns="0" tIns="0" rIns="0" bIns="0" anchor="ctr" anchorCtr="1">
                <a:spAutoFit/>
              </a:bodyPr>
              <a:lstStyle/>
              <a:p>
                <a:pPr eaLnBrk="0" hangingPunct="0">
                  <a:spcBef>
                    <a:spcPct val="50000"/>
                  </a:spcBef>
                </a:pPr>
                <a:endParaRPr lang="en-US" sz="1600" b="1">
                  <a:solidFill>
                    <a:srgbClr val="000000"/>
                  </a:solidFill>
                </a:endParaRPr>
              </a:p>
            </p:txBody>
          </p:sp>
          <p:sp>
            <p:nvSpPr>
              <p:cNvPr id="148" name="Text Box 1279"/>
              <p:cNvSpPr txBox="1">
                <a:spLocks noChangeArrowheads="1"/>
              </p:cNvSpPr>
              <p:nvPr/>
            </p:nvSpPr>
            <p:spPr bwMode="auto">
              <a:xfrm>
                <a:off x="192" y="786"/>
                <a:ext cx="545" cy="264"/>
              </a:xfrm>
              <a:prstGeom prst="rect">
                <a:avLst/>
              </a:prstGeom>
              <a:grpFill/>
              <a:ln w="12700" algn="ctr">
                <a:noFill/>
                <a:miter lim="800000"/>
                <a:headEnd/>
                <a:tailEnd/>
              </a:ln>
            </p:spPr>
            <p:txBody>
              <a:bodyPr lIns="0" tIns="0" rIns="0" bIns="0" anchor="ctr" anchorCtr="1">
                <a:spAutoFit/>
              </a:bodyPr>
              <a:lstStyle/>
              <a:p>
                <a:pPr algn="ctr" eaLnBrk="0" hangingPunct="0">
                  <a:lnSpc>
                    <a:spcPct val="85000"/>
                  </a:lnSpc>
                  <a:spcBef>
                    <a:spcPct val="45000"/>
                  </a:spcBef>
                </a:pPr>
                <a:r>
                  <a:rPr lang="en-US" sz="800" dirty="0" smtClean="0">
                    <a:solidFill>
                      <a:srgbClr val="FFFFFF"/>
                    </a:solidFill>
                  </a:rPr>
                  <a:t>Intrusion Detection</a:t>
                </a:r>
                <a:endParaRPr lang="en-US" sz="800" dirty="0">
                  <a:solidFill>
                    <a:srgbClr val="FFFFFF"/>
                  </a:solidFill>
                </a:endParaRPr>
              </a:p>
            </p:txBody>
          </p:sp>
        </p:grpSp>
        <p:grpSp>
          <p:nvGrpSpPr>
            <p:cNvPr id="5" name="Group 1277"/>
            <p:cNvGrpSpPr>
              <a:grpSpLocks/>
            </p:cNvGrpSpPr>
            <p:nvPr/>
          </p:nvGrpSpPr>
          <p:grpSpPr bwMode="auto">
            <a:xfrm>
              <a:off x="4112121" y="4023775"/>
              <a:ext cx="1046620" cy="272744"/>
              <a:chOff x="174" y="718"/>
              <a:chExt cx="759" cy="344"/>
            </a:xfrm>
            <a:noFill/>
          </p:grpSpPr>
          <p:sp>
            <p:nvSpPr>
              <p:cNvPr id="145" name="AutoShape 1278"/>
              <p:cNvSpPr>
                <a:spLocks noChangeArrowheads="1"/>
              </p:cNvSpPr>
              <p:nvPr/>
            </p:nvSpPr>
            <p:spPr bwMode="auto">
              <a:xfrm>
                <a:off x="174" y="718"/>
                <a:ext cx="612" cy="344"/>
              </a:xfrm>
              <a:prstGeom prst="roundRect">
                <a:avLst>
                  <a:gd name="adj" fmla="val 16667"/>
                </a:avLst>
              </a:prstGeom>
              <a:grpFill/>
              <a:ln w="12700" algn="ctr">
                <a:noFill/>
                <a:round/>
                <a:headEnd/>
                <a:tailEnd/>
              </a:ln>
            </p:spPr>
            <p:txBody>
              <a:bodyPr lIns="0" tIns="0" rIns="0" bIns="0" anchor="ctr" anchorCtr="1">
                <a:spAutoFit/>
              </a:bodyPr>
              <a:lstStyle/>
              <a:p>
                <a:pPr eaLnBrk="0" hangingPunct="0">
                  <a:spcBef>
                    <a:spcPct val="50000"/>
                  </a:spcBef>
                </a:pPr>
                <a:endParaRPr lang="en-US" sz="1600" b="1">
                  <a:solidFill>
                    <a:srgbClr val="000000"/>
                  </a:solidFill>
                </a:endParaRPr>
              </a:p>
            </p:txBody>
          </p:sp>
          <p:sp>
            <p:nvSpPr>
              <p:cNvPr id="146" name="Text Box 1279"/>
              <p:cNvSpPr txBox="1">
                <a:spLocks noChangeArrowheads="1"/>
              </p:cNvSpPr>
              <p:nvPr/>
            </p:nvSpPr>
            <p:spPr bwMode="auto">
              <a:xfrm>
                <a:off x="388" y="740"/>
                <a:ext cx="545" cy="264"/>
              </a:xfrm>
              <a:prstGeom prst="rect">
                <a:avLst/>
              </a:prstGeom>
              <a:grpFill/>
              <a:ln w="12700" algn="ctr">
                <a:noFill/>
                <a:miter lim="800000"/>
                <a:headEnd/>
                <a:tailEnd/>
              </a:ln>
            </p:spPr>
            <p:txBody>
              <a:bodyPr lIns="0" tIns="0" rIns="0" bIns="0" anchor="ctr" anchorCtr="1">
                <a:spAutoFit/>
              </a:bodyPr>
              <a:lstStyle/>
              <a:p>
                <a:pPr algn="ctr" eaLnBrk="0" hangingPunct="0">
                  <a:lnSpc>
                    <a:spcPct val="85000"/>
                  </a:lnSpc>
                  <a:spcBef>
                    <a:spcPct val="45000"/>
                  </a:spcBef>
                </a:pPr>
                <a:r>
                  <a:rPr lang="en-US" sz="800" dirty="0" smtClean="0">
                    <a:solidFill>
                      <a:srgbClr val="FFFFFF"/>
                    </a:solidFill>
                  </a:rPr>
                  <a:t>Network Equipment</a:t>
                </a:r>
                <a:endParaRPr lang="en-US" sz="800" dirty="0">
                  <a:solidFill>
                    <a:srgbClr val="FFFFFF"/>
                  </a:solidFill>
                </a:endParaRPr>
              </a:p>
            </p:txBody>
          </p:sp>
        </p:grpSp>
        <p:grpSp>
          <p:nvGrpSpPr>
            <p:cNvPr id="6" name="Group 1277"/>
            <p:cNvGrpSpPr>
              <a:grpSpLocks/>
            </p:cNvGrpSpPr>
            <p:nvPr/>
          </p:nvGrpSpPr>
          <p:grpSpPr bwMode="auto">
            <a:xfrm>
              <a:off x="6349724" y="4306216"/>
              <a:ext cx="843915" cy="331417"/>
              <a:chOff x="174" y="718"/>
              <a:chExt cx="612" cy="418"/>
            </a:xfrm>
            <a:noFill/>
          </p:grpSpPr>
          <p:sp>
            <p:nvSpPr>
              <p:cNvPr id="143" name="AutoShape 1278"/>
              <p:cNvSpPr>
                <a:spLocks noChangeArrowheads="1"/>
              </p:cNvSpPr>
              <p:nvPr/>
            </p:nvSpPr>
            <p:spPr bwMode="auto">
              <a:xfrm>
                <a:off x="174" y="718"/>
                <a:ext cx="612" cy="344"/>
              </a:xfrm>
              <a:prstGeom prst="roundRect">
                <a:avLst>
                  <a:gd name="adj" fmla="val 16667"/>
                </a:avLst>
              </a:prstGeom>
              <a:grpFill/>
              <a:ln w="12700" algn="ctr">
                <a:noFill/>
                <a:round/>
                <a:headEnd/>
                <a:tailEnd/>
              </a:ln>
            </p:spPr>
            <p:txBody>
              <a:bodyPr lIns="0" tIns="0" rIns="0" bIns="0" anchor="ctr" anchorCtr="1">
                <a:spAutoFit/>
              </a:bodyPr>
              <a:lstStyle/>
              <a:p>
                <a:pPr eaLnBrk="0" hangingPunct="0">
                  <a:spcBef>
                    <a:spcPct val="50000"/>
                  </a:spcBef>
                </a:pPr>
                <a:endParaRPr lang="en-US" sz="1600" b="1">
                  <a:solidFill>
                    <a:srgbClr val="000000"/>
                  </a:solidFill>
                </a:endParaRPr>
              </a:p>
            </p:txBody>
          </p:sp>
          <p:sp>
            <p:nvSpPr>
              <p:cNvPr id="144" name="Text Box 1279"/>
              <p:cNvSpPr txBox="1">
                <a:spLocks noChangeArrowheads="1"/>
              </p:cNvSpPr>
              <p:nvPr/>
            </p:nvSpPr>
            <p:spPr bwMode="auto">
              <a:xfrm>
                <a:off x="197" y="1004"/>
                <a:ext cx="545" cy="132"/>
              </a:xfrm>
              <a:prstGeom prst="rect">
                <a:avLst/>
              </a:prstGeom>
              <a:grpFill/>
              <a:ln w="12700" algn="ctr">
                <a:noFill/>
                <a:miter lim="800000"/>
                <a:headEnd/>
                <a:tailEnd/>
              </a:ln>
            </p:spPr>
            <p:txBody>
              <a:bodyPr lIns="0" tIns="0" rIns="0" bIns="0" anchor="ctr" anchorCtr="1">
                <a:spAutoFit/>
              </a:bodyPr>
              <a:lstStyle/>
              <a:p>
                <a:pPr algn="ctr" eaLnBrk="0" hangingPunct="0">
                  <a:lnSpc>
                    <a:spcPct val="85000"/>
                  </a:lnSpc>
                  <a:spcBef>
                    <a:spcPct val="45000"/>
                  </a:spcBef>
                </a:pPr>
                <a:r>
                  <a:rPr lang="en-US" sz="800" dirty="0" smtClean="0">
                    <a:solidFill>
                      <a:srgbClr val="FFFFFF"/>
                    </a:solidFill>
                  </a:rPr>
                  <a:t>Anti-Virus</a:t>
                </a:r>
                <a:endParaRPr lang="en-US" sz="800" dirty="0">
                  <a:solidFill>
                    <a:srgbClr val="FFFFFF"/>
                  </a:solidFill>
                </a:endParaRPr>
              </a:p>
            </p:txBody>
          </p:sp>
        </p:grpSp>
        <p:grpSp>
          <p:nvGrpSpPr>
            <p:cNvPr id="7" name="Group 1277"/>
            <p:cNvGrpSpPr>
              <a:grpSpLocks/>
            </p:cNvGrpSpPr>
            <p:nvPr/>
          </p:nvGrpSpPr>
          <p:grpSpPr bwMode="auto">
            <a:xfrm>
              <a:off x="4811378" y="3756848"/>
              <a:ext cx="904875" cy="272745"/>
              <a:chOff x="174" y="718"/>
              <a:chExt cx="612" cy="344"/>
            </a:xfrm>
            <a:noFill/>
          </p:grpSpPr>
          <p:sp>
            <p:nvSpPr>
              <p:cNvPr id="141" name="AutoShape 1278"/>
              <p:cNvSpPr>
                <a:spLocks noChangeArrowheads="1"/>
              </p:cNvSpPr>
              <p:nvPr/>
            </p:nvSpPr>
            <p:spPr bwMode="auto">
              <a:xfrm>
                <a:off x="174" y="718"/>
                <a:ext cx="612" cy="344"/>
              </a:xfrm>
              <a:prstGeom prst="roundRect">
                <a:avLst>
                  <a:gd name="adj" fmla="val 16667"/>
                </a:avLst>
              </a:prstGeom>
              <a:grpFill/>
              <a:ln w="12700" algn="ctr">
                <a:noFill/>
                <a:round/>
                <a:headEnd/>
                <a:tailEnd/>
              </a:ln>
            </p:spPr>
            <p:txBody>
              <a:bodyPr lIns="0" tIns="0" rIns="0" bIns="0" anchor="ctr" anchorCtr="1">
                <a:spAutoFit/>
              </a:bodyPr>
              <a:lstStyle/>
              <a:p>
                <a:pPr eaLnBrk="0" hangingPunct="0">
                  <a:spcBef>
                    <a:spcPct val="50000"/>
                  </a:spcBef>
                </a:pPr>
                <a:endParaRPr lang="en-US" sz="1600" b="1">
                  <a:solidFill>
                    <a:srgbClr val="000000"/>
                  </a:solidFill>
                </a:endParaRPr>
              </a:p>
            </p:txBody>
          </p:sp>
          <p:sp>
            <p:nvSpPr>
              <p:cNvPr id="142" name="Text Box 1279"/>
              <p:cNvSpPr txBox="1">
                <a:spLocks noChangeArrowheads="1"/>
              </p:cNvSpPr>
              <p:nvPr/>
            </p:nvSpPr>
            <p:spPr bwMode="auto">
              <a:xfrm>
                <a:off x="192" y="853"/>
                <a:ext cx="545" cy="132"/>
              </a:xfrm>
              <a:prstGeom prst="rect">
                <a:avLst/>
              </a:prstGeom>
              <a:grpFill/>
              <a:ln w="12700" algn="ctr">
                <a:noFill/>
                <a:miter lim="800000"/>
                <a:headEnd/>
                <a:tailEnd/>
              </a:ln>
            </p:spPr>
            <p:txBody>
              <a:bodyPr lIns="0" tIns="0" rIns="0" bIns="0" anchor="ctr" anchorCtr="1">
                <a:spAutoFit/>
              </a:bodyPr>
              <a:lstStyle/>
              <a:p>
                <a:pPr algn="ctr" eaLnBrk="0" hangingPunct="0">
                  <a:lnSpc>
                    <a:spcPct val="85000"/>
                  </a:lnSpc>
                  <a:spcBef>
                    <a:spcPct val="45000"/>
                  </a:spcBef>
                </a:pPr>
                <a:r>
                  <a:rPr lang="en-US" sz="800" dirty="0" smtClean="0">
                    <a:solidFill>
                      <a:srgbClr val="FFFFFF"/>
                    </a:solidFill>
                  </a:rPr>
                  <a:t>Applications</a:t>
                </a:r>
                <a:endParaRPr lang="en-US" sz="800" dirty="0">
                  <a:solidFill>
                    <a:srgbClr val="FFFFFF"/>
                  </a:solidFill>
                </a:endParaRPr>
              </a:p>
            </p:txBody>
          </p:sp>
        </p:grpSp>
        <p:grpSp>
          <p:nvGrpSpPr>
            <p:cNvPr id="8" name="Group 1277"/>
            <p:cNvGrpSpPr>
              <a:grpSpLocks/>
            </p:cNvGrpSpPr>
            <p:nvPr/>
          </p:nvGrpSpPr>
          <p:grpSpPr bwMode="auto">
            <a:xfrm>
              <a:off x="5652249" y="4023775"/>
              <a:ext cx="843915" cy="272745"/>
              <a:chOff x="174" y="718"/>
              <a:chExt cx="612" cy="344"/>
            </a:xfrm>
            <a:noFill/>
          </p:grpSpPr>
          <p:sp>
            <p:nvSpPr>
              <p:cNvPr id="133" name="AutoShape 1278"/>
              <p:cNvSpPr>
                <a:spLocks noChangeArrowheads="1"/>
              </p:cNvSpPr>
              <p:nvPr/>
            </p:nvSpPr>
            <p:spPr bwMode="auto">
              <a:xfrm>
                <a:off x="174" y="718"/>
                <a:ext cx="612" cy="344"/>
              </a:xfrm>
              <a:prstGeom prst="roundRect">
                <a:avLst>
                  <a:gd name="adj" fmla="val 16667"/>
                </a:avLst>
              </a:prstGeom>
              <a:grpFill/>
              <a:ln w="12700" algn="ctr">
                <a:noFill/>
                <a:round/>
                <a:headEnd/>
                <a:tailEnd/>
              </a:ln>
            </p:spPr>
            <p:txBody>
              <a:bodyPr lIns="0" tIns="0" rIns="0" bIns="0" anchor="ctr" anchorCtr="1">
                <a:spAutoFit/>
              </a:bodyPr>
              <a:lstStyle/>
              <a:p>
                <a:pPr eaLnBrk="0" hangingPunct="0">
                  <a:spcBef>
                    <a:spcPct val="50000"/>
                  </a:spcBef>
                </a:pPr>
                <a:endParaRPr lang="en-US" sz="1600" b="1">
                  <a:solidFill>
                    <a:srgbClr val="000000"/>
                  </a:solidFill>
                </a:endParaRPr>
              </a:p>
            </p:txBody>
          </p:sp>
          <p:sp>
            <p:nvSpPr>
              <p:cNvPr id="134" name="Text Box 1279"/>
              <p:cNvSpPr txBox="1">
                <a:spLocks noChangeArrowheads="1"/>
              </p:cNvSpPr>
              <p:nvPr/>
            </p:nvSpPr>
            <p:spPr bwMode="auto">
              <a:xfrm>
                <a:off x="192" y="853"/>
                <a:ext cx="545" cy="132"/>
              </a:xfrm>
              <a:prstGeom prst="rect">
                <a:avLst/>
              </a:prstGeom>
              <a:grpFill/>
              <a:ln w="12700" algn="ctr">
                <a:noFill/>
                <a:miter lim="800000"/>
                <a:headEnd/>
                <a:tailEnd/>
              </a:ln>
            </p:spPr>
            <p:txBody>
              <a:bodyPr lIns="0" tIns="0" rIns="0" bIns="0" anchor="ctr" anchorCtr="1">
                <a:spAutoFit/>
              </a:bodyPr>
              <a:lstStyle/>
              <a:p>
                <a:pPr algn="ctr" eaLnBrk="0" hangingPunct="0">
                  <a:lnSpc>
                    <a:spcPct val="85000"/>
                  </a:lnSpc>
                  <a:spcBef>
                    <a:spcPct val="45000"/>
                  </a:spcBef>
                </a:pPr>
                <a:r>
                  <a:rPr lang="en-US" sz="800" dirty="0" smtClean="0">
                    <a:solidFill>
                      <a:srgbClr val="FFFFFF"/>
                    </a:solidFill>
                  </a:rPr>
                  <a:t>Physical Infra</a:t>
                </a:r>
                <a:endParaRPr lang="en-US" sz="800" dirty="0">
                  <a:solidFill>
                    <a:srgbClr val="FFFFFF"/>
                  </a:solidFill>
                </a:endParaRPr>
              </a:p>
            </p:txBody>
          </p:sp>
        </p:grpSp>
        <p:grpSp>
          <p:nvGrpSpPr>
            <p:cNvPr id="9" name="Group 1277"/>
            <p:cNvGrpSpPr>
              <a:grpSpLocks/>
            </p:cNvGrpSpPr>
            <p:nvPr/>
          </p:nvGrpSpPr>
          <p:grpSpPr bwMode="auto">
            <a:xfrm>
              <a:off x="6577406" y="4023775"/>
              <a:ext cx="843915" cy="272745"/>
              <a:chOff x="174" y="718"/>
              <a:chExt cx="612" cy="344"/>
            </a:xfrm>
            <a:noFill/>
          </p:grpSpPr>
          <p:sp>
            <p:nvSpPr>
              <p:cNvPr id="130" name="AutoShape 1278"/>
              <p:cNvSpPr>
                <a:spLocks noChangeArrowheads="1"/>
              </p:cNvSpPr>
              <p:nvPr/>
            </p:nvSpPr>
            <p:spPr bwMode="auto">
              <a:xfrm>
                <a:off x="174" y="718"/>
                <a:ext cx="612" cy="344"/>
              </a:xfrm>
              <a:prstGeom prst="roundRect">
                <a:avLst>
                  <a:gd name="adj" fmla="val 16667"/>
                </a:avLst>
              </a:prstGeom>
              <a:grpFill/>
              <a:ln w="12700" algn="ctr">
                <a:noFill/>
                <a:round/>
                <a:headEnd/>
                <a:tailEnd/>
              </a:ln>
            </p:spPr>
            <p:txBody>
              <a:bodyPr lIns="0" tIns="0" rIns="0" bIns="0" anchor="ctr" anchorCtr="1">
                <a:spAutoFit/>
              </a:bodyPr>
              <a:lstStyle/>
              <a:p>
                <a:pPr eaLnBrk="0" hangingPunct="0">
                  <a:spcBef>
                    <a:spcPct val="50000"/>
                  </a:spcBef>
                </a:pPr>
                <a:endParaRPr lang="en-US" sz="1600" b="1">
                  <a:solidFill>
                    <a:srgbClr val="000000"/>
                  </a:solidFill>
                </a:endParaRPr>
              </a:p>
            </p:txBody>
          </p:sp>
          <p:sp>
            <p:nvSpPr>
              <p:cNvPr id="131" name="Text Box 1279"/>
              <p:cNvSpPr txBox="1">
                <a:spLocks noChangeArrowheads="1"/>
              </p:cNvSpPr>
              <p:nvPr/>
            </p:nvSpPr>
            <p:spPr bwMode="auto">
              <a:xfrm>
                <a:off x="192" y="810"/>
                <a:ext cx="545" cy="132"/>
              </a:xfrm>
              <a:prstGeom prst="rect">
                <a:avLst/>
              </a:prstGeom>
              <a:grpFill/>
              <a:ln w="12700" algn="ctr">
                <a:noFill/>
                <a:miter lim="800000"/>
                <a:headEnd/>
                <a:tailEnd/>
              </a:ln>
            </p:spPr>
            <p:txBody>
              <a:bodyPr lIns="0" tIns="0" rIns="0" bIns="0" anchor="ctr" anchorCtr="1">
                <a:spAutoFit/>
              </a:bodyPr>
              <a:lstStyle/>
              <a:p>
                <a:pPr algn="ctr" eaLnBrk="0" hangingPunct="0">
                  <a:lnSpc>
                    <a:spcPct val="85000"/>
                  </a:lnSpc>
                  <a:spcBef>
                    <a:spcPct val="45000"/>
                  </a:spcBef>
                </a:pPr>
                <a:r>
                  <a:rPr lang="en-US" sz="800" dirty="0" smtClean="0">
                    <a:solidFill>
                      <a:srgbClr val="FFFFFF"/>
                    </a:solidFill>
                  </a:rPr>
                  <a:t>Virtual Infra</a:t>
                </a:r>
                <a:endParaRPr lang="en-US" sz="800" dirty="0">
                  <a:solidFill>
                    <a:srgbClr val="FFFFFF"/>
                  </a:solidFill>
                </a:endParaRPr>
              </a:p>
            </p:txBody>
          </p:sp>
        </p:grpSp>
        <p:grpSp>
          <p:nvGrpSpPr>
            <p:cNvPr id="10" name="Group 1277"/>
            <p:cNvGrpSpPr>
              <a:grpSpLocks/>
            </p:cNvGrpSpPr>
            <p:nvPr/>
          </p:nvGrpSpPr>
          <p:grpSpPr bwMode="auto">
            <a:xfrm>
              <a:off x="7155329" y="4290160"/>
              <a:ext cx="965262" cy="283052"/>
              <a:chOff x="86" y="705"/>
              <a:chExt cx="700" cy="357"/>
            </a:xfrm>
            <a:noFill/>
          </p:grpSpPr>
          <p:sp>
            <p:nvSpPr>
              <p:cNvPr id="127" name="AutoShape 1278"/>
              <p:cNvSpPr>
                <a:spLocks noChangeArrowheads="1"/>
              </p:cNvSpPr>
              <p:nvPr/>
            </p:nvSpPr>
            <p:spPr bwMode="auto">
              <a:xfrm>
                <a:off x="174" y="718"/>
                <a:ext cx="612" cy="344"/>
              </a:xfrm>
              <a:prstGeom prst="roundRect">
                <a:avLst>
                  <a:gd name="adj" fmla="val 16667"/>
                </a:avLst>
              </a:prstGeom>
              <a:grpFill/>
              <a:ln w="12700" algn="ctr">
                <a:noFill/>
                <a:round/>
                <a:headEnd/>
                <a:tailEnd/>
              </a:ln>
            </p:spPr>
            <p:txBody>
              <a:bodyPr lIns="0" tIns="0" rIns="0" bIns="0" anchor="ctr" anchorCtr="1">
                <a:spAutoFit/>
              </a:bodyPr>
              <a:lstStyle/>
              <a:p>
                <a:pPr eaLnBrk="0" hangingPunct="0">
                  <a:spcBef>
                    <a:spcPct val="50000"/>
                  </a:spcBef>
                </a:pPr>
                <a:endParaRPr lang="en-US" sz="1600" b="1">
                  <a:solidFill>
                    <a:srgbClr val="000000"/>
                  </a:solidFill>
                </a:endParaRPr>
              </a:p>
            </p:txBody>
          </p:sp>
          <p:sp>
            <p:nvSpPr>
              <p:cNvPr id="128" name="Text Box 1279"/>
              <p:cNvSpPr txBox="1">
                <a:spLocks noChangeArrowheads="1"/>
              </p:cNvSpPr>
              <p:nvPr/>
            </p:nvSpPr>
            <p:spPr bwMode="auto">
              <a:xfrm>
                <a:off x="86" y="705"/>
                <a:ext cx="545" cy="132"/>
              </a:xfrm>
              <a:prstGeom prst="rect">
                <a:avLst/>
              </a:prstGeom>
              <a:grpFill/>
              <a:ln w="12700" algn="ctr">
                <a:noFill/>
                <a:miter lim="800000"/>
                <a:headEnd/>
                <a:tailEnd/>
              </a:ln>
            </p:spPr>
            <p:txBody>
              <a:bodyPr lIns="0" tIns="0" rIns="0" bIns="0" anchor="ctr" anchorCtr="1">
                <a:spAutoFit/>
              </a:bodyPr>
              <a:lstStyle/>
              <a:p>
                <a:pPr algn="ctr" eaLnBrk="0" hangingPunct="0">
                  <a:lnSpc>
                    <a:spcPct val="85000"/>
                  </a:lnSpc>
                  <a:spcBef>
                    <a:spcPct val="45000"/>
                  </a:spcBef>
                </a:pPr>
                <a:r>
                  <a:rPr lang="en-US" sz="800" dirty="0" smtClean="0">
                    <a:solidFill>
                      <a:srgbClr val="FFFFFF"/>
                    </a:solidFill>
                  </a:rPr>
                  <a:t>Identity Mgmt</a:t>
                </a:r>
                <a:endParaRPr lang="en-US" sz="800" dirty="0">
                  <a:solidFill>
                    <a:srgbClr val="FFFFFF"/>
                  </a:solidFill>
                </a:endParaRPr>
              </a:p>
            </p:txBody>
          </p:sp>
        </p:grpSp>
        <p:grpSp>
          <p:nvGrpSpPr>
            <p:cNvPr id="11" name="Group 1277"/>
            <p:cNvGrpSpPr>
              <a:grpSpLocks/>
            </p:cNvGrpSpPr>
            <p:nvPr/>
          </p:nvGrpSpPr>
          <p:grpSpPr bwMode="auto">
            <a:xfrm>
              <a:off x="6695759" y="3764896"/>
              <a:ext cx="843915" cy="272744"/>
              <a:chOff x="174" y="718"/>
              <a:chExt cx="612" cy="344"/>
            </a:xfrm>
            <a:noFill/>
          </p:grpSpPr>
          <p:sp>
            <p:nvSpPr>
              <p:cNvPr id="122" name="AutoShape 1278"/>
              <p:cNvSpPr>
                <a:spLocks noChangeArrowheads="1"/>
              </p:cNvSpPr>
              <p:nvPr/>
            </p:nvSpPr>
            <p:spPr bwMode="auto">
              <a:xfrm>
                <a:off x="174" y="718"/>
                <a:ext cx="612" cy="344"/>
              </a:xfrm>
              <a:prstGeom prst="roundRect">
                <a:avLst>
                  <a:gd name="adj" fmla="val 16667"/>
                </a:avLst>
              </a:prstGeom>
              <a:grpFill/>
              <a:ln w="12700" algn="ctr">
                <a:noFill/>
                <a:round/>
                <a:headEnd/>
                <a:tailEnd/>
              </a:ln>
            </p:spPr>
            <p:txBody>
              <a:bodyPr lIns="0" tIns="0" rIns="0" bIns="0" anchor="ctr" anchorCtr="1">
                <a:spAutoFit/>
              </a:bodyPr>
              <a:lstStyle/>
              <a:p>
                <a:pPr eaLnBrk="0" hangingPunct="0">
                  <a:spcBef>
                    <a:spcPct val="50000"/>
                  </a:spcBef>
                </a:pPr>
                <a:endParaRPr lang="en-US" sz="1600" b="1">
                  <a:solidFill>
                    <a:srgbClr val="000000"/>
                  </a:solidFill>
                </a:endParaRPr>
              </a:p>
            </p:txBody>
          </p:sp>
          <p:sp>
            <p:nvSpPr>
              <p:cNvPr id="126" name="Text Box 1279"/>
              <p:cNvSpPr txBox="1">
                <a:spLocks noChangeArrowheads="1"/>
              </p:cNvSpPr>
              <p:nvPr/>
            </p:nvSpPr>
            <p:spPr bwMode="auto">
              <a:xfrm>
                <a:off x="192" y="786"/>
                <a:ext cx="545" cy="264"/>
              </a:xfrm>
              <a:prstGeom prst="rect">
                <a:avLst/>
              </a:prstGeom>
              <a:grpFill/>
              <a:ln w="12700" algn="ctr">
                <a:noFill/>
                <a:miter lim="800000"/>
                <a:headEnd/>
                <a:tailEnd/>
              </a:ln>
            </p:spPr>
            <p:txBody>
              <a:bodyPr lIns="0" tIns="0" rIns="0" bIns="0" anchor="ctr" anchorCtr="1">
                <a:spAutoFit/>
              </a:bodyPr>
              <a:lstStyle/>
              <a:p>
                <a:pPr algn="ctr" eaLnBrk="0" hangingPunct="0">
                  <a:lnSpc>
                    <a:spcPct val="85000"/>
                  </a:lnSpc>
                  <a:spcBef>
                    <a:spcPct val="45000"/>
                  </a:spcBef>
                </a:pPr>
                <a:r>
                  <a:rPr lang="en-US" sz="800" dirty="0" smtClean="0">
                    <a:solidFill>
                      <a:srgbClr val="FFFFFF"/>
                    </a:solidFill>
                  </a:rPr>
                  <a:t>Directory Services</a:t>
                </a:r>
                <a:endParaRPr lang="en-US" sz="800" dirty="0">
                  <a:solidFill>
                    <a:srgbClr val="FFFFFF"/>
                  </a:solidFill>
                </a:endParaRPr>
              </a:p>
            </p:txBody>
          </p:sp>
        </p:grpSp>
        <p:grpSp>
          <p:nvGrpSpPr>
            <p:cNvPr id="12" name="Group 1277"/>
            <p:cNvGrpSpPr>
              <a:grpSpLocks/>
            </p:cNvGrpSpPr>
            <p:nvPr/>
          </p:nvGrpSpPr>
          <p:grpSpPr bwMode="auto">
            <a:xfrm>
              <a:off x="5799905" y="3757998"/>
              <a:ext cx="843915" cy="272745"/>
              <a:chOff x="174" y="718"/>
              <a:chExt cx="612" cy="344"/>
            </a:xfrm>
            <a:noFill/>
          </p:grpSpPr>
          <p:sp>
            <p:nvSpPr>
              <p:cNvPr id="120" name="AutoShape 1278"/>
              <p:cNvSpPr>
                <a:spLocks noChangeArrowheads="1"/>
              </p:cNvSpPr>
              <p:nvPr/>
            </p:nvSpPr>
            <p:spPr bwMode="auto">
              <a:xfrm>
                <a:off x="174" y="718"/>
                <a:ext cx="612" cy="344"/>
              </a:xfrm>
              <a:prstGeom prst="roundRect">
                <a:avLst>
                  <a:gd name="adj" fmla="val 16667"/>
                </a:avLst>
              </a:prstGeom>
              <a:grpFill/>
              <a:ln w="12700" algn="ctr">
                <a:noFill/>
                <a:round/>
                <a:headEnd/>
                <a:tailEnd/>
              </a:ln>
            </p:spPr>
            <p:txBody>
              <a:bodyPr lIns="0" tIns="0" rIns="0" bIns="0" anchor="ctr" anchorCtr="1">
                <a:spAutoFit/>
              </a:bodyPr>
              <a:lstStyle/>
              <a:p>
                <a:pPr eaLnBrk="0" hangingPunct="0">
                  <a:spcBef>
                    <a:spcPct val="50000"/>
                  </a:spcBef>
                </a:pPr>
                <a:endParaRPr lang="en-US" sz="1600" b="1">
                  <a:solidFill>
                    <a:srgbClr val="000000"/>
                  </a:solidFill>
                </a:endParaRPr>
              </a:p>
            </p:txBody>
          </p:sp>
          <p:sp>
            <p:nvSpPr>
              <p:cNvPr id="121" name="Text Box 1279"/>
              <p:cNvSpPr txBox="1">
                <a:spLocks noChangeArrowheads="1"/>
              </p:cNvSpPr>
              <p:nvPr/>
            </p:nvSpPr>
            <p:spPr bwMode="auto">
              <a:xfrm>
                <a:off x="192" y="810"/>
                <a:ext cx="545" cy="132"/>
              </a:xfrm>
              <a:prstGeom prst="rect">
                <a:avLst/>
              </a:prstGeom>
              <a:grpFill/>
              <a:ln w="12700" algn="ctr">
                <a:noFill/>
                <a:miter lim="800000"/>
                <a:headEnd/>
                <a:tailEnd/>
              </a:ln>
            </p:spPr>
            <p:txBody>
              <a:bodyPr lIns="0" tIns="0" rIns="0" bIns="0" anchor="ctr" anchorCtr="1">
                <a:spAutoFit/>
              </a:bodyPr>
              <a:lstStyle/>
              <a:p>
                <a:pPr algn="ctr" eaLnBrk="0" hangingPunct="0">
                  <a:lnSpc>
                    <a:spcPct val="85000"/>
                  </a:lnSpc>
                  <a:spcBef>
                    <a:spcPct val="45000"/>
                  </a:spcBef>
                </a:pPr>
                <a:r>
                  <a:rPr lang="en-US" sz="800" dirty="0" smtClean="0">
                    <a:solidFill>
                      <a:srgbClr val="FFFFFF"/>
                    </a:solidFill>
                  </a:rPr>
                  <a:t>Web Traffic</a:t>
                </a:r>
                <a:endParaRPr lang="en-US" sz="800" dirty="0">
                  <a:solidFill>
                    <a:srgbClr val="FFFFFF"/>
                  </a:solidFill>
                </a:endParaRPr>
              </a:p>
            </p:txBody>
          </p:sp>
        </p:grpSp>
        <p:grpSp>
          <p:nvGrpSpPr>
            <p:cNvPr id="13" name="Group 1277"/>
            <p:cNvGrpSpPr>
              <a:grpSpLocks/>
            </p:cNvGrpSpPr>
            <p:nvPr/>
          </p:nvGrpSpPr>
          <p:grpSpPr bwMode="auto">
            <a:xfrm>
              <a:off x="7363565" y="3996341"/>
              <a:ext cx="972157" cy="313973"/>
              <a:chOff x="81" y="666"/>
              <a:chExt cx="705" cy="396"/>
            </a:xfrm>
            <a:noFill/>
          </p:grpSpPr>
          <p:sp>
            <p:nvSpPr>
              <p:cNvPr id="118" name="AutoShape 1278"/>
              <p:cNvSpPr>
                <a:spLocks noChangeArrowheads="1"/>
              </p:cNvSpPr>
              <p:nvPr/>
            </p:nvSpPr>
            <p:spPr bwMode="auto">
              <a:xfrm>
                <a:off x="174" y="718"/>
                <a:ext cx="612" cy="344"/>
              </a:xfrm>
              <a:prstGeom prst="roundRect">
                <a:avLst>
                  <a:gd name="adj" fmla="val 16667"/>
                </a:avLst>
              </a:prstGeom>
              <a:grpFill/>
              <a:ln w="12700" algn="ctr">
                <a:noFill/>
                <a:round/>
                <a:headEnd/>
                <a:tailEnd/>
              </a:ln>
            </p:spPr>
            <p:txBody>
              <a:bodyPr lIns="0" tIns="0" rIns="0" bIns="0" anchor="ctr" anchorCtr="1">
                <a:spAutoFit/>
              </a:bodyPr>
              <a:lstStyle/>
              <a:p>
                <a:pPr eaLnBrk="0" hangingPunct="0">
                  <a:spcBef>
                    <a:spcPct val="50000"/>
                  </a:spcBef>
                </a:pPr>
                <a:endParaRPr lang="en-US" sz="1600" b="1">
                  <a:solidFill>
                    <a:srgbClr val="000000"/>
                  </a:solidFill>
                </a:endParaRPr>
              </a:p>
            </p:txBody>
          </p:sp>
          <p:sp>
            <p:nvSpPr>
              <p:cNvPr id="119" name="Text Box 1279"/>
              <p:cNvSpPr txBox="1">
                <a:spLocks noChangeArrowheads="1"/>
              </p:cNvSpPr>
              <p:nvPr/>
            </p:nvSpPr>
            <p:spPr bwMode="auto">
              <a:xfrm>
                <a:off x="81" y="666"/>
                <a:ext cx="545" cy="264"/>
              </a:xfrm>
              <a:prstGeom prst="rect">
                <a:avLst/>
              </a:prstGeom>
              <a:grpFill/>
              <a:ln w="12700" algn="ctr">
                <a:noFill/>
                <a:miter lim="800000"/>
                <a:headEnd/>
                <a:tailEnd/>
              </a:ln>
            </p:spPr>
            <p:txBody>
              <a:bodyPr lIns="0" tIns="0" rIns="0" bIns="0" anchor="ctr" anchorCtr="1">
                <a:spAutoFit/>
              </a:bodyPr>
              <a:lstStyle/>
              <a:p>
                <a:pPr algn="ctr" eaLnBrk="0" hangingPunct="0">
                  <a:lnSpc>
                    <a:spcPct val="85000"/>
                  </a:lnSpc>
                  <a:spcBef>
                    <a:spcPct val="45000"/>
                  </a:spcBef>
                </a:pPr>
                <a:r>
                  <a:rPr lang="en-US" sz="800" dirty="0" smtClean="0">
                    <a:solidFill>
                      <a:srgbClr val="FFFFFF"/>
                    </a:solidFill>
                  </a:rPr>
                  <a:t>System Health Info</a:t>
                </a:r>
                <a:endParaRPr lang="en-US" sz="800" dirty="0">
                  <a:solidFill>
                    <a:srgbClr val="FFFFFF"/>
                  </a:solidFill>
                </a:endParaRPr>
              </a:p>
            </p:txBody>
          </p:sp>
        </p:grpSp>
        <p:grpSp>
          <p:nvGrpSpPr>
            <p:cNvPr id="14" name="Group 1277"/>
            <p:cNvGrpSpPr>
              <a:grpSpLocks/>
            </p:cNvGrpSpPr>
            <p:nvPr/>
          </p:nvGrpSpPr>
          <p:grpSpPr bwMode="auto">
            <a:xfrm>
              <a:off x="4528097" y="4297018"/>
              <a:ext cx="915620" cy="272745"/>
              <a:chOff x="174" y="718"/>
              <a:chExt cx="664" cy="344"/>
            </a:xfrm>
            <a:noFill/>
          </p:grpSpPr>
          <p:sp>
            <p:nvSpPr>
              <p:cNvPr id="116" name="AutoShape 1278"/>
              <p:cNvSpPr>
                <a:spLocks noChangeArrowheads="1"/>
              </p:cNvSpPr>
              <p:nvPr/>
            </p:nvSpPr>
            <p:spPr bwMode="auto">
              <a:xfrm>
                <a:off x="174" y="718"/>
                <a:ext cx="612" cy="344"/>
              </a:xfrm>
              <a:prstGeom prst="roundRect">
                <a:avLst>
                  <a:gd name="adj" fmla="val 16667"/>
                </a:avLst>
              </a:prstGeom>
              <a:grpFill/>
              <a:ln w="12700" algn="ctr">
                <a:noFill/>
                <a:round/>
                <a:headEnd/>
                <a:tailEnd/>
              </a:ln>
            </p:spPr>
            <p:txBody>
              <a:bodyPr lIns="0" tIns="0" rIns="0" bIns="0" anchor="ctr" anchorCtr="1">
                <a:spAutoFit/>
              </a:bodyPr>
              <a:lstStyle/>
              <a:p>
                <a:pPr eaLnBrk="0" hangingPunct="0">
                  <a:spcBef>
                    <a:spcPct val="50000"/>
                  </a:spcBef>
                </a:pPr>
                <a:endParaRPr lang="en-US" sz="1600" b="1">
                  <a:solidFill>
                    <a:srgbClr val="000000"/>
                  </a:solidFill>
                </a:endParaRPr>
              </a:p>
            </p:txBody>
          </p:sp>
          <p:sp>
            <p:nvSpPr>
              <p:cNvPr id="117" name="Text Box 1279"/>
              <p:cNvSpPr txBox="1">
                <a:spLocks noChangeArrowheads="1"/>
              </p:cNvSpPr>
              <p:nvPr/>
            </p:nvSpPr>
            <p:spPr bwMode="auto">
              <a:xfrm>
                <a:off x="293" y="778"/>
                <a:ext cx="545" cy="264"/>
              </a:xfrm>
              <a:prstGeom prst="rect">
                <a:avLst/>
              </a:prstGeom>
              <a:grpFill/>
              <a:ln w="12700" algn="ctr">
                <a:noFill/>
                <a:miter lim="800000"/>
                <a:headEnd/>
                <a:tailEnd/>
              </a:ln>
            </p:spPr>
            <p:txBody>
              <a:bodyPr lIns="0" tIns="0" rIns="0" bIns="0" anchor="ctr" anchorCtr="1">
                <a:spAutoFit/>
              </a:bodyPr>
              <a:lstStyle/>
              <a:p>
                <a:pPr algn="ctr" eaLnBrk="0" hangingPunct="0">
                  <a:lnSpc>
                    <a:spcPct val="85000"/>
                  </a:lnSpc>
                  <a:spcBef>
                    <a:spcPct val="45000"/>
                  </a:spcBef>
                </a:pPr>
                <a:r>
                  <a:rPr lang="en-US" sz="800" dirty="0">
                    <a:solidFill>
                      <a:srgbClr val="FFFFFF"/>
                    </a:solidFill>
                  </a:rPr>
                  <a:t>Firewalls/</a:t>
                </a:r>
                <a:br>
                  <a:rPr lang="en-US" sz="800" dirty="0">
                    <a:solidFill>
                      <a:srgbClr val="FFFFFF"/>
                    </a:solidFill>
                  </a:rPr>
                </a:br>
                <a:r>
                  <a:rPr lang="en-US" sz="800" dirty="0">
                    <a:solidFill>
                      <a:srgbClr val="FFFFFF"/>
                    </a:solidFill>
                  </a:rPr>
                  <a:t>VPN</a:t>
                </a:r>
              </a:p>
            </p:txBody>
          </p:sp>
        </p:grpSp>
      </p:grpSp>
      <p:sp>
        <p:nvSpPr>
          <p:cNvPr id="178" name="Text Box 1279"/>
          <p:cNvSpPr txBox="1">
            <a:spLocks noChangeArrowheads="1"/>
          </p:cNvSpPr>
          <p:nvPr/>
        </p:nvSpPr>
        <p:spPr bwMode="auto">
          <a:xfrm>
            <a:off x="5921266" y="4571757"/>
            <a:ext cx="508834" cy="104658"/>
          </a:xfrm>
          <a:prstGeom prst="rect">
            <a:avLst/>
          </a:prstGeom>
          <a:noFill/>
          <a:ln w="12700" algn="ctr">
            <a:noFill/>
            <a:miter lim="800000"/>
            <a:headEnd/>
            <a:tailEnd/>
          </a:ln>
        </p:spPr>
        <p:txBody>
          <a:bodyPr lIns="0" tIns="0" rIns="0" bIns="0" anchor="ctr" anchorCtr="1">
            <a:spAutoFit/>
          </a:bodyPr>
          <a:lstStyle/>
          <a:p>
            <a:pPr algn="ctr" eaLnBrk="0" hangingPunct="0">
              <a:lnSpc>
                <a:spcPct val="85000"/>
              </a:lnSpc>
              <a:spcBef>
                <a:spcPct val="45000"/>
              </a:spcBef>
            </a:pPr>
            <a:r>
              <a:rPr lang="en-US" sz="800" dirty="0" smtClean="0">
                <a:solidFill>
                  <a:srgbClr val="FFFFFF"/>
                </a:solidFill>
              </a:rPr>
              <a:t>DBs</a:t>
            </a:r>
            <a:endParaRPr lang="en-US" sz="800" dirty="0">
              <a:solidFill>
                <a:srgbClr val="FFFFFF"/>
              </a:solidFill>
            </a:endParaRPr>
          </a:p>
        </p:txBody>
      </p:sp>
      <p:cxnSp>
        <p:nvCxnSpPr>
          <p:cNvPr id="64" name="Straight Arrow Connector 63"/>
          <p:cNvCxnSpPr/>
          <p:nvPr/>
        </p:nvCxnSpPr>
        <p:spPr>
          <a:xfrm>
            <a:off x="3729355" y="2103204"/>
            <a:ext cx="1270348" cy="1185686"/>
          </a:xfrm>
          <a:prstGeom prst="straightConnector1">
            <a:avLst/>
          </a:prstGeom>
          <a:ln w="12700" cmpd="sng">
            <a:solidFill>
              <a:schemeClr val="tx1"/>
            </a:solidFill>
            <a:tailEnd type="arrow"/>
          </a:ln>
          <a:effectLst/>
        </p:spPr>
        <p:style>
          <a:lnRef idx="2">
            <a:schemeClr val="accent1"/>
          </a:lnRef>
          <a:fillRef idx="0">
            <a:schemeClr val="accent1"/>
          </a:fillRef>
          <a:effectRef idx="1">
            <a:schemeClr val="accent1"/>
          </a:effectRef>
          <a:fontRef idx="minor">
            <a:schemeClr val="tx1"/>
          </a:fontRef>
        </p:style>
      </p:cxnSp>
      <p:cxnSp>
        <p:nvCxnSpPr>
          <p:cNvPr id="66" name="Straight Arrow Connector 65"/>
          <p:cNvCxnSpPr/>
          <p:nvPr/>
        </p:nvCxnSpPr>
        <p:spPr>
          <a:xfrm flipH="1" flipV="1">
            <a:off x="2743200" y="3082413"/>
            <a:ext cx="1740310" cy="796414"/>
          </a:xfrm>
          <a:prstGeom prst="straightConnector1">
            <a:avLst/>
          </a:prstGeom>
          <a:ln w="12700" cmpd="sng">
            <a:solidFill>
              <a:schemeClr val="tx1"/>
            </a:solidFill>
            <a:tailEnd type="arrow"/>
          </a:ln>
          <a:effectLst/>
        </p:spPr>
        <p:style>
          <a:lnRef idx="2">
            <a:schemeClr val="accent1"/>
          </a:lnRef>
          <a:fillRef idx="0">
            <a:schemeClr val="accent1"/>
          </a:fillRef>
          <a:effectRef idx="1">
            <a:schemeClr val="accent1"/>
          </a:effectRef>
          <a:fontRef idx="minor">
            <a:schemeClr val="tx1"/>
          </a:fontRef>
        </p:style>
      </p:cxnSp>
      <p:sp>
        <p:nvSpPr>
          <p:cNvPr id="70" name="Text Placeholder 69"/>
          <p:cNvSpPr>
            <a:spLocks noGrp="1"/>
          </p:cNvSpPr>
          <p:nvPr>
            <p:ph type="subTitle" idx="1"/>
          </p:nvPr>
        </p:nvSpPr>
        <p:spPr/>
        <p:txBody>
          <a:bodyPr/>
          <a:lstStyle/>
          <a:p>
            <a:r>
              <a:rPr lang="en-US" b="0" dirty="0"/>
              <a:t>Integrate across business, operations, security &amp; testing to increase IT efficiencies</a:t>
            </a:r>
          </a:p>
        </p:txBody>
      </p:sp>
      <p:sp>
        <p:nvSpPr>
          <p:cNvPr id="69" name="Title 68"/>
          <p:cNvSpPr>
            <a:spLocks noGrp="1"/>
          </p:cNvSpPr>
          <p:nvPr>
            <p:ph type="title"/>
          </p:nvPr>
        </p:nvSpPr>
        <p:spPr/>
        <p:txBody>
          <a:bodyPr/>
          <a:lstStyle/>
          <a:p>
            <a:r>
              <a:rPr lang="en-US" dirty="0" smtClean="0"/>
              <a:t>BSM integration with </a:t>
            </a:r>
            <a:r>
              <a:rPr lang="en-US" dirty="0" err="1" smtClean="0"/>
              <a:t>ArcSight</a:t>
            </a:r>
            <a:endParaRPr lang="en-US" dirty="0"/>
          </a:p>
        </p:txBody>
      </p:sp>
      <p:sp>
        <p:nvSpPr>
          <p:cNvPr id="62" name="TextBox 61"/>
          <p:cNvSpPr txBox="1"/>
          <p:nvPr/>
        </p:nvSpPr>
        <p:spPr>
          <a:xfrm>
            <a:off x="4707924" y="1767016"/>
            <a:ext cx="2038865" cy="882293"/>
          </a:xfrm>
          <a:prstGeom prst="rect">
            <a:avLst/>
          </a:prstGeom>
          <a:solidFill>
            <a:schemeClr val="accent1"/>
          </a:solidFill>
        </p:spPr>
        <p:txBody>
          <a:bodyPr wrap="square" rtlCol="0">
            <a:spAutoFit/>
          </a:bodyPr>
          <a:lstStyle/>
          <a:p>
            <a:pPr marL="0" defTabSz="430213">
              <a:spcAft>
                <a:spcPts val="400"/>
              </a:spcAft>
              <a:buSzPct val="100000"/>
            </a:pPr>
            <a:r>
              <a:rPr lang="en-US" sz="1600" dirty="0" smtClean="0">
                <a:solidFill>
                  <a:schemeClr val="bg2"/>
                </a:solidFill>
                <a:latin typeface="HP Simplified" pitchFamily="34" charset="0"/>
                <a:cs typeface="HP Simplified" pitchFamily="34" charset="0"/>
              </a:rPr>
              <a:t/>
            </a:r>
            <a:br>
              <a:rPr lang="en-US" sz="1600" dirty="0" smtClean="0">
                <a:solidFill>
                  <a:schemeClr val="bg2"/>
                </a:solidFill>
                <a:latin typeface="HP Simplified" pitchFamily="34" charset="0"/>
                <a:cs typeface="HP Simplified" pitchFamily="34" charset="0"/>
              </a:rPr>
            </a:br>
            <a:r>
              <a:rPr lang="en-US" sz="1600" dirty="0" err="1" smtClean="0">
                <a:solidFill>
                  <a:schemeClr val="bg2"/>
                </a:solidFill>
                <a:latin typeface="HP Simplified" pitchFamily="34" charset="0"/>
                <a:cs typeface="HP Simplified" pitchFamily="34" charset="0"/>
              </a:rPr>
              <a:t>ArcSight</a:t>
            </a:r>
            <a:r>
              <a:rPr lang="en-US" sz="1600" dirty="0" smtClean="0">
                <a:solidFill>
                  <a:schemeClr val="bg2"/>
                </a:solidFill>
                <a:latin typeface="HP Simplified" pitchFamily="34" charset="0"/>
                <a:cs typeface="HP Simplified" pitchFamily="34" charset="0"/>
              </a:rPr>
              <a:t> Logger/ESM</a:t>
            </a:r>
          </a:p>
          <a:p>
            <a:pPr marL="0" defTabSz="430213">
              <a:spcAft>
                <a:spcPts val="400"/>
              </a:spcAft>
              <a:buSzPct val="100000"/>
            </a:pPr>
            <a:endParaRPr lang="en-US" sz="1600" dirty="0" smtClean="0">
              <a:solidFill>
                <a:schemeClr val="bg2"/>
              </a:solidFill>
              <a:latin typeface="HP Simplified" pitchFamily="34" charset="0"/>
              <a:cs typeface="HP Simplified" pitchFamily="34" charset="0"/>
            </a:endParaRPr>
          </a:p>
        </p:txBody>
      </p:sp>
      <p:sp>
        <p:nvSpPr>
          <p:cNvPr id="67" name="Rectangle 66"/>
          <p:cNvSpPr/>
          <p:nvPr/>
        </p:nvSpPr>
        <p:spPr>
          <a:xfrm>
            <a:off x="679622" y="2483708"/>
            <a:ext cx="704335" cy="469556"/>
          </a:xfrm>
          <a:prstGeom prst="rect">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91440" tIns="45720" rtlCol="0" anchor="ctr" anchorCtr="0"/>
          <a:lstStyle/>
          <a:p>
            <a:pPr algn="ctr">
              <a:lnSpc>
                <a:spcPct val="85000"/>
              </a:lnSpc>
            </a:pPr>
            <a:r>
              <a:rPr lang="en-US" sz="1000" dirty="0" smtClean="0">
                <a:solidFill>
                  <a:prstClr val="white"/>
                </a:solidFill>
              </a:rPr>
              <a:t>Apps</a:t>
            </a:r>
          </a:p>
        </p:txBody>
      </p:sp>
      <p:sp>
        <p:nvSpPr>
          <p:cNvPr id="68" name="Rectangle 67"/>
          <p:cNvSpPr/>
          <p:nvPr/>
        </p:nvSpPr>
        <p:spPr>
          <a:xfrm>
            <a:off x="1474573" y="2487827"/>
            <a:ext cx="704335" cy="469556"/>
          </a:xfrm>
          <a:prstGeom prst="rect">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91440" tIns="45720" rtlCol="0" anchor="ctr" anchorCtr="0"/>
          <a:lstStyle/>
          <a:p>
            <a:pPr algn="ctr">
              <a:lnSpc>
                <a:spcPct val="85000"/>
              </a:lnSpc>
            </a:pPr>
            <a:r>
              <a:rPr lang="en-US" sz="1000" dirty="0" smtClean="0">
                <a:solidFill>
                  <a:prstClr val="white"/>
                </a:solidFill>
              </a:rPr>
              <a:t>Server</a:t>
            </a:r>
          </a:p>
        </p:txBody>
      </p:sp>
      <p:sp>
        <p:nvSpPr>
          <p:cNvPr id="71" name="Rectangle 70"/>
          <p:cNvSpPr/>
          <p:nvPr/>
        </p:nvSpPr>
        <p:spPr>
          <a:xfrm>
            <a:off x="2232454" y="2479589"/>
            <a:ext cx="704335" cy="469556"/>
          </a:xfrm>
          <a:prstGeom prst="rect">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91440" tIns="45720" rtlCol="0" anchor="ctr" anchorCtr="0"/>
          <a:lstStyle/>
          <a:p>
            <a:pPr algn="ctr">
              <a:lnSpc>
                <a:spcPct val="85000"/>
              </a:lnSpc>
            </a:pPr>
            <a:r>
              <a:rPr lang="en-US" sz="1000" dirty="0" smtClean="0">
                <a:solidFill>
                  <a:prstClr val="white"/>
                </a:solidFill>
              </a:rPr>
              <a:t>Storage</a:t>
            </a:r>
          </a:p>
        </p:txBody>
      </p:sp>
      <p:sp>
        <p:nvSpPr>
          <p:cNvPr id="72" name="Rectangle 71"/>
          <p:cNvSpPr/>
          <p:nvPr/>
        </p:nvSpPr>
        <p:spPr>
          <a:xfrm>
            <a:off x="3015049" y="2483709"/>
            <a:ext cx="704335" cy="469556"/>
          </a:xfrm>
          <a:prstGeom prst="rect">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91440" tIns="45720" rtlCol="0" anchor="ctr" anchorCtr="0"/>
          <a:lstStyle/>
          <a:p>
            <a:pPr algn="ctr">
              <a:lnSpc>
                <a:spcPct val="85000"/>
              </a:lnSpc>
            </a:pPr>
            <a:r>
              <a:rPr lang="en-US" sz="1000" dirty="0" smtClean="0">
                <a:solidFill>
                  <a:prstClr val="white"/>
                </a:solidFill>
              </a:rPr>
              <a:t>Network</a:t>
            </a:r>
          </a:p>
        </p:txBody>
      </p:sp>
    </p:spTree>
    <p:extLst>
      <p:ext uri="{BB962C8B-B14F-4D97-AF65-F5344CB8AC3E}">
        <p14:creationId xmlns:p14="http://schemas.microsoft.com/office/powerpoint/2010/main" val="3489332783"/>
      </p:ext>
    </p:extLst>
  </p:cSld>
  <p:clrMapOvr>
    <a:masterClrMapping/>
  </p:clrMapOvr>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ctrTitle"/>
          </p:nvPr>
        </p:nvSpPr>
        <p:spPr/>
        <p:txBody>
          <a:bodyPr/>
          <a:lstStyle/>
          <a:p>
            <a:r>
              <a:rPr lang="en-US" dirty="0" smtClean="0"/>
              <a:t>Details on Executive Scorecard, Enterprise Collaboration, BSM Mobile</a:t>
            </a:r>
            <a:br>
              <a:rPr lang="en-US" dirty="0" smtClean="0"/>
            </a:br>
            <a:r>
              <a:rPr lang="en-US" dirty="0" smtClean="0"/>
              <a:t/>
            </a:r>
            <a:br>
              <a:rPr lang="en-US" dirty="0" smtClean="0"/>
            </a:br>
            <a:endParaRPr lang="en-US" dirty="0"/>
          </a:p>
        </p:txBody>
      </p:sp>
    </p:spTree>
  </p:cSld>
  <p:clrMapOvr>
    <a:masterClrMapping/>
  </p:clrMapOvr>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GB" dirty="0" smtClean="0">
                <a:solidFill>
                  <a:schemeClr val="tx1"/>
                </a:solidFill>
                <a:latin typeface="+mj-lt"/>
              </a:rPr>
              <a:t>HP IT Executive Scorecard</a:t>
            </a:r>
            <a:endParaRPr lang="en-GB" dirty="0">
              <a:solidFill>
                <a:schemeClr val="tx1"/>
              </a:solidFill>
              <a:latin typeface="+mj-lt"/>
            </a:endParaRPr>
          </a:p>
        </p:txBody>
      </p:sp>
      <p:sp>
        <p:nvSpPr>
          <p:cNvPr id="6" name="Content Placeholder 5"/>
          <p:cNvSpPr>
            <a:spLocks noGrp="1"/>
          </p:cNvSpPr>
          <p:nvPr>
            <p:ph sz="quarter" idx="4294967295"/>
          </p:nvPr>
        </p:nvSpPr>
        <p:spPr>
          <a:xfrm>
            <a:off x="204280" y="1217379"/>
            <a:ext cx="3651027" cy="3691343"/>
          </a:xfrm>
        </p:spPr>
        <p:txBody>
          <a:bodyPr/>
          <a:lstStyle/>
          <a:p>
            <a:pPr>
              <a:buFont typeface="Arial" pitchFamily="34" charset="0"/>
              <a:buChar char="•"/>
            </a:pPr>
            <a:r>
              <a:rPr lang="en-US" sz="1600" b="0" dirty="0" smtClean="0">
                <a:solidFill>
                  <a:schemeClr val="tx1"/>
                </a:solidFill>
                <a:latin typeface="+mn-lt"/>
              </a:rPr>
              <a:t> Single pane of glass for IT performance with Industry’s broadest coverage of IT investment</a:t>
            </a:r>
          </a:p>
          <a:p>
            <a:pPr>
              <a:buFont typeface="Arial" pitchFamily="34" charset="0"/>
              <a:buChar char="•"/>
            </a:pPr>
            <a:r>
              <a:rPr lang="en-US" sz="1600" b="0" dirty="0" smtClean="0">
                <a:solidFill>
                  <a:schemeClr val="tx1"/>
                </a:solidFill>
                <a:latin typeface="+mn-lt"/>
              </a:rPr>
              <a:t> Key performance indicators cascaded throughout the portfolio</a:t>
            </a:r>
          </a:p>
          <a:p>
            <a:pPr>
              <a:buFont typeface="Arial" pitchFamily="34" charset="0"/>
              <a:buChar char="•"/>
            </a:pPr>
            <a:r>
              <a:rPr lang="en-US" sz="1600" b="0" dirty="0" smtClean="0">
                <a:solidFill>
                  <a:schemeClr val="tx1"/>
                </a:solidFill>
                <a:latin typeface="+mn-lt"/>
              </a:rPr>
              <a:t> Open data model and studio for KPI expansion and customization</a:t>
            </a:r>
          </a:p>
          <a:p>
            <a:pPr>
              <a:buFont typeface="Arial" pitchFamily="34" charset="0"/>
              <a:buChar char="•"/>
            </a:pPr>
            <a:endParaRPr lang="en-US" sz="1600" b="0" dirty="0">
              <a:solidFill>
                <a:schemeClr val="tx1"/>
              </a:solidFill>
              <a:latin typeface="+mn-lt"/>
            </a:endParaRPr>
          </a:p>
        </p:txBody>
      </p:sp>
      <p:pic>
        <p:nvPicPr>
          <p:cNvPr id="7" name="Picture 2" descr="C:\Users\mounts\AppData\Local\Temp\CIO.jpg"/>
          <p:cNvPicPr>
            <a:picLocks noChangeAspect="1" noChangeArrowheads="1"/>
          </p:cNvPicPr>
          <p:nvPr/>
        </p:nvPicPr>
        <p:blipFill>
          <a:blip r:embed="rId3" cstate="email"/>
          <a:srcRect/>
          <a:stretch>
            <a:fillRect/>
          </a:stretch>
        </p:blipFill>
        <p:spPr bwMode="auto">
          <a:xfrm>
            <a:off x="3630963" y="1248032"/>
            <a:ext cx="5167048" cy="2472971"/>
          </a:xfrm>
          <a:prstGeom prst="rect">
            <a:avLst/>
          </a:prstGeom>
          <a:noFill/>
        </p:spPr>
      </p:pic>
    </p:spTree>
    <p:extLst>
      <p:ext uri="{BB962C8B-B14F-4D97-AF65-F5344CB8AC3E}">
        <p14:creationId xmlns:p14="http://schemas.microsoft.com/office/powerpoint/2010/main" val="3765176322"/>
      </p:ext>
    </p:extLst>
  </p:cSld>
  <p:clrMapOvr>
    <a:masterClrMapping/>
  </p:clrMapOvr>
  <p:transition>
    <p:fade/>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 Placeholder 5"/>
          <p:cNvSpPr>
            <a:spLocks noGrp="1"/>
          </p:cNvSpPr>
          <p:nvPr>
            <p:ph type="subTitle" idx="1"/>
          </p:nvPr>
        </p:nvSpPr>
        <p:spPr/>
        <p:txBody>
          <a:bodyPr/>
          <a:lstStyle/>
          <a:p>
            <a:r>
              <a:rPr lang="en-US" b="0" dirty="0" smtClean="0">
                <a:solidFill>
                  <a:schemeClr val="tx1"/>
                </a:solidFill>
                <a:latin typeface="+mn-lt"/>
              </a:rPr>
              <a:t>Automated Network Management</a:t>
            </a:r>
            <a:endParaRPr lang="en-US" b="0" dirty="0">
              <a:solidFill>
                <a:schemeClr val="tx1"/>
              </a:solidFill>
              <a:latin typeface="+mn-lt"/>
            </a:endParaRPr>
          </a:p>
        </p:txBody>
      </p:sp>
      <p:sp>
        <p:nvSpPr>
          <p:cNvPr id="4" name="Title 3"/>
          <p:cNvSpPr>
            <a:spLocks noGrp="1"/>
          </p:cNvSpPr>
          <p:nvPr>
            <p:ph type="title"/>
          </p:nvPr>
        </p:nvSpPr>
        <p:spPr/>
        <p:txBody>
          <a:bodyPr/>
          <a:lstStyle/>
          <a:p>
            <a:r>
              <a:rPr lang="en-US" dirty="0" smtClean="0">
                <a:solidFill>
                  <a:schemeClr val="tx1"/>
                </a:solidFill>
                <a:latin typeface="+mn-lt"/>
              </a:rPr>
              <a:t>HP Executive Scorecard – VP Ops Edition</a:t>
            </a:r>
            <a:endParaRPr lang="en-US" dirty="0">
              <a:solidFill>
                <a:schemeClr val="tx1"/>
              </a:solidFill>
              <a:latin typeface="+mn-lt"/>
            </a:endParaRPr>
          </a:p>
        </p:txBody>
      </p:sp>
      <p:graphicFrame>
        <p:nvGraphicFramePr>
          <p:cNvPr id="5" name="Table 4"/>
          <p:cNvGraphicFramePr>
            <a:graphicFrameLocks noGrp="1"/>
          </p:cNvGraphicFramePr>
          <p:nvPr/>
        </p:nvGraphicFramePr>
        <p:xfrm>
          <a:off x="247135" y="1301750"/>
          <a:ext cx="3669957" cy="3016296"/>
        </p:xfrm>
        <a:graphic>
          <a:graphicData uri="http://schemas.openxmlformats.org/drawingml/2006/table">
            <a:tbl>
              <a:tblPr/>
              <a:tblGrid>
                <a:gridCol w="2730796"/>
                <a:gridCol w="939161"/>
              </a:tblGrid>
              <a:tr h="235140">
                <a:tc>
                  <a:txBody>
                    <a:bodyPr/>
                    <a:lstStyle/>
                    <a:p>
                      <a:pPr algn="l" fontAlgn="b"/>
                      <a:r>
                        <a:rPr lang="en-US" sz="1400" b="0" i="0" u="none" strike="noStrike" dirty="0" smtClean="0">
                          <a:solidFill>
                            <a:schemeClr val="tx1"/>
                          </a:solidFill>
                          <a:latin typeface="Calibri"/>
                        </a:rPr>
                        <a:t>KPI</a:t>
                      </a:r>
                      <a:r>
                        <a:rPr lang="en-US" sz="1400" b="0" i="0" u="none" strike="noStrike" baseline="0" dirty="0" smtClean="0">
                          <a:solidFill>
                            <a:schemeClr val="tx1"/>
                          </a:solidFill>
                          <a:latin typeface="Calibri"/>
                        </a:rPr>
                        <a:t>s</a:t>
                      </a:r>
                      <a:endParaRPr lang="en-US" sz="1400" b="0" i="0" u="none" strike="noStrike" dirty="0">
                        <a:solidFill>
                          <a:schemeClr val="tx1"/>
                        </a:solidFill>
                        <a:latin typeface="Calibri"/>
                      </a:endParaRPr>
                    </a:p>
                  </a:txBody>
                  <a:tcPr marL="3919" marR="3919" marT="3919" marB="0" anchor="b">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chemeClr val="bg1"/>
                    </a:solidFill>
                  </a:tcPr>
                </a:tc>
                <a:tc>
                  <a:txBody>
                    <a:bodyPr/>
                    <a:lstStyle/>
                    <a:p>
                      <a:pPr algn="l" fontAlgn="b"/>
                      <a:r>
                        <a:rPr lang="en-US" sz="1400" b="0" i="0" u="none" strike="noStrike" dirty="0" smtClean="0">
                          <a:solidFill>
                            <a:schemeClr val="tx1"/>
                          </a:solidFill>
                          <a:latin typeface="Calibri"/>
                        </a:rPr>
                        <a:t>Data Source</a:t>
                      </a:r>
                      <a:endParaRPr lang="en-US" sz="1400" b="0" i="0" u="none" strike="noStrike" dirty="0">
                        <a:solidFill>
                          <a:schemeClr val="tx1"/>
                        </a:solidFill>
                        <a:latin typeface="Calibri"/>
                      </a:endParaRPr>
                    </a:p>
                  </a:txBody>
                  <a:tcPr marL="3919" marR="3919" marT="3919" marB="0" anchor="b">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chemeClr val="bg1"/>
                    </a:solidFill>
                  </a:tcPr>
                </a:tc>
              </a:tr>
              <a:tr h="235140">
                <a:tc>
                  <a:txBody>
                    <a:bodyPr/>
                    <a:lstStyle/>
                    <a:p>
                      <a:pPr algn="l" fontAlgn="b"/>
                      <a:r>
                        <a:rPr lang="en-US" sz="1200" b="0" i="0" u="none" strike="noStrike" dirty="0">
                          <a:solidFill>
                            <a:srgbClr val="000000"/>
                          </a:solidFill>
                          <a:latin typeface="Calibri"/>
                        </a:rPr>
                        <a:t>% of Compliant Data Center Network Devices</a:t>
                      </a:r>
                    </a:p>
                  </a:txBody>
                  <a:tcPr marL="3919" marR="3919" marT="3919" marB="0" anchor="b">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chemeClr val="bg1"/>
                    </a:solidFill>
                  </a:tcPr>
                </a:tc>
                <a:tc>
                  <a:txBody>
                    <a:bodyPr/>
                    <a:lstStyle/>
                    <a:p>
                      <a:pPr algn="l" fontAlgn="b"/>
                      <a:r>
                        <a:rPr lang="en-US" sz="1200" b="0" i="0" u="none" strike="noStrike" dirty="0">
                          <a:solidFill>
                            <a:srgbClr val="000000"/>
                          </a:solidFill>
                          <a:latin typeface="Calibri"/>
                        </a:rPr>
                        <a:t>NA</a:t>
                      </a:r>
                    </a:p>
                  </a:txBody>
                  <a:tcPr marL="3919" marR="3919" marT="3919" marB="0" anchor="b">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chemeClr val="bg1"/>
                    </a:solidFill>
                  </a:tcPr>
                </a:tc>
              </a:tr>
              <a:tr h="548660">
                <a:tc>
                  <a:txBody>
                    <a:bodyPr/>
                    <a:lstStyle/>
                    <a:p>
                      <a:pPr algn="l" fontAlgn="b"/>
                      <a:r>
                        <a:rPr lang="en-US" sz="1200" b="0" i="0" u="none" strike="noStrike">
                          <a:solidFill>
                            <a:srgbClr val="000000"/>
                          </a:solidFill>
                          <a:latin typeface="Calibri"/>
                        </a:rPr>
                        <a:t>% of Network Devices with Reachability Issues</a:t>
                      </a:r>
                    </a:p>
                  </a:txBody>
                  <a:tcPr marL="3919" marR="3919" marT="3919" marB="0" anchor="b">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chemeClr val="bg1"/>
                    </a:solidFill>
                  </a:tcPr>
                </a:tc>
                <a:tc>
                  <a:txBody>
                    <a:bodyPr/>
                    <a:lstStyle/>
                    <a:p>
                      <a:pPr algn="l" fontAlgn="b"/>
                      <a:r>
                        <a:rPr lang="en-US" sz="1200" b="0" i="0" u="none" strike="noStrike" dirty="0">
                          <a:solidFill>
                            <a:srgbClr val="000000"/>
                          </a:solidFill>
                          <a:latin typeface="Calibri"/>
                        </a:rPr>
                        <a:t>NNM</a:t>
                      </a:r>
                    </a:p>
                  </a:txBody>
                  <a:tcPr marL="3919" marR="3919" marT="3919" marB="0" anchor="b">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chemeClr val="bg1"/>
                    </a:solidFill>
                  </a:tcPr>
                </a:tc>
              </a:tr>
              <a:tr h="391900">
                <a:tc>
                  <a:txBody>
                    <a:bodyPr/>
                    <a:lstStyle/>
                    <a:p>
                      <a:pPr algn="l" fontAlgn="b"/>
                      <a:r>
                        <a:rPr lang="en-US" sz="1200" b="0" i="0" u="none" strike="noStrike">
                          <a:solidFill>
                            <a:srgbClr val="000000"/>
                          </a:solidFill>
                          <a:latin typeface="Calibri"/>
                        </a:rPr>
                        <a:t>% of Network Devices with Availability Issues</a:t>
                      </a:r>
                    </a:p>
                  </a:txBody>
                  <a:tcPr marL="3919" marR="3919" marT="3919" marB="0" anchor="b">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chemeClr val="bg1"/>
                    </a:solidFill>
                  </a:tcPr>
                </a:tc>
                <a:tc>
                  <a:txBody>
                    <a:bodyPr/>
                    <a:lstStyle/>
                    <a:p>
                      <a:pPr algn="l" fontAlgn="b"/>
                      <a:r>
                        <a:rPr lang="en-US" sz="1200" b="0" i="0" u="none" strike="noStrike" dirty="0">
                          <a:solidFill>
                            <a:srgbClr val="000000"/>
                          </a:solidFill>
                          <a:latin typeface="Calibri"/>
                        </a:rPr>
                        <a:t>NNM</a:t>
                      </a:r>
                    </a:p>
                  </a:txBody>
                  <a:tcPr marL="3919" marR="3919" marT="3919" marB="0" anchor="b">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chemeClr val="bg1"/>
                    </a:solidFill>
                  </a:tcPr>
                </a:tc>
              </a:tr>
              <a:tr h="156760">
                <a:tc>
                  <a:txBody>
                    <a:bodyPr/>
                    <a:lstStyle/>
                    <a:p>
                      <a:pPr algn="l" fontAlgn="b"/>
                      <a:r>
                        <a:rPr lang="en-US" sz="1200" b="0" i="0" u="none" strike="noStrike">
                          <a:solidFill>
                            <a:srgbClr val="000000"/>
                          </a:solidFill>
                          <a:latin typeface="Calibri"/>
                        </a:rPr>
                        <a:t>Average Network Events Backlog Size</a:t>
                      </a:r>
                    </a:p>
                  </a:txBody>
                  <a:tcPr marL="3919" marR="3919" marT="3919" marB="0" anchor="b">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chemeClr val="bg1"/>
                    </a:solidFill>
                  </a:tcPr>
                </a:tc>
                <a:tc>
                  <a:txBody>
                    <a:bodyPr/>
                    <a:lstStyle/>
                    <a:p>
                      <a:pPr algn="l" fontAlgn="b"/>
                      <a:r>
                        <a:rPr lang="en-US" sz="1200" b="0" i="0" u="none" strike="noStrike">
                          <a:solidFill>
                            <a:srgbClr val="000000"/>
                          </a:solidFill>
                          <a:latin typeface="Calibri"/>
                        </a:rPr>
                        <a:t>NNM</a:t>
                      </a:r>
                    </a:p>
                  </a:txBody>
                  <a:tcPr marL="3919" marR="3919" marT="3919" marB="0" anchor="b">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chemeClr val="bg1"/>
                    </a:solidFill>
                  </a:tcPr>
                </a:tc>
              </a:tr>
              <a:tr h="470280">
                <a:tc>
                  <a:txBody>
                    <a:bodyPr/>
                    <a:lstStyle/>
                    <a:p>
                      <a:pPr algn="l" fontAlgn="b"/>
                      <a:r>
                        <a:rPr lang="en-US" sz="1200" b="0" i="0" u="none" strike="noStrike" dirty="0">
                          <a:solidFill>
                            <a:srgbClr val="000000"/>
                          </a:solidFill>
                          <a:latin typeface="Calibri"/>
                        </a:rPr>
                        <a:t>% of Utilization of Network Devices</a:t>
                      </a:r>
                    </a:p>
                  </a:txBody>
                  <a:tcPr marL="3919" marR="3919" marT="3919" marB="0" anchor="b">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chemeClr val="bg1"/>
                    </a:solidFill>
                  </a:tcPr>
                </a:tc>
                <a:tc>
                  <a:txBody>
                    <a:bodyPr/>
                    <a:lstStyle/>
                    <a:p>
                      <a:pPr algn="l" fontAlgn="b"/>
                      <a:r>
                        <a:rPr lang="en-US" sz="1200" b="0" i="0" u="none" strike="noStrike">
                          <a:solidFill>
                            <a:srgbClr val="000000"/>
                          </a:solidFill>
                          <a:latin typeface="Calibri"/>
                        </a:rPr>
                        <a:t>NNM</a:t>
                      </a:r>
                    </a:p>
                  </a:txBody>
                  <a:tcPr marL="3919" marR="3919" marT="3919" marB="0" anchor="b">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chemeClr val="bg1"/>
                    </a:solidFill>
                  </a:tcPr>
                </a:tc>
              </a:tr>
              <a:tr h="78380">
                <a:tc>
                  <a:txBody>
                    <a:bodyPr/>
                    <a:lstStyle/>
                    <a:p>
                      <a:pPr algn="l" fontAlgn="b"/>
                      <a:r>
                        <a:rPr lang="en-US" sz="1200" b="0" i="0" u="none" strike="noStrike">
                          <a:solidFill>
                            <a:srgbClr val="000000"/>
                          </a:solidFill>
                          <a:latin typeface="Calibri"/>
                        </a:rPr>
                        <a:t>Average Throughput of Network Devices</a:t>
                      </a:r>
                    </a:p>
                  </a:txBody>
                  <a:tcPr marL="3919" marR="3919" marT="3919" marB="0" anchor="b">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chemeClr val="bg1"/>
                    </a:solidFill>
                  </a:tcPr>
                </a:tc>
                <a:tc>
                  <a:txBody>
                    <a:bodyPr/>
                    <a:lstStyle/>
                    <a:p>
                      <a:pPr algn="l" fontAlgn="b"/>
                      <a:r>
                        <a:rPr lang="en-US" sz="1200" b="0" i="0" u="none" strike="noStrike" dirty="0">
                          <a:solidFill>
                            <a:srgbClr val="000000"/>
                          </a:solidFill>
                          <a:latin typeface="Calibri"/>
                        </a:rPr>
                        <a:t>NNM</a:t>
                      </a:r>
                    </a:p>
                  </a:txBody>
                  <a:tcPr marL="3919" marR="3919" marT="3919" marB="0" anchor="b">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chemeClr val="bg1"/>
                    </a:solidFill>
                  </a:tcPr>
                </a:tc>
              </a:tr>
              <a:tr h="627039">
                <a:tc>
                  <a:txBody>
                    <a:bodyPr/>
                    <a:lstStyle/>
                    <a:p>
                      <a:pPr algn="l" fontAlgn="b"/>
                      <a:r>
                        <a:rPr lang="en-US" sz="1200" b="0" i="0" u="none" strike="noStrike">
                          <a:solidFill>
                            <a:srgbClr val="000000"/>
                          </a:solidFill>
                          <a:latin typeface="Calibri"/>
                        </a:rPr>
                        <a:t>Network Latency</a:t>
                      </a:r>
                    </a:p>
                  </a:txBody>
                  <a:tcPr marL="3919" marR="3919" marT="3919" marB="0" anchor="b">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chemeClr val="bg1"/>
                    </a:solidFill>
                  </a:tcPr>
                </a:tc>
                <a:tc>
                  <a:txBody>
                    <a:bodyPr/>
                    <a:lstStyle/>
                    <a:p>
                      <a:pPr algn="l" fontAlgn="b"/>
                      <a:r>
                        <a:rPr lang="en-US" sz="1200" b="0" i="0" u="none" strike="noStrike" dirty="0">
                          <a:solidFill>
                            <a:srgbClr val="000000"/>
                          </a:solidFill>
                          <a:latin typeface="Calibri"/>
                        </a:rPr>
                        <a:t>NNM</a:t>
                      </a:r>
                    </a:p>
                  </a:txBody>
                  <a:tcPr marL="3919" marR="3919" marT="3919" marB="0" anchor="b">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chemeClr val="bg1"/>
                    </a:solidFill>
                  </a:tcPr>
                </a:tc>
              </a:tr>
            </a:tbl>
          </a:graphicData>
        </a:graphic>
      </p:graphicFrame>
      <p:pic>
        <p:nvPicPr>
          <p:cNvPr id="8" name="Picture 2" descr="C:\Users\katzirk\Desktop\FW CIO Page shanpshot_files\image002.gif"/>
          <p:cNvPicPr>
            <a:picLocks noChangeAspect="1" noChangeArrowheads="1"/>
          </p:cNvPicPr>
          <p:nvPr/>
        </p:nvPicPr>
        <p:blipFill>
          <a:blip r:embed="rId3" cstate="print"/>
          <a:srcRect/>
          <a:stretch>
            <a:fillRect/>
          </a:stretch>
        </p:blipFill>
        <p:spPr bwMode="auto">
          <a:xfrm>
            <a:off x="4158174" y="1544516"/>
            <a:ext cx="4540349" cy="2570284"/>
          </a:xfrm>
          <a:prstGeom prst="rect">
            <a:avLst/>
          </a:prstGeom>
          <a:noFill/>
          <a:ln>
            <a:noFill/>
          </a:ln>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3"/>
          <p:cNvSpPr>
            <a:spLocks noGrp="1"/>
          </p:cNvSpPr>
          <p:nvPr>
            <p:ph type="subTitle" idx="1"/>
          </p:nvPr>
        </p:nvSpPr>
        <p:spPr/>
        <p:txBody>
          <a:bodyPr/>
          <a:lstStyle/>
          <a:p>
            <a:r>
              <a:rPr lang="en-US" b="0" dirty="0" smtClean="0">
                <a:latin typeface="+mn-lt"/>
              </a:rPr>
              <a:t>HP Business Service Management KPIs</a:t>
            </a:r>
            <a:endParaRPr lang="en-US" b="0" dirty="0">
              <a:latin typeface="+mn-lt"/>
            </a:endParaRPr>
          </a:p>
        </p:txBody>
      </p:sp>
      <p:sp>
        <p:nvSpPr>
          <p:cNvPr id="5" name="Title 4"/>
          <p:cNvSpPr>
            <a:spLocks noGrp="1"/>
          </p:cNvSpPr>
          <p:nvPr>
            <p:ph type="title"/>
          </p:nvPr>
        </p:nvSpPr>
        <p:spPr/>
        <p:txBody>
          <a:bodyPr/>
          <a:lstStyle/>
          <a:p>
            <a:r>
              <a:rPr lang="en-US" dirty="0" smtClean="0">
                <a:latin typeface="+mn-lt"/>
              </a:rPr>
              <a:t>HP Executive Scorecard – VP Ops Edition</a:t>
            </a:r>
            <a:endParaRPr lang="en-US" dirty="0">
              <a:latin typeface="+mn-lt"/>
            </a:endParaRPr>
          </a:p>
        </p:txBody>
      </p:sp>
      <p:pic>
        <p:nvPicPr>
          <p:cNvPr id="6" name="Picture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150973" y="1083592"/>
            <a:ext cx="5187620" cy="3400757"/>
          </a:xfrm>
          <a:prstGeom prst="rect">
            <a:avLst/>
          </a:prstGeom>
        </p:spPr>
      </p:pic>
      <p:sp>
        <p:nvSpPr>
          <p:cNvPr id="8" name="TextBox 7"/>
          <p:cNvSpPr txBox="1"/>
          <p:nvPr/>
        </p:nvSpPr>
        <p:spPr>
          <a:xfrm>
            <a:off x="269630" y="1441938"/>
            <a:ext cx="3739661" cy="1938992"/>
          </a:xfrm>
          <a:prstGeom prst="rect">
            <a:avLst/>
          </a:prstGeom>
          <a:noFill/>
        </p:spPr>
        <p:txBody>
          <a:bodyPr wrap="square" rtlCol="0">
            <a:spAutoFit/>
          </a:bodyPr>
          <a:lstStyle/>
          <a:p>
            <a:r>
              <a:rPr lang="en-US" sz="2000" dirty="0" smtClean="0">
                <a:solidFill>
                  <a:schemeClr val="bg1"/>
                </a:solidFill>
              </a:rPr>
              <a:t>20 BSM KPIs</a:t>
            </a:r>
          </a:p>
          <a:p>
            <a:endParaRPr lang="en-US" sz="2000" dirty="0" smtClean="0">
              <a:solidFill>
                <a:schemeClr val="bg1"/>
              </a:solidFill>
            </a:endParaRPr>
          </a:p>
          <a:p>
            <a:pPr lvl="1"/>
            <a:r>
              <a:rPr lang="en-US" sz="2000" dirty="0" smtClean="0">
                <a:solidFill>
                  <a:schemeClr val="bg1"/>
                </a:solidFill>
              </a:rPr>
              <a:t>13 APM KPIs</a:t>
            </a:r>
          </a:p>
          <a:p>
            <a:pPr lvl="1"/>
            <a:endParaRPr lang="en-US" sz="2000" dirty="0" smtClean="0">
              <a:solidFill>
                <a:schemeClr val="bg1"/>
              </a:solidFill>
            </a:endParaRPr>
          </a:p>
          <a:p>
            <a:pPr lvl="1"/>
            <a:r>
              <a:rPr lang="en-US" sz="2000" dirty="0" smtClean="0">
                <a:solidFill>
                  <a:schemeClr val="bg1"/>
                </a:solidFill>
              </a:rPr>
              <a:t>7 NNM/NA KPIs</a:t>
            </a:r>
          </a:p>
          <a:p>
            <a:r>
              <a:rPr lang="en-US" sz="2000" dirty="0" smtClean="0">
                <a:solidFill>
                  <a:schemeClr val="bg1"/>
                </a:solidFill>
              </a:rPr>
              <a:t>	</a:t>
            </a:r>
          </a:p>
        </p:txBody>
      </p:sp>
      <p:sp>
        <p:nvSpPr>
          <p:cNvPr id="9" name="Rounded Rectangle 8"/>
          <p:cNvSpPr/>
          <p:nvPr/>
        </p:nvSpPr>
        <p:spPr>
          <a:xfrm>
            <a:off x="407773" y="2342788"/>
            <a:ext cx="2508423" cy="844062"/>
          </a:xfrm>
          <a:prstGeom prst="roundRect">
            <a:avLst/>
          </a:prstGeom>
          <a:noFill/>
          <a:ln>
            <a:noFill/>
          </a:ln>
          <a:effectLst/>
        </p:spPr>
        <p:style>
          <a:lnRef idx="2">
            <a:schemeClr val="accent1">
              <a:shade val="50000"/>
            </a:schemeClr>
          </a:lnRef>
          <a:fillRef idx="1">
            <a:schemeClr val="accent1"/>
          </a:fillRef>
          <a:effectRef idx="0">
            <a:schemeClr val="accent1"/>
          </a:effectRef>
          <a:fontRef idx="minor">
            <a:schemeClr val="lt1"/>
          </a:fontRef>
        </p:style>
        <p:txBody>
          <a:bodyPr lIns="91440" tIns="45720" rtlCol="0" anchor="ctr"/>
          <a:lstStyle/>
          <a:p>
            <a:pPr lvl="0">
              <a:lnSpc>
                <a:spcPct val="85000"/>
              </a:lnSpc>
            </a:pPr>
            <a:r>
              <a:rPr lang="en-US" sz="2000" dirty="0" smtClean="0">
                <a:solidFill>
                  <a:schemeClr val="tx1"/>
                </a:solidFill>
              </a:rPr>
              <a:t>1 view for Performance of IT Operations</a:t>
            </a:r>
          </a:p>
          <a:p>
            <a:pPr>
              <a:lnSpc>
                <a:spcPct val="85000"/>
              </a:lnSpc>
            </a:pPr>
            <a:endParaRPr lang="en-US" sz="1600" dirty="0" smtClean="0">
              <a:solidFill>
                <a:schemeClr val="tx1"/>
              </a:solidFill>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300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itle 1"/>
          <p:cNvSpPr>
            <a:spLocks noGrp="1"/>
          </p:cNvSpPr>
          <p:nvPr>
            <p:ph type="title"/>
          </p:nvPr>
        </p:nvSpPr>
        <p:spPr/>
        <p:txBody>
          <a:bodyPr/>
          <a:lstStyle/>
          <a:p>
            <a:pPr fontAlgn="base">
              <a:spcAft>
                <a:spcPct val="0"/>
              </a:spcAft>
            </a:pPr>
            <a:r>
              <a:rPr lang="en-US" dirty="0" smtClean="0">
                <a:latin typeface="+mj-lt"/>
              </a:rPr>
              <a:t>HP Anywhere -  BSM on your mobile device</a:t>
            </a:r>
          </a:p>
        </p:txBody>
      </p:sp>
      <p:pic>
        <p:nvPicPr>
          <p:cNvPr id="14339" name="Picture 7194" descr="HPA1.jpg"/>
          <p:cNvPicPr>
            <a:picLocks noChangeArrowheads="1"/>
          </p:cNvPicPr>
          <p:nvPr/>
        </p:nvPicPr>
        <p:blipFill>
          <a:blip r:embed="rId2"/>
          <a:stretch>
            <a:fillRect/>
          </a:stretch>
        </p:blipFill>
        <p:spPr bwMode="auto">
          <a:xfrm>
            <a:off x="369026" y="727691"/>
            <a:ext cx="1814050" cy="2064776"/>
          </a:xfrm>
          <a:prstGeom prst="rect">
            <a:avLst/>
          </a:prstGeom>
          <a:noFill/>
          <a:ln>
            <a:noFill/>
          </a:ln>
          <a:effectLst/>
        </p:spPr>
      </p:pic>
      <p:pic>
        <p:nvPicPr>
          <p:cNvPr id="14340" name="Picture 7195" descr="HPA2.jpg"/>
          <p:cNvPicPr>
            <a:picLocks noChangeArrowheads="1"/>
          </p:cNvPicPr>
          <p:nvPr/>
        </p:nvPicPr>
        <p:blipFill>
          <a:blip r:embed="rId3"/>
          <a:srcRect/>
          <a:stretch>
            <a:fillRect/>
          </a:stretch>
        </p:blipFill>
        <p:spPr bwMode="auto">
          <a:xfrm>
            <a:off x="1923443" y="711437"/>
            <a:ext cx="2100263" cy="2162175"/>
          </a:xfrm>
          <a:prstGeom prst="rect">
            <a:avLst/>
          </a:prstGeom>
          <a:noFill/>
          <a:ln w="9525">
            <a:noFill/>
            <a:miter lim="800000"/>
            <a:headEnd/>
            <a:tailEnd/>
          </a:ln>
        </p:spPr>
      </p:pic>
      <p:pic>
        <p:nvPicPr>
          <p:cNvPr id="14341" name="Picture 7196" descr="HPA3.jpg"/>
          <p:cNvPicPr>
            <a:picLocks noChangeArrowheads="1"/>
          </p:cNvPicPr>
          <p:nvPr/>
        </p:nvPicPr>
        <p:blipFill>
          <a:blip r:embed="rId4"/>
          <a:srcRect/>
          <a:stretch>
            <a:fillRect/>
          </a:stretch>
        </p:blipFill>
        <p:spPr bwMode="auto">
          <a:xfrm>
            <a:off x="3612542" y="741202"/>
            <a:ext cx="2112963" cy="2175272"/>
          </a:xfrm>
          <a:prstGeom prst="rect">
            <a:avLst/>
          </a:prstGeom>
          <a:noFill/>
          <a:ln w="9525">
            <a:noFill/>
            <a:miter lim="800000"/>
            <a:headEnd/>
            <a:tailEnd/>
          </a:ln>
        </p:spPr>
      </p:pic>
      <p:pic>
        <p:nvPicPr>
          <p:cNvPr id="14342" name="Picture 7197" descr="HPA4.jpg"/>
          <p:cNvPicPr>
            <a:picLocks noChangeArrowheads="1"/>
          </p:cNvPicPr>
          <p:nvPr/>
        </p:nvPicPr>
        <p:blipFill>
          <a:blip r:embed="rId5"/>
          <a:srcRect/>
          <a:stretch>
            <a:fillRect/>
          </a:stretch>
        </p:blipFill>
        <p:spPr bwMode="auto">
          <a:xfrm>
            <a:off x="5330217" y="749536"/>
            <a:ext cx="2082800" cy="2139554"/>
          </a:xfrm>
          <a:prstGeom prst="rect">
            <a:avLst/>
          </a:prstGeom>
          <a:noFill/>
          <a:ln w="9525">
            <a:noFill/>
            <a:miter lim="800000"/>
            <a:headEnd/>
            <a:tailEnd/>
          </a:ln>
        </p:spPr>
      </p:pic>
      <p:pic>
        <p:nvPicPr>
          <p:cNvPr id="14343" name="Picture 7198" descr="HPA5.jpg"/>
          <p:cNvPicPr>
            <a:picLocks noChangeArrowheads="1"/>
          </p:cNvPicPr>
          <p:nvPr/>
        </p:nvPicPr>
        <p:blipFill>
          <a:blip r:embed="rId6"/>
          <a:srcRect/>
          <a:stretch>
            <a:fillRect/>
          </a:stretch>
        </p:blipFill>
        <p:spPr bwMode="auto">
          <a:xfrm>
            <a:off x="6991350" y="743989"/>
            <a:ext cx="2152650" cy="2213372"/>
          </a:xfrm>
          <a:prstGeom prst="rect">
            <a:avLst/>
          </a:prstGeom>
          <a:noFill/>
          <a:ln w="9525">
            <a:noFill/>
            <a:miter lim="800000"/>
            <a:headEnd/>
            <a:tailEnd/>
          </a:ln>
        </p:spPr>
      </p:pic>
      <p:pic>
        <p:nvPicPr>
          <p:cNvPr id="14344" name="Picture 74" descr="HPA6.jpg"/>
          <p:cNvPicPr>
            <a:picLocks noChangeArrowheads="1"/>
          </p:cNvPicPr>
          <p:nvPr/>
        </p:nvPicPr>
        <p:blipFill>
          <a:blip r:embed="rId7"/>
          <a:srcRect/>
          <a:stretch>
            <a:fillRect/>
          </a:stretch>
        </p:blipFill>
        <p:spPr bwMode="auto">
          <a:xfrm>
            <a:off x="216272" y="2643238"/>
            <a:ext cx="2222500" cy="2291954"/>
          </a:xfrm>
          <a:prstGeom prst="rect">
            <a:avLst/>
          </a:prstGeom>
          <a:noFill/>
          <a:ln w="9525">
            <a:noFill/>
            <a:miter lim="800000"/>
            <a:headEnd/>
            <a:tailEnd/>
          </a:ln>
          <a:effectLst/>
        </p:spPr>
      </p:pic>
      <p:pic>
        <p:nvPicPr>
          <p:cNvPr id="14345" name="Picture 75" descr="HPA7.jpg"/>
          <p:cNvPicPr>
            <a:picLocks noChangeArrowheads="1"/>
          </p:cNvPicPr>
          <p:nvPr/>
        </p:nvPicPr>
        <p:blipFill>
          <a:blip r:embed="rId8"/>
          <a:srcRect/>
          <a:stretch>
            <a:fillRect/>
          </a:stretch>
        </p:blipFill>
        <p:spPr bwMode="auto">
          <a:xfrm>
            <a:off x="2175483" y="2646203"/>
            <a:ext cx="2239963" cy="2313384"/>
          </a:xfrm>
          <a:prstGeom prst="rect">
            <a:avLst/>
          </a:prstGeom>
          <a:noFill/>
          <a:ln w="9525">
            <a:noFill/>
            <a:miter lim="800000"/>
            <a:headEnd/>
            <a:tailEnd/>
          </a:ln>
          <a:effectLst/>
        </p:spPr>
      </p:pic>
    </p:spTree>
  </p:cSld>
  <p:clrMapOvr>
    <a:masterClrMapping/>
  </p:clrMapOvr>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smtClean="0"/>
              <a:t>Thank you</a:t>
            </a:r>
            <a:endParaRPr lang="en-US" dirty="0"/>
          </a:p>
        </p:txBody>
      </p:sp>
    </p:spTree>
    <p:extLst>
      <p:ext uri="{BB962C8B-B14F-4D97-AF65-F5344CB8AC3E}">
        <p14:creationId xmlns:p14="http://schemas.microsoft.com/office/powerpoint/2010/main" val="895399720"/>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Title 15"/>
          <p:cNvSpPr>
            <a:spLocks noGrp="1"/>
          </p:cNvSpPr>
          <p:nvPr>
            <p:ph type="title"/>
          </p:nvPr>
        </p:nvSpPr>
        <p:spPr/>
        <p:txBody>
          <a:bodyPr/>
          <a:lstStyle/>
          <a:p>
            <a:r>
              <a:rPr lang="en-US" dirty="0" smtClean="0"/>
              <a:t>Vodafone Ireland</a:t>
            </a:r>
            <a:endParaRPr lang="en-US" dirty="0"/>
          </a:p>
        </p:txBody>
      </p:sp>
      <p:sp>
        <p:nvSpPr>
          <p:cNvPr id="19" name="Text Placeholder 18"/>
          <p:cNvSpPr>
            <a:spLocks noGrp="1"/>
          </p:cNvSpPr>
          <p:nvPr>
            <p:ph type="body" sz="quarter" idx="4294967295"/>
          </p:nvPr>
        </p:nvSpPr>
        <p:spPr>
          <a:xfrm>
            <a:off x="0" y="760413"/>
            <a:ext cx="8370888" cy="295275"/>
          </a:xfrm>
        </p:spPr>
        <p:txBody>
          <a:bodyPr/>
          <a:lstStyle/>
          <a:p>
            <a:r>
              <a:rPr lang="en-US" dirty="0" smtClean="0">
                <a:solidFill>
                  <a:schemeClr val="bg1"/>
                </a:solidFill>
              </a:rPr>
              <a:t>Journey </a:t>
            </a:r>
            <a:r>
              <a:rPr lang="en-US" dirty="0">
                <a:solidFill>
                  <a:schemeClr val="bg1"/>
                </a:solidFill>
              </a:rPr>
              <a:t>to Operational Excellence</a:t>
            </a:r>
          </a:p>
          <a:p>
            <a:pPr lvl="0"/>
            <a:endParaRPr lang="en-US" dirty="0">
              <a:solidFill>
                <a:schemeClr val="bg1"/>
              </a:solidFill>
            </a:endParaRPr>
          </a:p>
          <a:p>
            <a:endParaRPr lang="en-US" dirty="0"/>
          </a:p>
        </p:txBody>
      </p:sp>
      <p:sp>
        <p:nvSpPr>
          <p:cNvPr id="9" name="Text Placeholder 4"/>
          <p:cNvSpPr txBox="1">
            <a:spLocks/>
          </p:cNvSpPr>
          <p:nvPr/>
        </p:nvSpPr>
        <p:spPr>
          <a:xfrm>
            <a:off x="349617" y="772489"/>
            <a:ext cx="8583368" cy="479243"/>
          </a:xfrm>
          <a:prstGeom prst="rect">
            <a:avLst/>
          </a:prstGeom>
        </p:spPr>
        <p:txBody>
          <a:bodyPr>
            <a:noAutofit/>
          </a:bodyPr>
          <a:lstStyle/>
          <a:p>
            <a:pPr marL="0" marR="0" lvl="0" indent="0" algn="l" defTabSz="914400" rtl="0" eaLnBrk="1" fontAlgn="auto" latinLnBrk="0" hangingPunct="1">
              <a:lnSpc>
                <a:spcPct val="100000"/>
              </a:lnSpc>
              <a:spcBef>
                <a:spcPct val="20000"/>
              </a:spcBef>
              <a:spcAft>
                <a:spcPts val="0"/>
              </a:spcAft>
              <a:buClrTx/>
              <a:buSzTx/>
              <a:buFont typeface="Arial" pitchFamily="34" charset="0"/>
              <a:buNone/>
              <a:tabLst/>
              <a:defRPr/>
            </a:pPr>
            <a:endParaRPr kumimoji="0" lang="en-US" sz="2400" b="0" i="0" u="none" strike="noStrike" kern="1200" cap="none" spc="0" normalizeH="0" baseline="0" noProof="0" dirty="0" smtClean="0">
              <a:ln>
                <a:noFill/>
              </a:ln>
              <a:solidFill>
                <a:schemeClr val="bg1"/>
              </a:solidFill>
              <a:effectLst/>
              <a:uLnTx/>
              <a:uFillTx/>
              <a:latin typeface="Futura Bk" pitchFamily="34" charset="0"/>
              <a:ea typeface="+mn-ea"/>
              <a:cs typeface="+mn-cs"/>
            </a:endParaRPr>
          </a:p>
          <a:p>
            <a:pPr marL="0" marR="0" lvl="0" indent="0" algn="l" defTabSz="914400" rtl="0" eaLnBrk="1" fontAlgn="auto" latinLnBrk="0" hangingPunct="1">
              <a:lnSpc>
                <a:spcPct val="100000"/>
              </a:lnSpc>
              <a:spcBef>
                <a:spcPct val="20000"/>
              </a:spcBef>
              <a:spcAft>
                <a:spcPts val="0"/>
              </a:spcAft>
              <a:buClrTx/>
              <a:buSzTx/>
              <a:buFont typeface="Arial" pitchFamily="34" charset="0"/>
              <a:buNone/>
              <a:tabLst/>
              <a:defRPr/>
            </a:pPr>
            <a:endParaRPr kumimoji="0" lang="en-US" sz="2400" b="0" i="0" u="none" strike="noStrike" kern="1200" cap="none" spc="0" normalizeH="0" baseline="0" noProof="0" dirty="0" smtClean="0">
              <a:ln>
                <a:noFill/>
              </a:ln>
              <a:solidFill>
                <a:schemeClr val="bg1"/>
              </a:solidFill>
              <a:effectLst/>
              <a:uLnTx/>
              <a:uFillTx/>
              <a:latin typeface="Futura Bk" pitchFamily="34" charset="0"/>
              <a:ea typeface="+mn-ea"/>
              <a:cs typeface="+mn-cs"/>
            </a:endParaRPr>
          </a:p>
          <a:p>
            <a:pPr marL="0" marR="0" lvl="0" indent="0" algn="l" defTabSz="914400" rtl="0" eaLnBrk="1" fontAlgn="auto" latinLnBrk="0" hangingPunct="1">
              <a:lnSpc>
                <a:spcPct val="100000"/>
              </a:lnSpc>
              <a:spcBef>
                <a:spcPct val="20000"/>
              </a:spcBef>
              <a:spcAft>
                <a:spcPts val="0"/>
              </a:spcAft>
              <a:buClrTx/>
              <a:buSzTx/>
              <a:buFont typeface="Arial" pitchFamily="34" charset="0"/>
              <a:buNone/>
              <a:tabLst/>
              <a:defRPr/>
            </a:pPr>
            <a:endParaRPr kumimoji="0" lang="en-US" sz="2400" b="0" i="0" u="none" strike="noStrike" kern="1200" cap="none" spc="0" normalizeH="0" baseline="0" noProof="0" dirty="0">
              <a:ln>
                <a:noFill/>
              </a:ln>
              <a:solidFill>
                <a:schemeClr val="bg1"/>
              </a:solidFill>
              <a:effectLst/>
              <a:uLnTx/>
              <a:uFillTx/>
              <a:latin typeface="Futura Bk" pitchFamily="34" charset="0"/>
              <a:ea typeface="+mn-ea"/>
              <a:cs typeface="+mn-cs"/>
            </a:endParaRPr>
          </a:p>
        </p:txBody>
      </p:sp>
      <p:sp>
        <p:nvSpPr>
          <p:cNvPr id="37" name="Rounded Rectangle 36"/>
          <p:cNvSpPr/>
          <p:nvPr/>
        </p:nvSpPr>
        <p:spPr bwMode="auto">
          <a:xfrm>
            <a:off x="477079" y="1282148"/>
            <a:ext cx="204383" cy="354925"/>
          </a:xfrm>
          <a:prstGeom prst="roundRect">
            <a:avLst/>
          </a:prstGeom>
          <a:noFill/>
          <a:ln w="19050" cap="flat" cmpd="sng" algn="ctr">
            <a:noFill/>
            <a:prstDash val="solid"/>
            <a:round/>
            <a:headEnd type="none" w="med" len="med"/>
            <a:tailEnd type="none" w="med" len="med"/>
          </a:ln>
          <a:effectLst/>
        </p:spPr>
        <p:txBody>
          <a:bodyPr vert="horz" wrap="none" lIns="91440" tIns="45720" rIns="91440" bIns="45720" numCol="1" rtlCol="0" anchor="t" anchorCtr="0" compatLnSpc="1">
            <a:prstTxWarp prst="textNoShape">
              <a:avLst/>
            </a:prstTxWarp>
            <a:spAutoFit/>
          </a:bodyPr>
          <a:lstStyle/>
          <a:p>
            <a:pPr marL="0" marR="0" indent="0" algn="l" defTabSz="914400" rtl="0" eaLnBrk="1" fontAlgn="base" latinLnBrk="0" hangingPunct="1">
              <a:lnSpc>
                <a:spcPct val="100000"/>
              </a:lnSpc>
              <a:spcBef>
                <a:spcPct val="50000"/>
              </a:spcBef>
              <a:spcAft>
                <a:spcPct val="0"/>
              </a:spcAft>
              <a:buClrTx/>
              <a:buSzTx/>
              <a:buFontTx/>
              <a:buNone/>
              <a:tabLst/>
            </a:pPr>
            <a:endParaRPr kumimoji="0" lang="en-US" sz="1600" b="0" i="0" u="none" strike="noStrike" cap="none" normalizeH="0" baseline="0" smtClean="0">
              <a:ln>
                <a:noFill/>
              </a:ln>
              <a:solidFill>
                <a:schemeClr val="tx1"/>
              </a:solidFill>
              <a:effectLst/>
              <a:latin typeface="Futura Bk" pitchFamily="34" charset="0"/>
            </a:endParaRPr>
          </a:p>
        </p:txBody>
      </p:sp>
      <p:pic>
        <p:nvPicPr>
          <p:cNvPr id="11" name="Picture 10" descr="300px-Vodafone_logo_svg.png"/>
          <p:cNvPicPr>
            <a:picLocks noChangeAspect="1"/>
          </p:cNvPicPr>
          <p:nvPr/>
        </p:nvPicPr>
        <p:blipFill>
          <a:blip r:embed="rId3" cstate="print"/>
          <a:stretch>
            <a:fillRect/>
          </a:stretch>
        </p:blipFill>
        <p:spPr>
          <a:xfrm>
            <a:off x="1062923" y="1168350"/>
            <a:ext cx="827156" cy="561136"/>
          </a:xfrm>
          <a:prstGeom prst="rect">
            <a:avLst/>
          </a:prstGeom>
          <a:noFill/>
          <a:ln>
            <a:noFill/>
          </a:ln>
        </p:spPr>
      </p:pic>
      <p:sp>
        <p:nvSpPr>
          <p:cNvPr id="10" name="TextBox 9"/>
          <p:cNvSpPr txBox="1"/>
          <p:nvPr/>
        </p:nvSpPr>
        <p:spPr>
          <a:xfrm>
            <a:off x="3495368" y="914400"/>
            <a:ext cx="4970207" cy="1528624"/>
          </a:xfrm>
          <a:prstGeom prst="rect">
            <a:avLst/>
          </a:prstGeom>
          <a:noFill/>
        </p:spPr>
        <p:txBody>
          <a:bodyPr wrap="square" rtlCol="0">
            <a:spAutoFit/>
          </a:bodyPr>
          <a:lstStyle/>
          <a:p>
            <a:pPr defTabSz="430213">
              <a:spcAft>
                <a:spcPts val="400"/>
              </a:spcAft>
              <a:buSzPct val="100000"/>
            </a:pPr>
            <a:r>
              <a:rPr lang="en-US" sz="1600" b="1" dirty="0" smtClean="0">
                <a:solidFill>
                  <a:srgbClr val="000000"/>
                </a:solidFill>
                <a:latin typeface="HP Simplified" pitchFamily="34" charset="0"/>
                <a:cs typeface="HP Simplified" pitchFamily="34" charset="0"/>
              </a:rPr>
              <a:t>IT Improvements</a:t>
            </a:r>
          </a:p>
          <a:p>
            <a:pPr defTabSz="430213">
              <a:spcAft>
                <a:spcPts val="400"/>
              </a:spcAft>
              <a:buSzPct val="100000"/>
              <a:buFont typeface="Arial" pitchFamily="34" charset="0"/>
              <a:buChar char="•"/>
            </a:pPr>
            <a:r>
              <a:rPr lang="en-US" sz="1600" dirty="0" smtClean="0">
                <a:solidFill>
                  <a:srgbClr val="000000"/>
                </a:solidFill>
                <a:latin typeface="HP Simplified" pitchFamily="34" charset="0"/>
                <a:cs typeface="HP Simplified" pitchFamily="34" charset="0"/>
              </a:rPr>
              <a:t> 66% reduction in customer impact</a:t>
            </a:r>
          </a:p>
          <a:p>
            <a:pPr defTabSz="430213">
              <a:spcAft>
                <a:spcPts val="400"/>
              </a:spcAft>
              <a:buSzPct val="100000"/>
              <a:buFont typeface="Arial" pitchFamily="34" charset="0"/>
              <a:buChar char="•"/>
            </a:pPr>
            <a:r>
              <a:rPr lang="en-US" sz="1600" dirty="0" smtClean="0">
                <a:solidFill>
                  <a:srgbClr val="000000"/>
                </a:solidFill>
                <a:latin typeface="HP Simplified" pitchFamily="34" charset="0"/>
                <a:cs typeface="HP Simplified" pitchFamily="34" charset="0"/>
              </a:rPr>
              <a:t> 28% reduction in number of major incidents</a:t>
            </a:r>
          </a:p>
          <a:p>
            <a:pPr defTabSz="430213">
              <a:spcAft>
                <a:spcPts val="400"/>
              </a:spcAft>
              <a:buSzPct val="100000"/>
              <a:buFont typeface="Arial" pitchFamily="34" charset="0"/>
              <a:buChar char="•"/>
            </a:pPr>
            <a:r>
              <a:rPr lang="en-US" sz="1600" dirty="0" smtClean="0">
                <a:solidFill>
                  <a:srgbClr val="000000"/>
                </a:solidFill>
                <a:latin typeface="HP Simplified" pitchFamily="34" charset="0"/>
                <a:cs typeface="HP Simplified" pitchFamily="34" charset="0"/>
              </a:rPr>
              <a:t> 77% reduction in cumulative monthly downtime</a:t>
            </a:r>
          </a:p>
          <a:p>
            <a:pPr marL="0" defTabSz="430213">
              <a:spcAft>
                <a:spcPts val="400"/>
              </a:spcAft>
              <a:buSzPct val="100000"/>
            </a:pPr>
            <a:endParaRPr lang="en-US" sz="1600" dirty="0" smtClean="0">
              <a:solidFill>
                <a:srgbClr val="000000"/>
              </a:solidFill>
              <a:latin typeface="HP Simplified" pitchFamily="34" charset="0"/>
              <a:cs typeface="HP Simplified" pitchFamily="34" charset="0"/>
            </a:endParaRPr>
          </a:p>
        </p:txBody>
      </p:sp>
      <p:sp>
        <p:nvSpPr>
          <p:cNvPr id="12" name="TextBox 11"/>
          <p:cNvSpPr txBox="1"/>
          <p:nvPr/>
        </p:nvSpPr>
        <p:spPr>
          <a:xfrm>
            <a:off x="3465871" y="2403987"/>
            <a:ext cx="4689987" cy="2267287"/>
          </a:xfrm>
          <a:prstGeom prst="rect">
            <a:avLst/>
          </a:prstGeom>
          <a:noFill/>
        </p:spPr>
        <p:txBody>
          <a:bodyPr wrap="square" rtlCol="0">
            <a:spAutoFit/>
          </a:bodyPr>
          <a:lstStyle/>
          <a:p>
            <a:pPr defTabSz="430213">
              <a:spcAft>
                <a:spcPts val="400"/>
              </a:spcAft>
              <a:buSzPct val="100000"/>
            </a:pPr>
            <a:r>
              <a:rPr lang="en-US" sz="1600" b="1" dirty="0" smtClean="0">
                <a:solidFill>
                  <a:srgbClr val="000000"/>
                </a:solidFill>
                <a:latin typeface="HP Simplified" pitchFamily="34" charset="0"/>
                <a:cs typeface="HP Simplified" pitchFamily="34" charset="0"/>
              </a:rPr>
              <a:t>Business Benefits</a:t>
            </a:r>
          </a:p>
          <a:p>
            <a:pPr defTabSz="430213">
              <a:spcAft>
                <a:spcPts val="400"/>
              </a:spcAft>
              <a:buSzPct val="100000"/>
              <a:buFont typeface="Arial" pitchFamily="34" charset="0"/>
              <a:buChar char="•"/>
            </a:pPr>
            <a:r>
              <a:rPr lang="en-US" sz="1600" dirty="0" smtClean="0">
                <a:solidFill>
                  <a:srgbClr val="000000"/>
                </a:solidFill>
                <a:latin typeface="HP Simplified" pitchFamily="34" charset="0"/>
                <a:cs typeface="HP Simplified" pitchFamily="34" charset="0"/>
              </a:rPr>
              <a:t> IT resources are more closely aligned with business needs</a:t>
            </a:r>
          </a:p>
          <a:p>
            <a:pPr defTabSz="430213">
              <a:spcAft>
                <a:spcPts val="400"/>
              </a:spcAft>
              <a:buSzPct val="100000"/>
              <a:buFont typeface="Arial" pitchFamily="34" charset="0"/>
              <a:buChar char="•"/>
            </a:pPr>
            <a:r>
              <a:rPr lang="en-US" sz="1600" dirty="0" smtClean="0">
                <a:solidFill>
                  <a:srgbClr val="000000"/>
                </a:solidFill>
                <a:latin typeface="HP Simplified" pitchFamily="34" charset="0"/>
                <a:cs typeface="HP Simplified" pitchFamily="34" charset="0"/>
              </a:rPr>
              <a:t> IT better supports the business’ ability to improve customer retention, drive market growth and manage overhead costs</a:t>
            </a:r>
          </a:p>
          <a:p>
            <a:pPr defTabSz="430213">
              <a:spcAft>
                <a:spcPts val="400"/>
              </a:spcAft>
              <a:buSzPct val="100000"/>
              <a:buFont typeface="Arial" pitchFamily="34" charset="0"/>
              <a:buChar char="•"/>
            </a:pPr>
            <a:r>
              <a:rPr lang="en-US" sz="1600" dirty="0" smtClean="0">
                <a:solidFill>
                  <a:srgbClr val="000000"/>
                </a:solidFill>
                <a:latin typeface="HP Simplified" pitchFamily="34" charset="0"/>
                <a:cs typeface="HP Simplified" pitchFamily="34" charset="0"/>
              </a:rPr>
              <a:t> Cost savings €1.2 in one year, 300% ROI</a:t>
            </a:r>
          </a:p>
          <a:p>
            <a:pPr marL="0" defTabSz="430213">
              <a:spcAft>
                <a:spcPts val="400"/>
              </a:spcAft>
              <a:buSzPct val="100000"/>
            </a:pPr>
            <a:endParaRPr lang="en-US" sz="1600" dirty="0" smtClean="0">
              <a:solidFill>
                <a:srgbClr val="000000"/>
              </a:solidFill>
              <a:latin typeface="HP Simplified" pitchFamily="34" charset="0"/>
              <a:cs typeface="HP Simplified" pitchFamily="34" charset="0"/>
            </a:endParaRPr>
          </a:p>
        </p:txBody>
      </p:sp>
      <p:sp>
        <p:nvSpPr>
          <p:cNvPr id="14" name="TextBox 13"/>
          <p:cNvSpPr txBox="1"/>
          <p:nvPr/>
        </p:nvSpPr>
        <p:spPr>
          <a:xfrm>
            <a:off x="634181" y="2005780"/>
            <a:ext cx="2610464" cy="2462213"/>
          </a:xfrm>
          <a:prstGeom prst="rect">
            <a:avLst/>
          </a:prstGeom>
          <a:noFill/>
        </p:spPr>
        <p:txBody>
          <a:bodyPr wrap="square" rtlCol="0">
            <a:spAutoFit/>
          </a:bodyPr>
          <a:lstStyle/>
          <a:p>
            <a:pPr defTabSz="430213">
              <a:spcAft>
                <a:spcPts val="400"/>
              </a:spcAft>
              <a:buSzPct val="100000"/>
            </a:pPr>
            <a:r>
              <a:rPr lang="en-US" sz="1600" b="1" dirty="0" smtClean="0">
                <a:solidFill>
                  <a:srgbClr val="000000"/>
                </a:solidFill>
                <a:latin typeface="HP Simplified" pitchFamily="34" charset="0"/>
                <a:cs typeface="HP Simplified" pitchFamily="34" charset="0"/>
              </a:rPr>
              <a:t>Initial Challenge:</a:t>
            </a:r>
          </a:p>
          <a:p>
            <a:pPr defTabSz="430213">
              <a:spcAft>
                <a:spcPts val="400"/>
              </a:spcAft>
              <a:buSzPct val="100000"/>
            </a:pPr>
            <a:r>
              <a:rPr lang="en-US" sz="1600" dirty="0" smtClean="0">
                <a:solidFill>
                  <a:srgbClr val="000000"/>
                </a:solidFill>
                <a:latin typeface="HP Simplified" pitchFamily="34" charset="0"/>
                <a:cs typeface="HP Simplified" pitchFamily="34" charset="0"/>
              </a:rPr>
              <a:t>Reactive, introspective, fragmented IT operations process</a:t>
            </a:r>
          </a:p>
          <a:p>
            <a:pPr defTabSz="430213">
              <a:spcAft>
                <a:spcPts val="400"/>
              </a:spcAft>
              <a:buSzPct val="100000"/>
            </a:pPr>
            <a:r>
              <a:rPr lang="en-US" sz="1600" b="1" dirty="0" smtClean="0">
                <a:solidFill>
                  <a:srgbClr val="000000"/>
                </a:solidFill>
                <a:latin typeface="HP Simplified" pitchFamily="34" charset="0"/>
                <a:cs typeface="HP Simplified" pitchFamily="34" charset="0"/>
              </a:rPr>
              <a:t>Solution</a:t>
            </a:r>
            <a:r>
              <a:rPr lang="en-US" sz="1600" dirty="0" smtClean="0">
                <a:solidFill>
                  <a:srgbClr val="000000"/>
                </a:solidFill>
                <a:latin typeface="HP Simplified" pitchFamily="34" charset="0"/>
                <a:cs typeface="HP Simplified" pitchFamily="34" charset="0"/>
              </a:rPr>
              <a:t>:</a:t>
            </a:r>
          </a:p>
          <a:p>
            <a:pPr defTabSz="430213">
              <a:spcAft>
                <a:spcPts val="400"/>
              </a:spcAft>
              <a:buSzPct val="100000"/>
            </a:pPr>
            <a:r>
              <a:rPr lang="en-US" sz="1600" dirty="0" smtClean="0">
                <a:solidFill>
                  <a:srgbClr val="000000"/>
                </a:solidFill>
                <a:latin typeface="HP Simplified" pitchFamily="34" charset="0"/>
                <a:cs typeface="HP Simplified" pitchFamily="34" charset="0"/>
              </a:rPr>
              <a:t>HP  Business Service Management 9.1</a:t>
            </a:r>
            <a:br>
              <a:rPr lang="en-US" sz="1600" dirty="0" smtClean="0">
                <a:solidFill>
                  <a:srgbClr val="000000"/>
                </a:solidFill>
                <a:latin typeface="HP Simplified" pitchFamily="34" charset="0"/>
                <a:cs typeface="HP Simplified" pitchFamily="34" charset="0"/>
              </a:rPr>
            </a:br>
            <a:r>
              <a:rPr lang="en-US" sz="1600" dirty="0" smtClean="0">
                <a:solidFill>
                  <a:srgbClr val="000000"/>
                </a:solidFill>
                <a:latin typeface="HP Simplified" pitchFamily="34" charset="0"/>
                <a:cs typeface="HP Simplified" pitchFamily="34" charset="0"/>
              </a:rPr>
              <a:t> (APM, </a:t>
            </a:r>
            <a:r>
              <a:rPr lang="en-US" sz="1600" dirty="0" err="1" smtClean="0">
                <a:solidFill>
                  <a:srgbClr val="000000"/>
                </a:solidFill>
                <a:latin typeface="HP Simplified" pitchFamily="34" charset="0"/>
                <a:cs typeface="HP Simplified" pitchFamily="34" charset="0"/>
              </a:rPr>
              <a:t>OMi</a:t>
            </a:r>
            <a:r>
              <a:rPr lang="en-US" sz="1600" dirty="0" smtClean="0">
                <a:solidFill>
                  <a:srgbClr val="000000"/>
                </a:solidFill>
                <a:latin typeface="HP Simplified" pitchFamily="34" charset="0"/>
                <a:cs typeface="HP Simplified" pitchFamily="34" charset="0"/>
              </a:rPr>
              <a:t>, DDMA, </a:t>
            </a:r>
            <a:r>
              <a:rPr lang="en-US" sz="1600" dirty="0" err="1" smtClean="0">
                <a:solidFill>
                  <a:srgbClr val="000000"/>
                </a:solidFill>
                <a:latin typeface="HP Simplified" pitchFamily="34" charset="0"/>
                <a:cs typeface="HP Simplified" pitchFamily="34" charset="0"/>
              </a:rPr>
              <a:t>ArcSight</a:t>
            </a:r>
            <a:r>
              <a:rPr lang="en-US" sz="1600" dirty="0" smtClean="0">
                <a:solidFill>
                  <a:srgbClr val="000000"/>
                </a:solidFill>
                <a:latin typeface="HP Simplified" pitchFamily="34" charset="0"/>
                <a:cs typeface="HP Simplified" pitchFamily="34" charset="0"/>
              </a:rPr>
              <a:t> Logger)</a:t>
            </a:r>
          </a:p>
        </p:txBody>
      </p:sp>
    </p:spTree>
  </p:cSld>
  <p:clrMapOvr>
    <a:masterClrMapping/>
  </p:clrMapOvr>
  <p:transition/>
  <p:timing>
    <p:tnLst>
      <p:par>
        <p:cTn id="1" dur="indefinite" restart="never" nodeType="tmRoot"/>
      </p:par>
    </p:tnLst>
  </p:timing>
</p:sld>
</file>

<file path=ppt/theme/theme1.xml><?xml version="1.0" encoding="utf-8"?>
<a:theme xmlns:a="http://schemas.openxmlformats.org/drawingml/2006/main" name="Title with content">
  <a:themeElements>
    <a:clrScheme name="Custom 171">
      <a:dk1>
        <a:sysClr val="windowText" lastClr="000000"/>
      </a:dk1>
      <a:lt1>
        <a:sysClr val="window" lastClr="FFFFFF"/>
      </a:lt1>
      <a:dk2>
        <a:srgbClr val="000000"/>
      </a:dk2>
      <a:lt2>
        <a:srgbClr val="FFFFFF"/>
      </a:lt2>
      <a:accent1>
        <a:srgbClr val="0096D6"/>
      </a:accent1>
      <a:accent2>
        <a:srgbClr val="F05332"/>
      </a:accent2>
      <a:accent3>
        <a:srgbClr val="822980"/>
      </a:accent3>
      <a:accent4>
        <a:srgbClr val="87898B"/>
      </a:accent4>
      <a:accent5>
        <a:srgbClr val="B9B8BB"/>
      </a:accent5>
      <a:accent6>
        <a:srgbClr val="E5E8E8"/>
      </a:accent6>
      <a:hlink>
        <a:srgbClr val="0096D6"/>
      </a:hlink>
      <a:folHlink>
        <a:srgbClr val="0096D6"/>
      </a:folHlink>
    </a:clrScheme>
    <a:fontScheme name="HP Simplified">
      <a:majorFont>
        <a:latin typeface="HP Simplified"/>
        <a:ea typeface=""/>
        <a:cs typeface=""/>
      </a:majorFont>
      <a:minorFont>
        <a:latin typeface="HP Simplified"/>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chemeClr val="accent1"/>
        </a:solidFill>
        <a:ln>
          <a:noFill/>
        </a:ln>
        <a:effectLst/>
      </a:spPr>
      <a:bodyPr lIns="91440" tIns="45720" rtlCol="0" anchor="ctr" anchorCtr="0"/>
      <a:lstStyle>
        <a:defPPr>
          <a:lnSpc>
            <a:spcPct val="85000"/>
          </a:lnSpc>
          <a:defRPr sz="1600" dirty="0" smtClean="0">
            <a:solidFill>
              <a:prstClr val="white"/>
            </a:solidFill>
          </a:defRPr>
        </a:defPPr>
      </a:lstStyle>
      <a:style>
        <a:lnRef idx="2">
          <a:schemeClr val="accent1">
            <a:shade val="50000"/>
          </a:schemeClr>
        </a:lnRef>
        <a:fillRef idx="1">
          <a:schemeClr val="accent1"/>
        </a:fillRef>
        <a:effectRef idx="0">
          <a:schemeClr val="accent1"/>
        </a:effectRef>
        <a:fontRef idx="minor">
          <a:schemeClr val="lt1"/>
        </a:fontRef>
      </a:style>
    </a:spDef>
    <a:lnDef>
      <a:spPr>
        <a:ln w="12700" cmpd="sng">
          <a:solidFill>
            <a:schemeClr val="tx1"/>
          </a:solidFill>
        </a:ln>
        <a:effectLst/>
      </a:spPr>
      <a:bodyPr/>
      <a:lstStyle/>
      <a:style>
        <a:lnRef idx="2">
          <a:schemeClr val="accent1"/>
        </a:lnRef>
        <a:fillRef idx="0">
          <a:schemeClr val="accent1"/>
        </a:fillRef>
        <a:effectRef idx="1">
          <a:schemeClr val="accent1"/>
        </a:effectRef>
        <a:fontRef idx="minor">
          <a:schemeClr val="tx1"/>
        </a:fontRef>
      </a:style>
    </a:lnDef>
    <a:txDef>
      <a:spPr>
        <a:noFill/>
      </a:spPr>
      <a:bodyPr wrap="square" rtlCol="0">
        <a:spAutoFit/>
      </a:bodyPr>
      <a:lstStyle>
        <a:defPPr marL="0" defTabSz="430213">
          <a:spcAft>
            <a:spcPts val="400"/>
          </a:spcAft>
          <a:buSzPct val="100000"/>
          <a:defRPr sz="1600" dirty="0" smtClean="0">
            <a:solidFill>
              <a:srgbClr val="000000"/>
            </a:solidFill>
            <a:latin typeface="HP Simplified" pitchFamily="34" charset="0"/>
            <a:cs typeface="HP Simplified" pitchFamily="34" charset="0"/>
          </a:defRPr>
        </a:defPPr>
      </a:lstStyle>
    </a:txDef>
  </a:objectDefaults>
  <a:extraClrSchemeLst/>
</a:theme>
</file>

<file path=ppt/theme/theme2.xml><?xml version="1.0" encoding="utf-8"?>
<a:theme xmlns:a="http://schemas.openxmlformats.org/drawingml/2006/main" name="Office Theme">
  <a:themeElements>
    <a:clrScheme name="HP Theme colors">
      <a:dk1>
        <a:sysClr val="windowText" lastClr="000000"/>
      </a:dk1>
      <a:lt1>
        <a:sysClr val="window" lastClr="FFFFFF"/>
      </a:lt1>
      <a:dk2>
        <a:srgbClr val="000000"/>
      </a:dk2>
      <a:lt2>
        <a:srgbClr val="EEECE1"/>
      </a:lt2>
      <a:accent1>
        <a:srgbClr val="0096D6"/>
      </a:accent1>
      <a:accent2>
        <a:srgbClr val="F05332"/>
      </a:accent2>
      <a:accent3>
        <a:srgbClr val="B7CA34"/>
      </a:accent3>
      <a:accent4>
        <a:srgbClr val="87898B"/>
      </a:accent4>
      <a:accent5>
        <a:srgbClr val="B9B8BB"/>
      </a:accent5>
      <a:accent6>
        <a:srgbClr val="E5E8E8"/>
      </a:accent6>
      <a:hlink>
        <a:srgbClr val="0096D6"/>
      </a:hlink>
      <a:folHlink>
        <a:srgbClr val="0096D6"/>
      </a:folHlink>
    </a:clrScheme>
    <a:fontScheme name="HP Simplified">
      <a:majorFont>
        <a:latin typeface="HP Simplified"/>
        <a:ea typeface=""/>
        <a:cs typeface=""/>
      </a:majorFont>
      <a:minorFont>
        <a:latin typeface="HP Simplified"/>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ct:contentTypeSchema xmlns:ct="http://schemas.microsoft.com/office/2006/metadata/contentType" xmlns:ma="http://schemas.microsoft.com/office/2006/metadata/properties/metaAttributes" ct:_="" ma:_="" ma:contentTypeName="Asset" ma:contentTypeID="0x01010065951F96BC0DA04E894DA98BDDE55C4A00C7F587CE28D3F24EB113E11405571D61" ma:contentTypeVersion="118" ma:contentTypeDescription="" ma:contentTypeScope="" ma:versionID="77e1d5b82658e826ad4309db7838382f">
  <xsd:schema xmlns:xsd="http://www.w3.org/2001/XMLSchema" xmlns:xs="http://www.w3.org/2001/XMLSchema" xmlns:p="http://schemas.microsoft.com/office/2006/metadata/properties" xmlns:ns1="http://schemas.microsoft.com/sharepoint/v3" xmlns:ns2="acf768e6-6f7e-41b0-bcd7-b4113d0ee542" xmlns:ns3="14c1d084-533f-4bbd-be54-c77086215ce2" xmlns:ns4="a6676fd8-b5de-4bea-8ac1-605e612b7aa2" xmlns:ns6="http://schemas.microsoft.com/sharepoint/v4" targetNamespace="http://schemas.microsoft.com/office/2006/metadata/properties" ma:root="true" ma:fieldsID="7c84fd00c9ed9cb1f904635c6481d206" ns1:_="" ns2:_="" ns3:_="" ns4:_="" ns6:_="">
    <xsd:import namespace="http://schemas.microsoft.com/sharepoint/v3"/>
    <xsd:import namespace="acf768e6-6f7e-41b0-bcd7-b4113d0ee542"/>
    <xsd:import namespace="14c1d084-533f-4bbd-be54-c77086215ce2"/>
    <xsd:import namespace="a6676fd8-b5de-4bea-8ac1-605e612b7aa2"/>
    <xsd:import namespace="http://schemas.microsoft.com/sharepoint/v4"/>
    <xsd:element name="properties">
      <xsd:complexType>
        <xsd:sequence>
          <xsd:element name="documentManagement">
            <xsd:complexType>
              <xsd:all>
                <xsd:element ref="ns2:Document_x0020_Title"/>
                <xsd:element ref="ns4:Description0"/>
                <xsd:element ref="ns3:Asset_x0020_Author" minOccurs="0"/>
                <xsd:element ref="ns3:Project_x0020_ID" minOccurs="0"/>
                <xsd:element ref="ns1:AverageRating" minOccurs="0"/>
                <xsd:element ref="ns3:Comment1" minOccurs="0"/>
                <xsd:element ref="ns1:RatingCount" minOccurs="0"/>
                <xsd:element ref="ns3:odc564582b814bc4ad21c1801b2c9587" minOccurs="0"/>
                <xsd:element ref="ns3:d1c4a4a65ddd402fb17b8a3ee10de6e9" minOccurs="0"/>
                <xsd:element ref="ns3:m81ec5d5a7824cdf9e23a5d53b9ff65a" minOccurs="0"/>
                <xsd:element ref="ns3:nc816d5bd35b42c69bdb7d98682abee7" minOccurs="0"/>
                <xsd:element ref="ns3:kabbc4bf0b04482d84afbad6d7342d53" minOccurs="0"/>
                <xsd:element ref="ns3:hf982cfaad7243eca73bff93f186dbc5" minOccurs="0"/>
                <xsd:element ref="ns3:a53e6bd44f1144c3a0e2fa58727b17a5" minOccurs="0"/>
                <xsd:element ref="ns3:ddadf8a8197f46c48724bd8813b4c524" minOccurs="0"/>
                <xsd:element ref="ns3:hc9df2cd032c4db48aed07040f38149d" minOccurs="0"/>
                <xsd:element ref="ns3:h6765cee06fc4e08a2fbd3fdbe66f5bc" minOccurs="0"/>
                <xsd:element ref="ns3:ja6c27b3f3a94d269b2e9e9db10f5c98" minOccurs="0"/>
                <xsd:element ref="ns2:_dlc_DocId" minOccurs="0"/>
                <xsd:element ref="ns2:_dlc_DocIdUrl" minOccurs="0"/>
                <xsd:element ref="ns3:l631338877bb4cbfba5ac5ec6ab7d66f" minOccurs="0"/>
                <xsd:element ref="ns3:j2c8820735e14c9aa15dc6afb0f0bfea" minOccurs="0"/>
                <xsd:element ref="ns2:_dlc_DocIdPersistId" minOccurs="0"/>
                <xsd:element ref="ns3:jf39fedbbd5345fe9a45f643bc667134" minOccurs="0"/>
                <xsd:element ref="ns3:k4986a7140074d328d52f4dc94f725ed" minOccurs="0"/>
                <xsd:element ref="ns2:lf7a3f810e7644028ad915aa035582dc" minOccurs="0"/>
                <xsd:element ref="ns3:o60216f2186a410e9abe750c7f43e2c8" minOccurs="0"/>
                <xsd:element ref="ns3:ea3a9b3d063e4f3095d917beb86cedd4" minOccurs="0"/>
                <xsd:element ref="ns2:TaxCatchAll" minOccurs="0"/>
                <xsd:element ref="ns2:je7ee175317e4e7eb35dc69ed78aa6c3" minOccurs="0"/>
                <xsd:element ref="ns3:h186aee0f0924a10b68520674f9a6534" minOccurs="0"/>
                <xsd:element ref="ns2:j09266f7e7ef49e1a31ebcdced367859" minOccurs="0"/>
                <xsd:element ref="ns2:TaxCatchAllLabel" minOccurs="0"/>
                <xsd:element ref="ns2:oee4db49dfae425f869f1b69072f1acf" minOccurs="0"/>
                <xsd:element ref="ns3:gf840073834a45d6a4b57fdb1dd2e3a9" minOccurs="0"/>
                <xsd:element ref="ns2:i53ef624436b42b7ba1f1d326487d694" minOccurs="0"/>
                <xsd:element ref="ns3:db583edbf9944eb087bcc2154d6e7065" minOccurs="0"/>
                <xsd:element ref="ns3:mdcc03e48c4748c68a39a062553dd39b" minOccurs="0"/>
                <xsd:element ref="ns3:m81df8db851b434486dacc4352608e63" minOccurs="0"/>
                <xsd:element ref="ns3:lc89a48f0bd4450d93b4c0e28a001522" minOccurs="0"/>
                <xsd:element ref="ns4:m8a556920d354ecabde8d5092b2987d5" minOccurs="0"/>
                <xsd:element ref="ns3:k30c9fbfbd884a5f8670e2266be87dc2" minOccurs="0"/>
                <xsd:element ref="ns4:b3c72e7fbbcf4de6a454273100f9f4da" minOccurs="0"/>
                <xsd:element ref="ns3:e84e57b603624c04803592f5c6505d68" minOccurs="0"/>
                <xsd:element ref="ns3:p6a283496c494687b9a73858173de132" minOccurs="0"/>
                <xsd:element ref="ns6:IconOverlay"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AverageRating" ma:index="38" nillable="true" ma:displayName="Rating (0-5)" ma:decimals="2" ma:description="Average value of all the ratings that have been submitted" ma:internalName="AverageRating" ma:readOnly="true">
      <xsd:simpleType>
        <xsd:restriction base="dms:Number"/>
      </xsd:simpleType>
    </xsd:element>
    <xsd:element name="RatingCount" ma:index="40" nillable="true" ma:displayName="Number of Ratings" ma:decimals="0" ma:description="Number of ratings submitted" ma:internalName="RatingCount" ma:readOnly="true">
      <xsd:simpleType>
        <xsd:restriction base="dms:Number"/>
      </xsd:simpleType>
    </xsd:element>
  </xsd:schema>
  <xsd:schema xmlns:xsd="http://www.w3.org/2001/XMLSchema" xmlns:xs="http://www.w3.org/2001/XMLSchema" xmlns:dms="http://schemas.microsoft.com/office/2006/documentManagement/types" xmlns:pc="http://schemas.microsoft.com/office/infopath/2007/PartnerControls" targetNamespace="acf768e6-6f7e-41b0-bcd7-b4113d0ee542" elementFormDefault="qualified">
    <xsd:import namespace="http://schemas.microsoft.com/office/2006/documentManagement/types"/>
    <xsd:import namespace="http://schemas.microsoft.com/office/infopath/2007/PartnerControls"/>
    <xsd:element name="Document_x0020_Title" ma:index="1" ma:displayName="Document Title" ma:internalName="Document_x0020_Title" ma:readOnly="false">
      <xsd:simpleType>
        <xsd:restriction base="dms:Text">
          <xsd:maxLength value="255"/>
        </xsd:restriction>
      </xsd:simpleType>
    </xsd:element>
    <xsd:element name="_dlc_DocId" ma:index="55" nillable="true" ma:displayName="Document ID Value" ma:description="The value of the document ID assigned to this item." ma:internalName="_dlc_DocId" ma:readOnly="true">
      <xsd:simpleType>
        <xsd:restriction base="dms:Text"/>
      </xsd:simpleType>
    </xsd:element>
    <xsd:element name="_dlc_DocIdUrl" ma:index="56" nillable="true" ma:displayName="Document ID" ma:description="Permanent link to this document." ma:hidden="true" ma:internalName="_dlc_DocIdUrl" ma:readOnly="true">
      <xsd:complexType>
        <xsd:complexContent>
          <xsd:extension base="dms:URL">
            <xsd:sequence>
              <xsd:element name="Url" type="dms:ValidUrl" minOccurs="0" nillable="true"/>
              <xsd:element name="Description" type="xsd:string" nillable="true"/>
            </xsd:sequence>
          </xsd:extension>
        </xsd:complexContent>
      </xsd:complexType>
    </xsd:element>
    <xsd:element name="_dlc_DocIdPersistId" ma:index="59" nillable="true" ma:displayName="Persist ID" ma:description="Keep ID on add." ma:hidden="true" ma:internalName="_dlc_DocIdPersistId" ma:readOnly="true">
      <xsd:simpleType>
        <xsd:restriction base="dms:Boolean"/>
      </xsd:simpleType>
    </xsd:element>
    <xsd:element name="lf7a3f810e7644028ad915aa035582dc" ma:index="62" nillable="true" ma:taxonomy="true" ma:internalName="lf7a3f810e7644028ad915aa035582dc" ma:taxonomyFieldName="Region" ma:displayName="Region" ma:default="" ma:fieldId="{5f7a3f81-0e76-4402-8ad9-15aa035582dc}" ma:sspId="219fd864-5028-4277-a620-4795c1490a84" ma:termSetId="c390a919-a62d-49e7-a10e-87adc7e019d4" ma:anchorId="676fb260-1a74-40e2-b2db-25c144945f04" ma:open="false" ma:isKeyword="false">
      <xsd:complexType>
        <xsd:sequence>
          <xsd:element ref="pc:Terms" minOccurs="0" maxOccurs="1"/>
        </xsd:sequence>
      </xsd:complexType>
    </xsd:element>
    <xsd:element name="TaxCatchAll" ma:index="65" nillable="true" ma:displayName="Taxonomy Catch All Column" ma:hidden="true" ma:list="{184619f7-c29c-47c4-9f11-d23980a423c1}" ma:internalName="TaxCatchAll" ma:showField="CatchAllData" ma:web="14c1d084-533f-4bbd-be54-c77086215ce2">
      <xsd:complexType>
        <xsd:complexContent>
          <xsd:extension base="dms:MultiChoiceLookup">
            <xsd:sequence>
              <xsd:element name="Value" type="dms:Lookup" maxOccurs="unbounded" minOccurs="0" nillable="true"/>
            </xsd:sequence>
          </xsd:extension>
        </xsd:complexContent>
      </xsd:complexType>
    </xsd:element>
    <xsd:element name="je7ee175317e4e7eb35dc69ed78aa6c3" ma:index="66" nillable="true" ma:taxonomy="true" ma:internalName="je7ee175317e4e7eb35dc69ed78aa6c3" ma:taxonomyFieldName="Country" ma:displayName="Country" ma:default="" ma:fieldId="{3e7ee175-317e-4e7e-b35d-c69ed78aa6c3}" ma:sspId="219fd864-5028-4277-a620-4795c1490a84" ma:termSetId="c390a919-a62d-49e7-a10e-87adc7e019d4" ma:anchorId="d29a5254-5060-4497-98a1-60b8289a2684" ma:open="false" ma:isKeyword="false">
      <xsd:complexType>
        <xsd:sequence>
          <xsd:element ref="pc:Terms" minOccurs="0" maxOccurs="1"/>
        </xsd:sequence>
      </xsd:complexType>
    </xsd:element>
    <xsd:element name="j09266f7e7ef49e1a31ebcdced367859" ma:index="68" nillable="true" ma:taxonomy="true" ma:internalName="j09266f7e7ef49e1a31ebcdced367859" ma:taxonomyFieldName="Industry" ma:displayName="Industry" ma:default="" ma:fieldId="{309266f7-e7ef-49e1-a31e-bcdced367859}" ma:sspId="219fd864-5028-4277-a620-4795c1490a84" ma:termSetId="c390a919-a62d-49e7-a10e-87adc7e019d4" ma:anchorId="83d3cd57-fe5d-473e-847b-759fb538084e" ma:open="false" ma:isKeyword="false">
      <xsd:complexType>
        <xsd:sequence>
          <xsd:element ref="pc:Terms" minOccurs="0" maxOccurs="1"/>
        </xsd:sequence>
      </xsd:complexType>
    </xsd:element>
    <xsd:element name="TaxCatchAllLabel" ma:index="69" nillable="true" ma:displayName="Taxonomy Catch All Column1" ma:hidden="true" ma:list="{184619f7-c29c-47c4-9f11-d23980a423c1}" ma:internalName="TaxCatchAllLabel" ma:readOnly="true" ma:showField="CatchAllDataLabel" ma:web="14c1d084-533f-4bbd-be54-c77086215ce2">
      <xsd:complexType>
        <xsd:complexContent>
          <xsd:extension base="dms:MultiChoiceLookup">
            <xsd:sequence>
              <xsd:element name="Value" type="dms:Lookup" maxOccurs="unbounded" minOccurs="0" nillable="true"/>
            </xsd:sequence>
          </xsd:extension>
        </xsd:complexContent>
      </xsd:complexType>
    </xsd:element>
    <xsd:element name="oee4db49dfae425f869f1b69072f1acf" ma:index="70" nillable="true" ma:taxonomy="true" ma:internalName="oee4db49dfae425f869f1b69072f1acf" ma:taxonomyFieldName="Language1" ma:displayName="Language" ma:default="" ma:fieldId="{8ee4db49-dfae-425f-869f-1b69072f1acf}" ma:sspId="219fd864-5028-4277-a620-4795c1490a84" ma:termSetId="c390a919-a62d-49e7-a10e-87adc7e019d4" ma:anchorId="bcf44981-59d0-4e48-964b-9a3f56da60db" ma:open="false" ma:isKeyword="false">
      <xsd:complexType>
        <xsd:sequence>
          <xsd:element ref="pc:Terms" minOccurs="0" maxOccurs="1"/>
        </xsd:sequence>
      </xsd:complexType>
    </xsd:element>
    <xsd:element name="i53ef624436b42b7ba1f1d326487d694" ma:index="72" nillable="true" ma:taxonomy="true" ma:internalName="i53ef624436b42b7ba1f1d326487d694" ma:taxonomyFieldName="Partner" ma:displayName="Partner" ma:default="" ma:fieldId="{253ef624-436b-42b7-ba1f-1d326487d694}" ma:sspId="219fd864-5028-4277-a620-4795c1490a84" ma:termSetId="c390a919-a62d-49e7-a10e-87adc7e019d4" ma:anchorId="82b31a0a-b02a-4fe9-a78d-d1862df27aa0" ma:open="false" ma:isKeyword="false">
      <xsd:complexType>
        <xsd:sequence>
          <xsd:element ref="pc:Terms" minOccurs="0" maxOccurs="1"/>
        </xsd:sequence>
      </xsd:complexType>
    </xsd:element>
  </xsd:schema>
  <xsd:schema xmlns:xsd="http://www.w3.org/2001/XMLSchema" xmlns:xs="http://www.w3.org/2001/XMLSchema" xmlns:dms="http://schemas.microsoft.com/office/2006/documentManagement/types" xmlns:pc="http://schemas.microsoft.com/office/infopath/2007/PartnerControls" targetNamespace="14c1d084-533f-4bbd-be54-c77086215ce2" elementFormDefault="qualified">
    <xsd:import namespace="http://schemas.microsoft.com/office/2006/documentManagement/types"/>
    <xsd:import namespace="http://schemas.microsoft.com/office/infopath/2007/PartnerControls"/>
    <xsd:element name="Asset_x0020_Author" ma:index="12" nillable="true" ma:displayName="Asset Author" ma:internalName="Asset_x0020_Author">
      <xsd:simpleType>
        <xsd:restriction base="dms:Text">
          <xsd:maxLength value="255"/>
        </xsd:restriction>
      </xsd:simpleType>
    </xsd:element>
    <xsd:element name="Project_x0020_ID" ma:index="14" nillable="true" ma:displayName="Project ID" ma:internalName="Project_x0020_ID">
      <xsd:simpleType>
        <xsd:restriction base="dms:Text">
          <xsd:maxLength value="255"/>
        </xsd:restriction>
      </xsd:simpleType>
    </xsd:element>
    <xsd:element name="Comment1" ma:index="39" nillable="true" ma:displayName="Comment" ma:internalName="Comment1">
      <xsd:simpleType>
        <xsd:restriction base="dms:Note">
          <xsd:maxLength value="255"/>
        </xsd:restriction>
      </xsd:simpleType>
    </xsd:element>
    <xsd:element name="odc564582b814bc4ad21c1801b2c9587" ma:index="41" ma:taxonomy="true" ma:internalName="odc564582b814bc4ad21c1801b2c9587" ma:taxonomyFieldName="Service_x0020_Offering" ma:displayName="Service Offering" ma:readOnly="false" ma:default="" ma:fieldId="{8dc56458-2b81-4bc4-ad21-c1801b2c9587}" ma:taxonomyMulti="true" ma:sspId="219fd864-5028-4277-a620-4795c1490a84" ma:termSetId="48108cbe-6305-4650-ab15-f13a39db272e" ma:anchorId="39817729-60ac-4254-9005-7763f2d7c9b3" ma:open="false" ma:isKeyword="false">
      <xsd:complexType>
        <xsd:sequence>
          <xsd:element ref="pc:Terms" minOccurs="0" maxOccurs="1"/>
        </xsd:sequence>
      </xsd:complexType>
    </xsd:element>
    <xsd:element name="d1c4a4a65ddd402fb17b8a3ee10de6e9" ma:index="42" nillable="true" ma:taxonomy="true" ma:internalName="d1c4a4a65ddd402fb17b8a3ee10de6e9" ma:taxonomyFieldName="Solution_x0020_Development_x0020_Method" ma:displayName="Solution Development Method" ma:readOnly="false" ma:default="" ma:fieldId="{d1c4a4a6-5ddd-402f-b17b-8a3ee10de6e9}" ma:sspId="219fd864-5028-4277-a620-4795c1490a84" ma:termSetId="48108cbe-6305-4650-ab15-f13a39db272e" ma:anchorId="a9b9e666-8cad-4465-ad7c-cf0af7554458" ma:open="true" ma:isKeyword="false">
      <xsd:complexType>
        <xsd:sequence>
          <xsd:element ref="pc:Terms" minOccurs="0" maxOccurs="1"/>
        </xsd:sequence>
      </xsd:complexType>
    </xsd:element>
    <xsd:element name="m81ec5d5a7824cdf9e23a5d53b9ff65a" ma:index="44" nillable="true" ma:taxonomy="true" ma:internalName="m81ec5d5a7824cdf9e23a5d53b9ff65a" ma:taxonomyFieldName="Solution_x0020_Method" ma:displayName="Solution Method" ma:readOnly="false" ma:default="" ma:fieldId="{681ec5d5-a782-4cdf-9e23-a5d53b9ff65a}" ma:taxonomyMulti="true" ma:sspId="219fd864-5028-4277-a620-4795c1490a84" ma:termSetId="48108cbe-6305-4650-ab15-f13a39db272e" ma:anchorId="3621a6e1-2f67-4afb-b874-d2315ea7c587" ma:open="false" ma:isKeyword="false">
      <xsd:complexType>
        <xsd:sequence>
          <xsd:element ref="pc:Terms" minOccurs="0" maxOccurs="1"/>
        </xsd:sequence>
      </xsd:complexType>
    </xsd:element>
    <xsd:element name="nc816d5bd35b42c69bdb7d98682abee7" ma:index="45" nillable="true" ma:taxonomy="true" ma:internalName="nc816d5bd35b42c69bdb7d98682abee7" ma:taxonomyFieldName="Asset_x0020_Continuum_x0020_Level" ma:displayName="Asset Continuum Level" ma:readOnly="false" ma:default="" ma:fieldId="{7c816d5b-d35b-42c6-9bdb-7d98682abee7}" ma:taxonomyMulti="true" ma:sspId="219fd864-5028-4277-a620-4795c1490a84" ma:termSetId="48108cbe-6305-4650-ab15-f13a39db272e" ma:anchorId="6b2e8431-3f31-4fc6-bf16-4dafa8af3e0a" ma:open="false" ma:isKeyword="false">
      <xsd:complexType>
        <xsd:sequence>
          <xsd:element ref="pc:Terms" minOccurs="0" maxOccurs="1"/>
        </xsd:sequence>
      </xsd:complexType>
    </xsd:element>
    <xsd:element name="kabbc4bf0b04482d84afbad6d7342d53" ma:index="46" nillable="true" ma:taxonomy="true" ma:internalName="kabbc4bf0b04482d84afbad6d7342d53" ma:taxonomyFieldName="Solution_x0020_Method_x0020_Phase" ma:displayName="Solution Method Phase" ma:readOnly="false" ma:default="" ma:fieldId="{4abbc4bf-0b04-482d-84af-bad6d7342d53}" ma:taxonomyMulti="true" ma:sspId="219fd864-5028-4277-a620-4795c1490a84" ma:termSetId="48108cbe-6305-4650-ab15-f13a39db272e" ma:anchorId="f6d0ec7f-fb19-4273-9ff5-290b1469a822" ma:open="false" ma:isKeyword="false">
      <xsd:complexType>
        <xsd:sequence>
          <xsd:element ref="pc:Terms" minOccurs="0" maxOccurs="1"/>
        </xsd:sequence>
      </xsd:complexType>
    </xsd:element>
    <xsd:element name="hf982cfaad7243eca73bff93f186dbc5" ma:index="48" nillable="true" ma:taxonomy="true" ma:internalName="hf982cfaad7243eca73bff93f186dbc5" ma:taxonomyFieldName="Solution_x0020_Method_x0020_Stage" ma:displayName="Solution Method Stage" ma:readOnly="false" ma:default="" ma:fieldId="{1f982cfa-ad72-43ec-a73b-ff93f186dbc5}" ma:taxonomyMulti="true" ma:sspId="219fd864-5028-4277-a620-4795c1490a84" ma:termSetId="48108cbe-6305-4650-ab15-f13a39db272e" ma:anchorId="12b0f72f-2f37-461d-8b9d-79b8e8da9962" ma:open="false" ma:isKeyword="false">
      <xsd:complexType>
        <xsd:sequence>
          <xsd:element ref="pc:Terms" minOccurs="0" maxOccurs="1"/>
        </xsd:sequence>
      </xsd:complexType>
    </xsd:element>
    <xsd:element name="a53e6bd44f1144c3a0e2fa58727b17a5" ma:index="49" ma:taxonomy="true" ma:internalName="a53e6bd44f1144c3a0e2fa58727b17a5" ma:taxonomyFieldName="Asset_x0020_Format" ma:displayName="Asset Format" ma:readOnly="false" ma:default="" ma:fieldId="{a53e6bd4-4f11-44c3-a0e2-fa58727b17a5}" ma:taxonomyMulti="true" ma:sspId="219fd864-5028-4277-a620-4795c1490a84" ma:termSetId="48108cbe-6305-4650-ab15-f13a39db272e" ma:anchorId="30148992-deba-4ca7-b46e-55c64d76a632" ma:open="false" ma:isKeyword="false">
      <xsd:complexType>
        <xsd:sequence>
          <xsd:element ref="pc:Terms" minOccurs="0" maxOccurs="1"/>
        </xsd:sequence>
      </xsd:complexType>
    </xsd:element>
    <xsd:element name="ddadf8a8197f46c48724bd8813b4c524" ma:index="50" nillable="true" ma:taxonomy="true" ma:internalName="ddadf8a8197f46c48724bd8813b4c524" ma:taxonomyFieldName="Solution_x0020_Offering_x0020_Hierarchy_x0020_Level" ma:displayName="Solution Offering Hierarchy Level" ma:readOnly="false" ma:default="" ma:fieldId="{ddadf8a8-197f-46c4-8724-bd8813b4c524}" ma:taxonomyMulti="true" ma:sspId="219fd864-5028-4277-a620-4795c1490a84" ma:termSetId="48108cbe-6305-4650-ab15-f13a39db272e" ma:anchorId="5ad8a133-6893-42d8-b462-9d389372484e" ma:open="false" ma:isKeyword="false">
      <xsd:complexType>
        <xsd:sequence>
          <xsd:element ref="pc:Terms" minOccurs="0" maxOccurs="1"/>
        </xsd:sequence>
      </xsd:complexType>
    </xsd:element>
    <xsd:element name="hc9df2cd032c4db48aed07040f38149d" ma:index="52" nillable="true" ma:taxonomy="true" ma:internalName="hc9df2cd032c4db48aed07040f38149d" ma:taxonomyFieldName="Solution_x0020_Offering_x0020_Pyramid_x0020_Level" ma:displayName="Solution Offering Pyramid Level" ma:readOnly="false" ma:default="" ma:fieldId="{1c9df2cd-032c-4db4-8aed-07040f38149d}" ma:sspId="219fd864-5028-4277-a620-4795c1490a84" ma:termSetId="48108cbe-6305-4650-ab15-f13a39db272e" ma:anchorId="18f3d003-8da5-4e93-b010-d3294fd06c9e" ma:open="true" ma:isKeyword="false">
      <xsd:complexType>
        <xsd:sequence>
          <xsd:element ref="pc:Terms" minOccurs="0" maxOccurs="1"/>
        </xsd:sequence>
      </xsd:complexType>
    </xsd:element>
    <xsd:element name="h6765cee06fc4e08a2fbd3fdbe66f5bc" ma:index="53" nillable="true" ma:taxonomy="true" ma:internalName="h6765cee06fc4e08a2fbd3fdbe66f5bc" ma:taxonomyFieldName="Asset_x0020_Kit" ma:displayName="Asset Kit" ma:readOnly="false" ma:default="" ma:fieldId="{16765cee-06fc-4e08-a2fb-d3fdbe66f5bc}" ma:taxonomyMulti="true" ma:sspId="219fd864-5028-4277-a620-4795c1490a84" ma:termSetId="48108cbe-6305-4650-ab15-f13a39db272e" ma:anchorId="4464b879-ba80-4d32-ab3b-c7b38d290410" ma:open="false" ma:isKeyword="false">
      <xsd:complexType>
        <xsd:sequence>
          <xsd:element ref="pc:Terms" minOccurs="0" maxOccurs="1"/>
        </xsd:sequence>
      </xsd:complexType>
    </xsd:element>
    <xsd:element name="ja6c27b3f3a94d269b2e9e9db10f5c98" ma:index="54" nillable="true" ma:taxonomy="true" ma:internalName="ja6c27b3f3a94d269b2e9e9db10f5c98" ma:taxonomyFieldName="Solution_x0020_Offering_x0020_Type" ma:displayName="Solution Offering Type" ma:readOnly="false" ma:default="" ma:fieldId="{3a6c27b3-f3a9-4d26-9b2e-9e9db10f5c98}" ma:sspId="219fd864-5028-4277-a620-4795c1490a84" ma:termSetId="48108cbe-6305-4650-ab15-f13a39db272e" ma:anchorId="19fd3b35-c702-4f5a-865c-4d74dad02288" ma:open="true" ma:isKeyword="false">
      <xsd:complexType>
        <xsd:sequence>
          <xsd:element ref="pc:Terms" minOccurs="0" maxOccurs="1"/>
        </xsd:sequence>
      </xsd:complexType>
    </xsd:element>
    <xsd:element name="l631338877bb4cbfba5ac5ec6ab7d66f" ma:index="57" nillable="true" ma:taxonomy="true" ma:internalName="l631338877bb4cbfba5ac5ec6ab7d66f" ma:taxonomyFieldName="Delivery_x0020_Channel" ma:displayName="Delivery Channel" ma:readOnly="false" ma:default="" ma:fieldId="{56313388-77bb-4cbf-ba5a-c5ec6ab7d66f}" ma:taxonomyMulti="true" ma:sspId="219fd864-5028-4277-a620-4795c1490a84" ma:termSetId="48108cbe-6305-4650-ab15-f13a39db272e" ma:anchorId="a431fd39-37bd-461d-8fa8-19ddbf0c3da5" ma:open="false" ma:isKeyword="false">
      <xsd:complexType>
        <xsd:sequence>
          <xsd:element ref="pc:Terms" minOccurs="0" maxOccurs="1"/>
        </xsd:sequence>
      </xsd:complexType>
    </xsd:element>
    <xsd:element name="j2c8820735e14c9aa15dc6afb0f0bfea" ma:index="58" nillable="true" ma:taxonomy="true" ma:internalName="j2c8820735e14c9aa15dc6afb0f0bfea" ma:taxonomyFieldName="Asset_x0020_Pyramid_x0020_Level" ma:displayName="Asset Pyramid Level" ma:readOnly="false" ma:default="" ma:fieldId="{32c88207-35e1-4c9a-a15d-c6afb0f0bfea}" ma:taxonomyMulti="true" ma:sspId="219fd864-5028-4277-a620-4795c1490a84" ma:termSetId="48108cbe-6305-4650-ab15-f13a39db272e" ma:anchorId="73f1d121-b0fb-43e3-a480-8e2e934c4812" ma:open="false" ma:isKeyword="false">
      <xsd:complexType>
        <xsd:sequence>
          <xsd:element ref="pc:Terms" minOccurs="0" maxOccurs="1"/>
        </xsd:sequence>
      </xsd:complexType>
    </xsd:element>
    <xsd:element name="jf39fedbbd5345fe9a45f643bc667134" ma:index="60" ma:taxonomy="true" ma:internalName="jf39fedbbd5345fe9a45f643bc667134" ma:taxonomyFieldName="Asset_x0020_Type" ma:displayName="Asset Type" ma:readOnly="false" ma:default="" ma:fieldId="{3f39fedb-bd53-45fe-9a45-f643bc667134}" ma:taxonomyMulti="true" ma:sspId="219fd864-5028-4277-a620-4795c1490a84" ma:termSetId="48108cbe-6305-4650-ab15-f13a39db272e" ma:anchorId="707b2531-97e0-40a1-9781-e3d5c919f9a9" ma:open="false" ma:isKeyword="false">
      <xsd:complexType>
        <xsd:sequence>
          <xsd:element ref="pc:Terms" minOccurs="0" maxOccurs="1"/>
        </xsd:sequence>
      </xsd:complexType>
    </xsd:element>
    <xsd:element name="k4986a7140074d328d52f4dc94f725ed" ma:index="61" nillable="true" ma:taxonomy="true" ma:internalName="k4986a7140074d328d52f4dc94f725ed" ma:taxonomyFieldName="Business_x0020_of_x0020_IT_x0020_Reference_x0020_Model" ma:displayName="Business of IT Reference Model" ma:readOnly="false" ma:default="" ma:fieldId="{44986a71-4007-4d32-8d52-f4dc94f725ed}" ma:taxonomyMulti="true" ma:sspId="219fd864-5028-4277-a620-4795c1490a84" ma:termSetId="48108cbe-6305-4650-ab15-f13a39db272e" ma:anchorId="c4612d1e-7b7e-4f0c-a18f-09e27a67c151" ma:open="false" ma:isKeyword="false">
      <xsd:complexType>
        <xsd:sequence>
          <xsd:element ref="pc:Terms" minOccurs="0" maxOccurs="1"/>
        </xsd:sequence>
      </xsd:complexType>
    </xsd:element>
    <xsd:element name="o60216f2186a410e9abe750c7f43e2c8" ma:index="63" nillable="true" ma:taxonomy="true" ma:internalName="o60216f2186a410e9abe750c7f43e2c8" ma:taxonomyFieldName="Capability_x0020_Category" ma:displayName="Capability Category" ma:readOnly="false" ma:default="" ma:fieldId="{860216f2-186a-410e-9abe-750c7f43e2c8}" ma:sspId="219fd864-5028-4277-a620-4795c1490a84" ma:termSetId="48108cbe-6305-4650-ab15-f13a39db272e" ma:anchorId="bf9dde45-1de8-4b05-b04f-5368e14d56eb" ma:open="true" ma:isKeyword="false">
      <xsd:complexType>
        <xsd:sequence>
          <xsd:element ref="pc:Terms" minOccurs="0" maxOccurs="1"/>
        </xsd:sequence>
      </xsd:complexType>
    </xsd:element>
    <xsd:element name="ea3a9b3d063e4f3095d917beb86cedd4" ma:index="64" nillable="true" ma:taxonomy="true" ma:internalName="ea3a9b3d063e4f3095d917beb86cedd4" ma:taxonomyFieldName="Software_x0020_Product" ma:displayName="Software Product" ma:readOnly="false" ma:default="" ma:fieldId="{ea3a9b3d-063e-4f30-95d9-17beb86cedd4}" ma:taxonomyMulti="true" ma:sspId="219fd864-5028-4277-a620-4795c1490a84" ma:termSetId="48108cbe-6305-4650-ab15-f13a39db272e" ma:anchorId="f180dda0-300b-4f3e-9b05-d0a74f68bc01" ma:open="false" ma:isKeyword="false">
      <xsd:complexType>
        <xsd:sequence>
          <xsd:element ref="pc:Terms" minOccurs="0" maxOccurs="1"/>
        </xsd:sequence>
      </xsd:complexType>
    </xsd:element>
    <xsd:element name="h186aee0f0924a10b68520674f9a6534" ma:index="67" nillable="true" ma:taxonomy="true" ma:internalName="h186aee0f0924a10b68520674f9a6534" ma:taxonomyFieldName="Capability_x0020_Chain" ma:displayName="Capability Chain" ma:readOnly="false" ma:default="" ma:fieldId="{1186aee0-f092-4a10-b685-20674f9a6534}" ma:taxonomyMulti="true" ma:sspId="219fd864-5028-4277-a620-4795c1490a84" ma:termSetId="48108cbe-6305-4650-ab15-f13a39db272e" ma:anchorId="8a095370-6a44-4d91-9cf7-1e13ff9a77d8" ma:open="false" ma:isKeyword="false">
      <xsd:complexType>
        <xsd:sequence>
          <xsd:element ref="pc:Terms" minOccurs="0" maxOccurs="1"/>
        </xsd:sequence>
      </xsd:complexType>
    </xsd:element>
    <xsd:element name="gf840073834a45d6a4b57fdb1dd2e3a9" ma:index="71" nillable="true" ma:taxonomy="true" ma:internalName="gf840073834a45d6a4b57fdb1dd2e3a9" ma:taxonomyFieldName="Capability_x0020_Discipline" ma:displayName="Capability Discipline" ma:default="" ma:fieldId="{0f840073-834a-45d6-a4b5-7fdb1dd2e3a9}" ma:taxonomyMulti="true" ma:sspId="219fd864-5028-4277-a620-4795c1490a84" ma:termSetId="48108cbe-6305-4650-ab15-f13a39db272e" ma:anchorId="b00d6c36-bb73-4d9d-bd5c-d6dfaad50321" ma:open="true" ma:isKeyword="false">
      <xsd:complexType>
        <xsd:sequence>
          <xsd:element ref="pc:Terms" minOccurs="0" maxOccurs="1"/>
        </xsd:sequence>
      </xsd:complexType>
    </xsd:element>
    <xsd:element name="db583edbf9944eb087bcc2154d6e7065" ma:index="75" ma:taxonomy="true" ma:internalName="db583edbf9944eb087bcc2154d6e7065" ma:taxonomyFieldName="Owning_x0020_Practice" ma:displayName="Asset Owning Practice" ma:indexed="true" ma:readOnly="false" ma:default="" ma:fieldId="{db583edb-f994-4eb0-87bc-c2154d6e7065}" ma:sspId="219fd864-5028-4277-a620-4795c1490a84" ma:termSetId="48108cbe-6305-4650-ab15-f13a39db272e" ma:anchorId="0623ac41-7d2a-4e90-b42d-49c4122111ec" ma:open="false" ma:isKeyword="false">
      <xsd:complexType>
        <xsd:sequence>
          <xsd:element ref="pc:Terms" minOccurs="0" maxOccurs="1"/>
        </xsd:sequence>
      </xsd:complexType>
    </xsd:element>
    <xsd:element name="mdcc03e48c4748c68a39a062553dd39b" ma:index="76" nillable="true" ma:taxonomy="true" ma:internalName="mdcc03e48c4748c68a39a062553dd39b" ma:taxonomyFieldName="Capability_x0020_Domain" ma:displayName="Capability Domain" ma:readOnly="false" ma:default="" ma:fieldId="{6dcc03e4-8c47-48c6-8a39-a062553dd39b}" ma:sspId="219fd864-5028-4277-a620-4795c1490a84" ma:termSetId="48108cbe-6305-4650-ab15-f13a39db272e" ma:anchorId="5d8810b0-ee33-4ed2-a30c-137a0a48a95b" ma:open="true" ma:isKeyword="false">
      <xsd:complexType>
        <xsd:sequence>
          <xsd:element ref="pc:Terms" minOccurs="0" maxOccurs="1"/>
        </xsd:sequence>
      </xsd:complexType>
    </xsd:element>
    <xsd:element name="m81df8db851b434486dacc4352608e63" ma:index="77" ma:taxonomy="true" ma:internalName="m81df8db851b434486dacc4352608e63" ma:taxonomyFieldName="Asset_x0020_Status" ma:displayName="Asset Status" ma:indexed="true" ma:readOnly="false" ma:default="" ma:fieldId="{681df8db-851b-4344-86da-cc4352608e63}" ma:sspId="219fd864-5028-4277-a620-4795c1490a84" ma:termSetId="48108cbe-6305-4650-ab15-f13a39db272e" ma:anchorId="82e64c6e-d506-4acc-9a30-d3b27244fd14" ma:open="true" ma:isKeyword="false">
      <xsd:complexType>
        <xsd:sequence>
          <xsd:element ref="pc:Terms" minOccurs="0" maxOccurs="1"/>
        </xsd:sequence>
      </xsd:complexType>
    </xsd:element>
    <xsd:element name="lc89a48f0bd4450d93b4c0e28a001522" ma:index="78" ma:taxonomy="true" ma:internalName="lc89a48f0bd4450d93b4c0e28a001522" ma:taxonomyFieldName="Project_x0020_Phase" ma:displayName="Project Phase" ma:indexed="true" ma:readOnly="false" ma:default="" ma:fieldId="{5c89a48f-0bd4-450d-93b4-c0e28a001522}" ma:sspId="219fd864-5028-4277-a620-4795c1490a84" ma:termSetId="48108cbe-6305-4650-ab15-f13a39db272e" ma:anchorId="f906b7c7-235d-4285-b2ed-87d1ebead201" ma:open="true" ma:isKeyword="false">
      <xsd:complexType>
        <xsd:sequence>
          <xsd:element ref="pc:Terms" minOccurs="0" maxOccurs="1"/>
        </xsd:sequence>
      </xsd:complexType>
    </xsd:element>
    <xsd:element name="k30c9fbfbd884a5f8670e2266be87dc2" ma:index="81" nillable="true" ma:taxonomy="true" ma:internalName="k30c9fbfbd884a5f8670e2266be87dc2" ma:taxonomyFieldName="Method_x0020_Hierarchy_x0020_Level" ma:displayName="Method Hierarchy Level" ma:readOnly="false" ma:default="" ma:fieldId="{430c9fbf-bd88-4a5f-8670-e2266be87dc2}" ma:taxonomyMulti="true" ma:sspId="219fd864-5028-4277-a620-4795c1490a84" ma:termSetId="48108cbe-6305-4650-ab15-f13a39db272e" ma:anchorId="ef72b7f6-9380-42af-8e51-25f571037816" ma:open="false" ma:isKeyword="false">
      <xsd:complexType>
        <xsd:sequence>
          <xsd:element ref="pc:Terms" minOccurs="0" maxOccurs="1"/>
        </xsd:sequence>
      </xsd:complexType>
    </xsd:element>
    <xsd:element name="e84e57b603624c04803592f5c6505d68" ma:index="83" nillable="true" ma:taxonomy="true" ma:internalName="e84e57b603624c04803592f5c6505d68" ma:taxonomyFieldName="Discipline_x0020_Method" ma:displayName="Discipline Method" ma:readOnly="false" ma:default="" ma:fieldId="{e84e57b6-0362-4c04-8035-92f5c6505d68}" ma:taxonomyMulti="true" ma:sspId="219fd864-5028-4277-a620-4795c1490a84" ma:termSetId="48108cbe-6305-4650-ab15-f13a39db272e" ma:anchorId="30f14266-80a3-4af5-b440-a6fe4c98d173" ma:open="false" ma:isKeyword="false">
      <xsd:complexType>
        <xsd:sequence>
          <xsd:element ref="pc:Terms" minOccurs="0" maxOccurs="1"/>
        </xsd:sequence>
      </xsd:complexType>
    </xsd:element>
    <xsd:element name="p6a283496c494687b9a73858173de132" ma:index="85" nillable="true" ma:taxonomy="true" ma:internalName="p6a283496c494687b9a73858173de132" ma:taxonomyFieldName="PS_x0020_Position" ma:displayName="PS Position" ma:readOnly="false" ma:default="" ma:fieldId="{96a28349-6c49-4687-b9a7-3858173de132}" ma:taxonomyMulti="true" ma:sspId="219fd864-5028-4277-a620-4795c1490a84" ma:termSetId="48108cbe-6305-4650-ab15-f13a39db272e" ma:anchorId="bfdc75d6-c615-446d-92d4-eb7ccc3a2ab5" ma:open="false" ma:isKeyword="false">
      <xsd:complexType>
        <xsd:sequence>
          <xsd:element ref="pc:Terms" minOccurs="0" maxOccurs="1"/>
        </xsd:sequence>
      </xsd:complexType>
    </xsd:element>
  </xsd:schema>
  <xsd:schema xmlns:xsd="http://www.w3.org/2001/XMLSchema" xmlns:xs="http://www.w3.org/2001/XMLSchema" xmlns:dms="http://schemas.microsoft.com/office/2006/documentManagement/types" xmlns:pc="http://schemas.microsoft.com/office/infopath/2007/PartnerControls" targetNamespace="a6676fd8-b5de-4bea-8ac1-605e612b7aa2" elementFormDefault="qualified">
    <xsd:import namespace="http://schemas.microsoft.com/office/2006/documentManagement/types"/>
    <xsd:import namespace="http://schemas.microsoft.com/office/infopath/2007/PartnerControls"/>
    <xsd:element name="Description0" ma:index="3" ma:displayName="Description" ma:internalName="Description0" ma:readOnly="false">
      <xsd:simpleType>
        <xsd:restriction base="dms:Note">
          <xsd:maxLength value="255"/>
        </xsd:restriction>
      </xsd:simpleType>
    </xsd:element>
    <xsd:element name="m8a556920d354ecabde8d5092b2987d5" ma:index="80" nillable="true" ma:taxonomy="true" ma:internalName="m8a556920d354ecabde8d5092b2987d5" ma:taxonomyFieldName="Class" ma:displayName="Class" ma:default="" ma:fieldId="{68a55692-0d35-4eca-bde8-d5092b2987d5}" ma:taxonomyMulti="true" ma:sspId="219fd864-5028-4277-a620-4795c1490a84" ma:termSetId="48108cbe-6305-4650-ab15-f13a39db272e" ma:anchorId="2cd0a038-1200-4cc5-a297-557cbcfa551f" ma:open="false" ma:isKeyword="false">
      <xsd:complexType>
        <xsd:sequence>
          <xsd:element ref="pc:Terms" minOccurs="0" maxOccurs="1"/>
        </xsd:sequence>
      </xsd:complexType>
    </xsd:element>
    <xsd:element name="b3c72e7fbbcf4de6a454273100f9f4da" ma:index="82" nillable="true" ma:taxonomy="true" ma:internalName="b3c72e7fbbcf4de6a454273100f9f4da" ma:taxonomyFieldName="Technology" ma:displayName="Technology" ma:default="" ma:fieldId="{b3c72e7f-bbcf-4de6-a454-273100f9f4da}" ma:taxonomyMulti="true" ma:sspId="219fd864-5028-4277-a620-4795c1490a84" ma:termSetId="48108cbe-6305-4650-ab15-f13a39db272e" ma:anchorId="9f2d7af1-46fc-4016-8abb-8276f67c33ef" ma:open="false" ma:isKeyword="false">
      <xsd:complexType>
        <xsd:sequence>
          <xsd:element ref="pc:Terms" minOccurs="0" maxOccurs="1"/>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4" elementFormDefault="qualified">
    <xsd:import namespace="http://schemas.microsoft.com/office/2006/documentManagement/types"/>
    <xsd:import namespace="http://schemas.microsoft.com/office/infopath/2007/PartnerControls"/>
    <xsd:element name="IconOverlay" ma:index="86" nillable="true" ma:displayName="IconOverlay" ma:hidden="true" ma:internalName="IconOverlay">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73" ma:displayName="Content Type"/>
        <xsd:element ref="dc:title" minOccurs="0" maxOccurs="1"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a53e6bd44f1144c3a0e2fa58727b17a5 xmlns="14c1d084-533f-4bbd-be54-c77086215ce2">
      <Terms xmlns="http://schemas.microsoft.com/office/infopath/2007/PartnerControls">
        <TermInfo xmlns="http://schemas.microsoft.com/office/infopath/2007/PartnerControls">
          <TermName xmlns="http://schemas.microsoft.com/office/infopath/2007/PartnerControls">Powerpoint</TermName>
          <TermId xmlns="http://schemas.microsoft.com/office/infopath/2007/PartnerControls">2c5fc36f-19c9-45d8-acbb-d0a33c32a79e</TermId>
        </TermInfo>
      </Terms>
    </a53e6bd44f1144c3a0e2fa58727b17a5>
    <Asset_x0020_Author xmlns="14c1d084-533f-4bbd-be54-c77086215ce2" xsi:nil="true"/>
    <odc564582b814bc4ad21c1801b2c9587 xmlns="14c1d084-533f-4bbd-be54-c77086215ce2">
      <Terms xmlns="http://schemas.microsoft.com/office/infopath/2007/PartnerControls">
        <TermInfo xmlns="http://schemas.microsoft.com/office/infopath/2007/PartnerControls">
          <TermName xmlns="http://schemas.microsoft.com/office/infopath/2007/PartnerControls">BSM Foundation</TermName>
          <TermId xmlns="http://schemas.microsoft.com/office/infopath/2007/PartnerControls">530806ce-859a-4ca7-94b9-0a82fa575671</TermId>
        </TermInfo>
      </Terms>
    </odc564582b814bc4ad21c1801b2c9587>
    <i53ef624436b42b7ba1f1d326487d694 xmlns="acf768e6-6f7e-41b0-bcd7-b4113d0ee542">
      <Terms xmlns="http://schemas.microsoft.com/office/infopath/2007/PartnerControls"/>
    </i53ef624436b42b7ba1f1d326487d694>
    <Project_x0020_ID xmlns="14c1d084-533f-4bbd-be54-c77086215ce2" xsi:nil="true"/>
    <Comment1 xmlns="14c1d084-533f-4bbd-be54-c77086215ce2" xsi:nil="true"/>
    <d1c4a4a65ddd402fb17b8a3ee10de6e9 xmlns="14c1d084-533f-4bbd-be54-c77086215ce2">
      <Terms xmlns="http://schemas.microsoft.com/office/infopath/2007/PartnerControls"/>
    </d1c4a4a65ddd402fb17b8a3ee10de6e9>
    <k4986a7140074d328d52f4dc94f725ed xmlns="14c1d084-533f-4bbd-be54-c77086215ce2">
      <Terms xmlns="http://schemas.microsoft.com/office/infopath/2007/PartnerControls"/>
    </k4986a7140074d328d52f4dc94f725ed>
    <je7ee175317e4e7eb35dc69ed78aa6c3 xmlns="acf768e6-6f7e-41b0-bcd7-b4113d0ee542">
      <Terms xmlns="http://schemas.microsoft.com/office/infopath/2007/PartnerControls"/>
    </je7ee175317e4e7eb35dc69ed78aa6c3>
    <mdcc03e48c4748c68a39a062553dd39b xmlns="14c1d084-533f-4bbd-be54-c77086215ce2">
      <Terms xmlns="http://schemas.microsoft.com/office/infopath/2007/PartnerControls"/>
    </mdcc03e48c4748c68a39a062553dd39b>
    <lc89a48f0bd4450d93b4c0e28a001522 xmlns="14c1d084-533f-4bbd-be54-c77086215ce2">
      <Terms xmlns="http://schemas.microsoft.com/office/infopath/2007/PartnerControls">
        <TermInfo xmlns="http://schemas.microsoft.com/office/infopath/2007/PartnerControls">
          <TermName xmlns="http://schemas.microsoft.com/office/infopath/2007/PartnerControls">Product Info</TermName>
          <TermId xmlns="http://schemas.microsoft.com/office/infopath/2007/PartnerControls">a039aa1c-282e-4976-a6a0-a884632c5099</TermId>
        </TermInfo>
      </Terms>
    </lc89a48f0bd4450d93b4c0e28a001522>
    <hc9df2cd032c4db48aed07040f38149d xmlns="14c1d084-533f-4bbd-be54-c77086215ce2">
      <Terms xmlns="http://schemas.microsoft.com/office/infopath/2007/PartnerControls"/>
    </hc9df2cd032c4db48aed07040f38149d>
    <gf840073834a45d6a4b57fdb1dd2e3a9 xmlns="14c1d084-533f-4bbd-be54-c77086215ce2">
      <Terms xmlns="http://schemas.microsoft.com/office/infopath/2007/PartnerControls"/>
    </gf840073834a45d6a4b57fdb1dd2e3a9>
    <IconOverlay xmlns="http://schemas.microsoft.com/sharepoint/v4" xsi:nil="true"/>
    <l631338877bb4cbfba5ac5ec6ab7d66f xmlns="14c1d084-533f-4bbd-be54-c77086215ce2">
      <Terms xmlns="http://schemas.microsoft.com/office/infopath/2007/PartnerControls"/>
    </l631338877bb4cbfba5ac5ec6ab7d66f>
    <h186aee0f0924a10b68520674f9a6534 xmlns="14c1d084-533f-4bbd-be54-c77086215ce2">
      <Terms xmlns="http://schemas.microsoft.com/office/infopath/2007/PartnerControls"/>
    </h186aee0f0924a10b68520674f9a6534>
    <oee4db49dfae425f869f1b69072f1acf xmlns="acf768e6-6f7e-41b0-bcd7-b4113d0ee542">
      <Terms xmlns="http://schemas.microsoft.com/office/infopath/2007/PartnerControls"/>
    </oee4db49dfae425f869f1b69072f1acf>
    <k30c9fbfbd884a5f8670e2266be87dc2 xmlns="14c1d084-533f-4bbd-be54-c77086215ce2">
      <Terms xmlns="http://schemas.microsoft.com/office/infopath/2007/PartnerControls"/>
    </k30c9fbfbd884a5f8670e2266be87dc2>
    <hf982cfaad7243eca73bff93f186dbc5 xmlns="14c1d084-533f-4bbd-be54-c77086215ce2">
      <Terms xmlns="http://schemas.microsoft.com/office/infopath/2007/PartnerControls"/>
    </hf982cfaad7243eca73bff93f186dbc5>
    <o60216f2186a410e9abe750c7f43e2c8 xmlns="14c1d084-533f-4bbd-be54-c77086215ce2">
      <Terms xmlns="http://schemas.microsoft.com/office/infopath/2007/PartnerControls"/>
    </o60216f2186a410e9abe750c7f43e2c8>
    <m81ec5d5a7824cdf9e23a5d53b9ff65a xmlns="14c1d084-533f-4bbd-be54-c77086215ce2">
      <Terms xmlns="http://schemas.microsoft.com/office/infopath/2007/PartnerControls"/>
    </m81ec5d5a7824cdf9e23a5d53b9ff65a>
    <jf39fedbbd5345fe9a45f643bc667134 xmlns="14c1d084-533f-4bbd-be54-c77086215ce2">
      <Terms xmlns="http://schemas.microsoft.com/office/infopath/2007/PartnerControls">
        <TermInfo xmlns="http://schemas.microsoft.com/office/infopath/2007/PartnerControls">
          <TermName xmlns="http://schemas.microsoft.com/office/infopath/2007/PartnerControls">Sales - Customer PPT (external)</TermName>
          <TermId xmlns="http://schemas.microsoft.com/office/infopath/2007/PartnerControls">3034606f-a805-42ae-94ca-34f332e1aacf</TermId>
        </TermInfo>
      </Terms>
    </jf39fedbbd5345fe9a45f643bc667134>
    <e84e57b603624c04803592f5c6505d68 xmlns="14c1d084-533f-4bbd-be54-c77086215ce2">
      <Terms xmlns="http://schemas.microsoft.com/office/infopath/2007/PartnerControls"/>
    </e84e57b603624c04803592f5c6505d68>
    <m81df8db851b434486dacc4352608e63 xmlns="14c1d084-533f-4bbd-be54-c77086215ce2">
      <Terms xmlns="http://schemas.microsoft.com/office/infopath/2007/PartnerControls">
        <TermInfo xmlns="http://schemas.microsoft.com/office/infopath/2007/PartnerControls">
          <TermName xmlns="http://schemas.microsoft.com/office/infopath/2007/PartnerControls">Validated</TermName>
          <TermId xmlns="http://schemas.microsoft.com/office/infopath/2007/PartnerControls">bb9d5589-bfd7-4f1f-9449-233fa40bd1b9</TermId>
        </TermInfo>
      </Terms>
    </m81df8db851b434486dacc4352608e63>
    <db583edbf9944eb087bcc2154d6e7065 xmlns="14c1d084-533f-4bbd-be54-c77086215ce2">
      <Terms xmlns="http://schemas.microsoft.com/office/infopath/2007/PartnerControls">
        <TermInfo xmlns="http://schemas.microsoft.com/office/infopath/2007/PartnerControls">
          <TermName xmlns="http://schemas.microsoft.com/office/infopath/2007/PartnerControls">BSM</TermName>
          <TermId xmlns="http://schemas.microsoft.com/office/infopath/2007/PartnerControls">ae8d8a24-8e3c-4f89-8e75-5ba1a4e9393e</TermId>
        </TermInfo>
      </Terms>
    </db583edbf9944eb087bcc2154d6e7065>
    <Document_x0020_Title xmlns="acf768e6-6f7e-41b0-bcd7-b4113d0ee542">BSM 9.1 CFD</Document_x0020_Title>
    <j2c8820735e14c9aa15dc6afb0f0bfea xmlns="14c1d084-533f-4bbd-be54-c77086215ce2">
      <Terms xmlns="http://schemas.microsoft.com/office/infopath/2007/PartnerControls"/>
    </j2c8820735e14c9aa15dc6afb0f0bfea>
    <TaxCatchAll xmlns="acf768e6-6f7e-41b0-bcd7-b4113d0ee542">
      <Value>151</Value>
      <Value>404</Value>
      <Value>445</Value>
      <Value>377</Value>
      <Value>508</Value>
      <Value>121</Value>
    </TaxCatchAll>
    <p6a283496c494687b9a73858173de132 xmlns="14c1d084-533f-4bbd-be54-c77086215ce2">
      <Terms xmlns="http://schemas.microsoft.com/office/infopath/2007/PartnerControls"/>
    </p6a283496c494687b9a73858173de132>
    <kabbc4bf0b04482d84afbad6d7342d53 xmlns="14c1d084-533f-4bbd-be54-c77086215ce2">
      <Terms xmlns="http://schemas.microsoft.com/office/infopath/2007/PartnerControls"/>
    </kabbc4bf0b04482d84afbad6d7342d53>
    <ddadf8a8197f46c48724bd8813b4c524 xmlns="14c1d084-533f-4bbd-be54-c77086215ce2">
      <Terms xmlns="http://schemas.microsoft.com/office/infopath/2007/PartnerControls"/>
    </ddadf8a8197f46c48724bd8813b4c524>
    <h6765cee06fc4e08a2fbd3fdbe66f5bc xmlns="14c1d084-533f-4bbd-be54-c77086215ce2">
      <Terms xmlns="http://schemas.microsoft.com/office/infopath/2007/PartnerControls"/>
    </h6765cee06fc4e08a2fbd3fdbe66f5bc>
    <ja6c27b3f3a94d269b2e9e9db10f5c98 xmlns="14c1d084-533f-4bbd-be54-c77086215ce2">
      <Terms xmlns="http://schemas.microsoft.com/office/infopath/2007/PartnerControls"/>
    </ja6c27b3f3a94d269b2e9e9db10f5c98>
    <nc816d5bd35b42c69bdb7d98682abee7 xmlns="14c1d084-533f-4bbd-be54-c77086215ce2">
      <Terms xmlns="http://schemas.microsoft.com/office/infopath/2007/PartnerControls"/>
    </nc816d5bd35b42c69bdb7d98682abee7>
    <ea3a9b3d063e4f3095d917beb86cedd4 xmlns="14c1d084-533f-4bbd-be54-c77086215ce2">
      <Terms xmlns="http://schemas.microsoft.com/office/infopath/2007/PartnerControls"/>
    </ea3a9b3d063e4f3095d917beb86cedd4>
    <lf7a3f810e7644028ad915aa035582dc xmlns="acf768e6-6f7e-41b0-bcd7-b4113d0ee542">
      <Terms xmlns="http://schemas.microsoft.com/office/infopath/2007/PartnerControls"/>
    </lf7a3f810e7644028ad915aa035582dc>
    <j09266f7e7ef49e1a31ebcdced367859 xmlns="acf768e6-6f7e-41b0-bcd7-b4113d0ee542">
      <Terms xmlns="http://schemas.microsoft.com/office/infopath/2007/PartnerControls"/>
    </j09266f7e7ef49e1a31ebcdced367859>
    <_dlc_DocId xmlns="acf768e6-6f7e-41b0-bcd7-b4113d0ee542">T3TT6CXQFHDS-9-286</_dlc_DocId>
    <_dlc_DocIdPersistId xmlns="acf768e6-6f7e-41b0-bcd7-b4113d0ee542">false</_dlc_DocIdPersistId>
    <_dlc_DocIdUrl xmlns="acf768e6-6f7e-41b0-bcd7-b4113d0ee542">
      <Url>http://nexus.sharepoint.hp.com/teams/catalog/_layouts/DocIdRedir.aspx?ID=T3TT6CXQFHDS-9-286</Url>
      <Description>T3TT6CXQFHDS-9-286</Description>
    </_dlc_DocIdUrl>
    <Description0 xmlns="a6676fd8-b5de-4bea-8ac1-605e612b7aa2">BSM 9.1 CFD</Description0>
    <m8a556920d354ecabde8d5092b2987d5 xmlns="a6676fd8-b5de-4bea-8ac1-605e612b7aa2">
      <Terms xmlns="http://schemas.microsoft.com/office/infopath/2007/PartnerControls"/>
    </m8a556920d354ecabde8d5092b2987d5>
    <b3c72e7fbbcf4de6a454273100f9f4da xmlns="a6676fd8-b5de-4bea-8ac1-605e612b7aa2">
      <Terms xmlns="http://schemas.microsoft.com/office/infopath/2007/PartnerControls"/>
    </b3c72e7fbbcf4de6a454273100f9f4da>
  </documentManagement>
</p:properties>
</file>

<file path=customXml/item4.xml><?xml version="1.0" encoding="utf-8"?>
<?mso-contentType ?>
<spe:Receivers xmlns:spe="http://schemas.microsoft.com/sharepoint/events">
  <Receiver>
    <Name>Document ID Generator</Name>
    <Synchronization>Synchronous</Synchronization>
    <Type>10001</Type>
    <SequenceNumber>1000</SequenceNumber>
    <Assembly>Microsoft.Office.DocumentManagement, Version=14.0.0.0, Culture=neutral, PublicKeyToken=71e9bce111e9429c</Assembly>
    <Class>Microsoft.Office.DocumentManagement.Internal.DocIdHandler</Class>
    <Data/>
    <Filter/>
  </Receiver>
  <Receiver>
    <Name>Document ID Generator</Name>
    <Synchronization>Synchronous</Synchronization>
    <Type>10002</Type>
    <SequenceNumber>1001</SequenceNumber>
    <Assembly>Microsoft.Office.DocumentManagement, Version=14.0.0.0, Culture=neutral, PublicKeyToken=71e9bce111e9429c</Assembly>
    <Class>Microsoft.Office.DocumentManagement.Internal.DocIdHandler</Class>
    <Data/>
    <Filter/>
  </Receiver>
  <Receiver>
    <Name>Document ID Generator</Name>
    <Synchronization>Synchronous</Synchronization>
    <Type>10004</Type>
    <SequenceNumber>1002</SequenceNumber>
    <Assembly>Microsoft.Office.DocumentManagement, Version=14.0.0.0, Culture=neutral, PublicKeyToken=71e9bce111e9429c</Assembly>
    <Class>Microsoft.Office.DocumentManagement.Internal.DocIdHandler</Class>
    <Data/>
    <Filter/>
  </Receiver>
  <Receiver>
    <Name>Document ID Generator</Name>
    <Synchronization>Synchronous</Synchronization>
    <Type>10006</Type>
    <SequenceNumber>1003</SequenceNumber>
    <Assembly>Microsoft.Office.DocumentManagement, Version=14.0.0.0, Culture=neutral, PublicKeyToken=71e9bce111e9429c</Assembly>
    <Class>Microsoft.Office.DocumentManagement.Internal.DocIdHandler</Class>
    <Data/>
    <Filter/>
  </Receiver>
</spe:Receivers>
</file>

<file path=customXml/itemProps1.xml><?xml version="1.0" encoding="utf-8"?>
<ds:datastoreItem xmlns:ds="http://schemas.openxmlformats.org/officeDocument/2006/customXml" ds:itemID="{75F99731-4781-4BB2-B470-E271C2B6753A}">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acf768e6-6f7e-41b0-bcd7-b4113d0ee542"/>
    <ds:schemaRef ds:uri="14c1d084-533f-4bbd-be54-c77086215ce2"/>
    <ds:schemaRef ds:uri="a6676fd8-b5de-4bea-8ac1-605e612b7aa2"/>
    <ds:schemaRef ds:uri="http://schemas.microsoft.com/sharepoint/v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A015673F-CB45-4EAF-A9A3-8D0F7E7B6D15}">
  <ds:schemaRefs>
    <ds:schemaRef ds:uri="http://schemas.microsoft.com/sharepoint/v3/contenttype/forms"/>
  </ds:schemaRefs>
</ds:datastoreItem>
</file>

<file path=customXml/itemProps3.xml><?xml version="1.0" encoding="utf-8"?>
<ds:datastoreItem xmlns:ds="http://schemas.openxmlformats.org/officeDocument/2006/customXml" ds:itemID="{7AF362F9-B4D1-4FB2-9D3C-FAC92480D818}">
  <ds:schemaRefs>
    <ds:schemaRef ds:uri="http://schemas.microsoft.com/sharepoint/v4"/>
    <ds:schemaRef ds:uri="http://purl.org/dc/terms/"/>
    <ds:schemaRef ds:uri="http://schemas.microsoft.com/office/2006/documentManagement/types"/>
    <ds:schemaRef ds:uri="a6676fd8-b5de-4bea-8ac1-605e612b7aa2"/>
    <ds:schemaRef ds:uri="http://schemas.microsoft.com/sharepoint/v3"/>
    <ds:schemaRef ds:uri="http://schemas.microsoft.com/office/infopath/2007/PartnerControls"/>
    <ds:schemaRef ds:uri="http://schemas.openxmlformats.org/package/2006/metadata/core-properties"/>
    <ds:schemaRef ds:uri="14c1d084-533f-4bbd-be54-c77086215ce2"/>
    <ds:schemaRef ds:uri="http://purl.org/dc/elements/1.1/"/>
    <ds:schemaRef ds:uri="http://schemas.microsoft.com/office/2006/metadata/properties"/>
    <ds:schemaRef ds:uri="acf768e6-6f7e-41b0-bcd7-b4113d0ee542"/>
    <ds:schemaRef ds:uri="http://www.w3.org/XML/1998/namespace"/>
    <ds:schemaRef ds:uri="http://purl.org/dc/dcmitype/"/>
  </ds:schemaRefs>
</ds:datastoreItem>
</file>

<file path=customXml/itemProps4.xml><?xml version="1.0" encoding="utf-8"?>
<ds:datastoreItem xmlns:ds="http://schemas.openxmlformats.org/officeDocument/2006/customXml" ds:itemID="{B82F4F7C-C450-4817-AB2C-D7A6DEF11C18}">
  <ds:schemaRefs>
    <ds:schemaRef ds:uri="http://schemas.microsoft.com/sharepoint/events"/>
  </ds:schemaRefs>
</ds:datastoreItem>
</file>

<file path=docProps/app.xml><?xml version="1.0" encoding="utf-8"?>
<Properties xmlns="http://schemas.openxmlformats.org/officeDocument/2006/extended-properties" xmlns:vt="http://schemas.openxmlformats.org/officeDocument/2006/docPropsVTypes">
  <TotalTime>699</TotalTime>
  <Words>3725</Words>
  <Application>Microsoft Office PowerPoint</Application>
  <PresentationFormat>On-screen Show (16:9)</PresentationFormat>
  <Paragraphs>513</Paragraphs>
  <Slides>21</Slides>
  <Notes>18</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21</vt:i4>
      </vt:variant>
    </vt:vector>
  </HeadingPairs>
  <TitlesOfParts>
    <vt:vector size="31" baseType="lpstr">
      <vt:lpstr>Arial</vt:lpstr>
      <vt:lpstr>Futura Hv</vt:lpstr>
      <vt:lpstr>Calibri</vt:lpstr>
      <vt:lpstr>Lucida Grande</vt:lpstr>
      <vt:lpstr>MS PGothic</vt:lpstr>
      <vt:lpstr>Wingdings</vt:lpstr>
      <vt:lpstr>Futura Lt</vt:lpstr>
      <vt:lpstr>Futura Bk</vt:lpstr>
      <vt:lpstr>HP Simplified</vt:lpstr>
      <vt:lpstr>Title with content</vt:lpstr>
      <vt:lpstr>HP Business Service Management</vt:lpstr>
      <vt:lpstr>HP Business Service Management</vt:lpstr>
      <vt:lpstr>Run-time Service Model</vt:lpstr>
      <vt:lpstr>Run-time Service Model and the CMDB</vt:lpstr>
      <vt:lpstr>Automate with universal event correlation</vt:lpstr>
      <vt:lpstr>HP Service Intelligence</vt:lpstr>
      <vt:lpstr>HP Business Service Management</vt:lpstr>
      <vt:lpstr>Thank you</vt:lpstr>
      <vt:lpstr>HP Service Health Analyzer</vt:lpstr>
      <vt:lpstr>HP SHA proof point: predictive analytics</vt:lpstr>
      <vt:lpstr>HP Service Health Reporter</vt:lpstr>
      <vt:lpstr>HP Service Health Optimizer</vt:lpstr>
      <vt:lpstr>HP Service Level Management</vt:lpstr>
      <vt:lpstr>BSM integration with ArcSight</vt:lpstr>
      <vt:lpstr>Details on Executive Scorecard, Enterprise Collaboration, BSM Mobile  </vt:lpstr>
      <vt:lpstr>HP IT Executive Scorecard</vt:lpstr>
      <vt:lpstr>HP Executive Scorecard – VP Ops Edition</vt:lpstr>
      <vt:lpstr>HP Executive Scorecard – VP Ops Edition</vt:lpstr>
      <vt:lpstr>HP Anywhere -  BSM on your mobile device</vt:lpstr>
      <vt:lpstr>Thank you</vt:lpstr>
      <vt:lpstr>Vodafone Ireland</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HP Business Service Management</dc:title>
  <dc:creator>T, Sundara Pandian (PS-KMO)</dc:creator>
  <cp:lastModifiedBy>Heiko Giesebrecht</cp:lastModifiedBy>
  <cp:revision>25</cp:revision>
  <dcterms:modified xsi:type="dcterms:W3CDTF">2013-10-14T11:36:59Z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0x01010065951F96BC0DA04E894DA98BDDE55C4A00C7F587CE28D3F24EB113E11405571D61</vt:lpwstr>
  </property>
  <property fmtid="{D5CDD505-2E9C-101B-9397-08002B2CF9AE}" pid="3" name="_dlc_DocIdItemGuid">
    <vt:lpwstr>246dfd83-edf5-4e07-ac27-de088f35597f</vt:lpwstr>
  </property>
  <property fmtid="{D5CDD505-2E9C-101B-9397-08002B2CF9AE}" pid="4" name="Technology">
    <vt:lpwstr/>
  </property>
  <property fmtid="{D5CDD505-2E9C-101B-9397-08002B2CF9AE}" pid="5" name="Asset Status">
    <vt:lpwstr>445;#Validated|bb9d5589-bfd7-4f1f-9449-233fa40bd1b9</vt:lpwstr>
  </property>
  <property fmtid="{D5CDD505-2E9C-101B-9397-08002B2CF9AE}" pid="6" name="Asset Pyramid Level">
    <vt:lpwstr/>
  </property>
  <property fmtid="{D5CDD505-2E9C-101B-9397-08002B2CF9AE}" pid="7" name="Discipline Method">
    <vt:lpwstr/>
  </property>
  <property fmtid="{D5CDD505-2E9C-101B-9397-08002B2CF9AE}" pid="8" name="Class">
    <vt:lpwstr/>
  </property>
  <property fmtid="{D5CDD505-2E9C-101B-9397-08002B2CF9AE}" pid="9" name="Asset Kit">
    <vt:lpwstr/>
  </property>
  <property fmtid="{D5CDD505-2E9C-101B-9397-08002B2CF9AE}" pid="10" name="Capability Chain">
    <vt:lpwstr/>
  </property>
  <property fmtid="{D5CDD505-2E9C-101B-9397-08002B2CF9AE}" pid="11" name="Capability Discipline">
    <vt:lpwstr/>
  </property>
  <property fmtid="{D5CDD505-2E9C-101B-9397-08002B2CF9AE}" pid="12" name="Business of IT Reference Model">
    <vt:lpwstr/>
  </property>
  <property fmtid="{D5CDD505-2E9C-101B-9397-08002B2CF9AE}" pid="13" name="Solution Method">
    <vt:lpwstr/>
  </property>
  <property fmtid="{D5CDD505-2E9C-101B-9397-08002B2CF9AE}" pid="14" name="Owning Practice">
    <vt:lpwstr>121;#BSM|ae8d8a24-8e3c-4f89-8e75-5ba1a4e9393e</vt:lpwstr>
  </property>
  <property fmtid="{D5CDD505-2E9C-101B-9397-08002B2CF9AE}" pid="15" name="PS Position">
    <vt:lpwstr/>
  </property>
  <property fmtid="{D5CDD505-2E9C-101B-9397-08002B2CF9AE}" pid="16" name="Project Phase">
    <vt:lpwstr>508;#Product Info|a039aa1c-282e-4976-a6a0-a884632c5099</vt:lpwstr>
  </property>
  <property fmtid="{D5CDD505-2E9C-101B-9397-08002B2CF9AE}" pid="17" name="Solution Method Phase">
    <vt:lpwstr/>
  </property>
  <property fmtid="{D5CDD505-2E9C-101B-9397-08002B2CF9AE}" pid="18" name="Solution Offering Hierarchy Level">
    <vt:lpwstr/>
  </property>
  <property fmtid="{D5CDD505-2E9C-101B-9397-08002B2CF9AE}" pid="19" name="Service Offering">
    <vt:lpwstr>377;#BSM Foundation|530806ce-859a-4ca7-94b9-0a82fa575671</vt:lpwstr>
  </property>
  <property fmtid="{D5CDD505-2E9C-101B-9397-08002B2CF9AE}" pid="20" name="Asset Continuum Level">
    <vt:lpwstr/>
  </property>
  <property fmtid="{D5CDD505-2E9C-101B-9397-08002B2CF9AE}" pid="21" name="Solution Method Stage">
    <vt:lpwstr/>
  </property>
  <property fmtid="{D5CDD505-2E9C-101B-9397-08002B2CF9AE}" pid="22" name="Asset Type">
    <vt:lpwstr>151;#Sales - Customer PPT (external)|3034606f-a805-42ae-94ca-34f332e1aacf</vt:lpwstr>
  </property>
  <property fmtid="{D5CDD505-2E9C-101B-9397-08002B2CF9AE}" pid="23" name="Software Product">
    <vt:lpwstr/>
  </property>
  <property fmtid="{D5CDD505-2E9C-101B-9397-08002B2CF9AE}" pid="24" name="Asset Format">
    <vt:lpwstr>404;#Powerpoint|2c5fc36f-19c9-45d8-acbb-d0a33c32a79e</vt:lpwstr>
  </property>
  <property fmtid="{D5CDD505-2E9C-101B-9397-08002B2CF9AE}" pid="25" name="Method Hierarchy Level">
    <vt:lpwstr/>
  </property>
  <property fmtid="{D5CDD505-2E9C-101B-9397-08002B2CF9AE}" pid="26" name="Delivery Channel">
    <vt:lpwstr/>
  </property>
</Properties>
</file>