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76" d="100"/>
          <a:sy n="176" d="100"/>
        </p:scale>
        <p:origin x="137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D6444-B26C-417E-8CDA-4F5FE4626FAF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6F299-F422-4E09-978E-613BAEF0F3ED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273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42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742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55188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2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76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48609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83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78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362942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0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80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19893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4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82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5508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4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84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74162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223838"/>
            <a:ext cx="5741987" cy="4308475"/>
          </a:xfrm>
          <a:ln/>
        </p:spPr>
      </p:sp>
      <p:sp>
        <p:nvSpPr>
          <p:cNvPr id="16865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4824961"/>
            <a:ext cx="6292850" cy="2704475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dirty="0" smtClean="0"/>
              <a:t>Note that cleansing of sensitive HTTP parameter data, such as passwords, is handled in memory by the probe.</a:t>
            </a:r>
          </a:p>
          <a:p>
            <a:pPr>
              <a:buFontTx/>
              <a:buNone/>
            </a:pPr>
            <a:r>
              <a:rPr lang="en-US" dirty="0" smtClean="0"/>
              <a:t>For snapshot data, masking of sensitive data occurs when the data is requested for viewing, preventing sensitive data items from being viewed by the user.</a:t>
            </a:r>
          </a:p>
          <a:p>
            <a:pPr>
              <a:buFontTx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75271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857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1688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6" y="4344025"/>
            <a:ext cx="5489575" cy="4114488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dirty="0" smtClean="0"/>
              <a:t>By default, URL parameters configured as sensitive data for an application in</a:t>
            </a:r>
          </a:p>
          <a:p>
            <a:pPr>
              <a:buFontTx/>
              <a:buNone/>
            </a:pPr>
            <a:r>
              <a:rPr lang="en-US" dirty="0" smtClean="0"/>
              <a:t>End User Management Administration are displayed as asterisks (*). You can</a:t>
            </a:r>
          </a:p>
          <a:p>
            <a:pPr>
              <a:buFontTx/>
              <a:buNone/>
            </a:pPr>
            <a:r>
              <a:rPr lang="en-US" dirty="0" smtClean="0"/>
              <a:t>configure the HP Real User Monitor probe to mask all URL parameters. If</a:t>
            </a:r>
          </a:p>
          <a:p>
            <a:pPr>
              <a:buFontTx/>
              <a:buNone/>
            </a:pPr>
            <a:r>
              <a:rPr lang="en-US" dirty="0" smtClean="0"/>
              <a:t>you configure the HP Real User Monitor probe to do this, all URL parameters</a:t>
            </a:r>
          </a:p>
          <a:p>
            <a:pPr>
              <a:buFontTx/>
              <a:buNone/>
            </a:pPr>
            <a:r>
              <a:rPr lang="en-US" dirty="0" smtClean="0"/>
              <a:t>are displayed as asterisks, except for those that are configured as sensitive</a:t>
            </a:r>
          </a:p>
          <a:p>
            <a:pPr>
              <a:buFontTx/>
              <a:buNone/>
            </a:pPr>
            <a:r>
              <a:rPr lang="en-US" dirty="0" smtClean="0"/>
              <a:t>data for an application in End User Management Administration, which are</a:t>
            </a:r>
          </a:p>
          <a:p>
            <a:pPr>
              <a:buFontTx/>
              <a:buNone/>
            </a:pPr>
            <a:r>
              <a:rPr lang="en-US" dirty="0" smtClean="0"/>
              <a:t>then displayed in full</a:t>
            </a:r>
          </a:p>
        </p:txBody>
      </p:sp>
    </p:spTree>
    <p:extLst>
      <p:ext uri="{BB962C8B-B14F-4D97-AF65-F5344CB8AC3E}">
        <p14:creationId xmlns:p14="http://schemas.microsoft.com/office/powerpoint/2010/main" val="563521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3217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</a:p>
        </p:txBody>
      </p:sp>
      <p:sp>
        <p:nvSpPr>
          <p:cNvPr id="1673218" name="Rectangle 3"/>
          <p:cNvSpPr>
            <a:spLocks noChangeArrowheads="1"/>
          </p:cNvSpPr>
          <p:nvPr/>
        </p:nvSpPr>
        <p:spPr bwMode="auto">
          <a:xfrm>
            <a:off x="441325" y="1089026"/>
            <a:ext cx="8539163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500" dirty="0">
                <a:solidFill>
                  <a:schemeClr val="tx1"/>
                </a:solidFill>
              </a:rPr>
              <a:t> “</a:t>
            </a:r>
            <a:r>
              <a:rPr lang="en-US" sz="3500" i="1" dirty="0">
                <a:solidFill>
                  <a:schemeClr val="tx1"/>
                </a:solidFill>
              </a:rPr>
              <a:t>Can RUM meet PCI DSS requirements?”</a:t>
            </a:r>
            <a:endParaRPr lang="en-US" sz="2800" dirty="0">
              <a:solidFill>
                <a:schemeClr val="tx1"/>
              </a:solidFill>
            </a:endParaRP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 typeface="Futura Bk" pitchFamily="34" charset="0"/>
              <a:buChar char="−"/>
            </a:pPr>
            <a:r>
              <a:rPr lang="en-US" sz="1800" b="1" dirty="0">
                <a:solidFill>
                  <a:schemeClr val="tx1"/>
                </a:solidFill>
              </a:rPr>
              <a:t>PCI</a:t>
            </a:r>
            <a:r>
              <a:rPr lang="en-US" sz="1800" i="1" dirty="0">
                <a:solidFill>
                  <a:schemeClr val="tx1"/>
                </a:solidFill>
              </a:rPr>
              <a:t>: Do not use vendor-supplied defaults for system passwords and other security parameter</a:t>
            </a:r>
            <a:endParaRPr lang="en-US" sz="1800" dirty="0">
              <a:solidFill>
                <a:schemeClr val="tx1"/>
              </a:solidFill>
            </a:endParaRPr>
          </a:p>
          <a:p>
            <a:pPr lvl="2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FontTx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Change the RUM and BAC default passwords to comply with this requirement.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1800" b="1" dirty="0">
                <a:solidFill>
                  <a:schemeClr val="tx1"/>
                </a:solidFill>
              </a:rPr>
              <a:t>PCI</a:t>
            </a:r>
            <a:r>
              <a:rPr lang="en-US" sz="1800" i="1" dirty="0">
                <a:solidFill>
                  <a:schemeClr val="tx1"/>
                </a:solidFill>
              </a:rPr>
              <a:t>: Protect stored cardholder data</a:t>
            </a:r>
          </a:p>
          <a:p>
            <a:pPr lvl="2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FontTx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Strip the card holder data out entirely from the session so it is never stored in RUM.</a:t>
            </a:r>
          </a:p>
          <a:p>
            <a:pPr lvl="2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FontTx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If the data is stored in RUM, secure access through unique User IDs and Passwords and harden the OS and Database using industry standards.</a:t>
            </a:r>
          </a:p>
          <a:p>
            <a:pPr lvl="2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FontTx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Data transmissions of data is always encrypted via SSL using HTTPS or SSH</a:t>
            </a:r>
          </a:p>
          <a:p>
            <a:pPr lvl="2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FontTx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RUM has made virtual access controllable by physical location via network filtering capabilities associated with replay and raw data access</a:t>
            </a:r>
            <a:r>
              <a:rPr lang="en-US" sz="1500" dirty="0">
                <a:solidFill>
                  <a:schemeClr val="accent1"/>
                </a:solidFill>
              </a:rPr>
              <a:t> </a:t>
            </a:r>
            <a:endParaRPr lang="en-US" sz="1500" b="1" dirty="0">
              <a:solidFill>
                <a:schemeClr val="tx1"/>
              </a:solidFill>
            </a:endParaRP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1800" i="1" dirty="0">
                <a:solidFill>
                  <a:schemeClr val="tx1"/>
                </a:solidFill>
              </a:rPr>
              <a:t>Other PCI requirements can be meet using IT process such as virus protection, intrusion detection, Information Security Policy and industry standard security practices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5265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</a:p>
        </p:txBody>
      </p:sp>
      <p:sp>
        <p:nvSpPr>
          <p:cNvPr id="1675266" name="Rectangle 3"/>
          <p:cNvSpPr>
            <a:spLocks noChangeArrowheads="1"/>
          </p:cNvSpPr>
          <p:nvPr/>
        </p:nvSpPr>
        <p:spPr bwMode="auto">
          <a:xfrm>
            <a:off x="479425" y="1046164"/>
            <a:ext cx="8147051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500">
                <a:solidFill>
                  <a:schemeClr val="tx1"/>
                </a:solidFill>
              </a:rPr>
              <a:t> “</a:t>
            </a:r>
            <a:r>
              <a:rPr lang="en-US" sz="3500" i="1">
                <a:solidFill>
                  <a:schemeClr val="tx1"/>
                </a:solidFill>
              </a:rPr>
              <a:t>Can RUM meet HIPAA requirements?”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endParaRPr lang="en-US" sz="600" i="1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1800" b="1">
                <a:solidFill>
                  <a:schemeClr val="tx1"/>
                </a:solidFill>
              </a:rPr>
              <a:t>RUM can be configured in a secure manner that meets HIPAA requirements: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endParaRPr lang="en-US" sz="900" i="1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Encryption for all data in transit via SSL using HTTPS or SSH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In memory http parameter data masking cleansing at the probe</a:t>
            </a:r>
            <a:endParaRPr lang="en-US" sz="1700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User &amp; Role based visibility controls limit who can see what data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Data granularity control by user to set who can see individuals or aggregate data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Ability to selectively disable data depth and collection by application and user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VPN compatible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200">
                <a:solidFill>
                  <a:schemeClr val="tx1"/>
                </a:solidFill>
              </a:rPr>
              <a:t>Listen only interfaces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</a:pPr>
            <a:endParaRPr lang="en-US" sz="22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7313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</a:p>
        </p:txBody>
      </p:sp>
      <p:sp>
        <p:nvSpPr>
          <p:cNvPr id="1677314" name="Rectangle 3"/>
          <p:cNvSpPr>
            <a:spLocks noChangeArrowheads="1"/>
          </p:cNvSpPr>
          <p:nvPr/>
        </p:nvSpPr>
        <p:spPr bwMode="auto">
          <a:xfrm>
            <a:off x="441326" y="1125538"/>
            <a:ext cx="8185151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500">
                <a:solidFill>
                  <a:schemeClr val="tx1"/>
                </a:solidFill>
              </a:rPr>
              <a:t> “</a:t>
            </a:r>
            <a:r>
              <a:rPr lang="en-US" sz="3500" i="1">
                <a:solidFill>
                  <a:schemeClr val="tx1"/>
                </a:solidFill>
              </a:rPr>
              <a:t>Can RUM transmit customer data across the network using encryption?”</a:t>
            </a:r>
            <a:r>
              <a:rPr lang="en-US" sz="2800">
                <a:solidFill>
                  <a:schemeClr val="tx1"/>
                </a:solidFill>
              </a:rPr>
              <a:t> </a:t>
            </a:r>
            <a:r>
              <a:rPr lang="en-US" sz="3000">
                <a:solidFill>
                  <a:schemeClr val="tx1"/>
                </a:solidFill>
              </a:rPr>
              <a:t>	</a:t>
            </a:r>
            <a:endParaRPr lang="en-US" sz="2200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</a:pPr>
            <a:endParaRPr lang="en-US" sz="2600">
              <a:solidFill>
                <a:schemeClr val="tx1"/>
              </a:solidFill>
            </a:endParaRPr>
          </a:p>
        </p:txBody>
      </p:sp>
      <p:pic>
        <p:nvPicPr>
          <p:cNvPr id="16773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0" y="2819401"/>
            <a:ext cx="6851651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7316" name="Oval 5"/>
          <p:cNvSpPr>
            <a:spLocks noChangeArrowheads="1"/>
          </p:cNvSpPr>
          <p:nvPr/>
        </p:nvSpPr>
        <p:spPr bwMode="auto">
          <a:xfrm>
            <a:off x="3019425" y="4029075"/>
            <a:ext cx="447675" cy="723900"/>
          </a:xfrm>
          <a:prstGeom prst="ellipse">
            <a:avLst/>
          </a:prstGeom>
          <a:solidFill>
            <a:srgbClr val="FF0000">
              <a:alpha val="27843"/>
            </a:srgbClr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1677317" name="Oval 6"/>
          <p:cNvSpPr>
            <a:spLocks noChangeArrowheads="1"/>
          </p:cNvSpPr>
          <p:nvPr/>
        </p:nvSpPr>
        <p:spPr bwMode="auto">
          <a:xfrm>
            <a:off x="2705100" y="4981575"/>
            <a:ext cx="838200" cy="723900"/>
          </a:xfrm>
          <a:prstGeom prst="ellipse">
            <a:avLst/>
          </a:prstGeom>
          <a:solidFill>
            <a:srgbClr val="FF0000">
              <a:alpha val="27843"/>
            </a:srgbClr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1677318" name="Oval 7"/>
          <p:cNvSpPr>
            <a:spLocks noChangeArrowheads="1"/>
          </p:cNvSpPr>
          <p:nvPr/>
        </p:nvSpPr>
        <p:spPr bwMode="auto">
          <a:xfrm>
            <a:off x="4171951" y="4943475"/>
            <a:ext cx="1257300" cy="723900"/>
          </a:xfrm>
          <a:prstGeom prst="ellipse">
            <a:avLst/>
          </a:prstGeom>
          <a:solidFill>
            <a:srgbClr val="FF0000">
              <a:alpha val="27843"/>
            </a:srgbClr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1677319" name="Text Box 8"/>
          <p:cNvSpPr txBox="1">
            <a:spLocks noChangeArrowheads="1"/>
          </p:cNvSpPr>
          <p:nvPr/>
        </p:nvSpPr>
        <p:spPr bwMode="auto">
          <a:xfrm>
            <a:off x="393700" y="4194839"/>
            <a:ext cx="2032000" cy="11264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2100" b="1">
                <a:solidFill>
                  <a:srgbClr val="FF0000"/>
                </a:solidFill>
              </a:rPr>
              <a:t>Secure</a:t>
            </a:r>
          </a:p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2100" b="1">
                <a:solidFill>
                  <a:srgbClr val="FF0000"/>
                </a:solidFill>
              </a:rPr>
              <a:t>Encrypted</a:t>
            </a:r>
          </a:p>
          <a:p>
            <a:pPr>
              <a:lnSpc>
                <a:spcPct val="90000"/>
              </a:lnSpc>
              <a:spcBef>
                <a:spcPct val="25000"/>
              </a:spcBef>
            </a:pPr>
            <a:r>
              <a:rPr lang="en-US" sz="2100" b="1">
                <a:solidFill>
                  <a:srgbClr val="FF0000"/>
                </a:solidFill>
              </a:rPr>
              <a:t>Connections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61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</a:p>
        </p:txBody>
      </p:sp>
      <p:sp>
        <p:nvSpPr>
          <p:cNvPr id="1679362" name="Rectangle 3"/>
          <p:cNvSpPr>
            <a:spLocks noChangeArrowheads="1"/>
          </p:cNvSpPr>
          <p:nvPr/>
        </p:nvSpPr>
        <p:spPr bwMode="auto">
          <a:xfrm>
            <a:off x="441326" y="1103314"/>
            <a:ext cx="8185151" cy="145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500">
                <a:solidFill>
                  <a:schemeClr val="tx1"/>
                </a:solidFill>
              </a:rPr>
              <a:t> “</a:t>
            </a:r>
            <a:r>
              <a:rPr lang="en-US" sz="3500" i="1">
                <a:solidFill>
                  <a:schemeClr val="tx1"/>
                </a:solidFill>
              </a:rPr>
              <a:t>Can we control who would have access to customer data in our environment based on a business need to know?”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endParaRPr lang="en-US" sz="800" i="1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600">
                <a:solidFill>
                  <a:schemeClr val="tx1"/>
                </a:solidFill>
              </a:rPr>
              <a:t>BAC provides Individual User Management controls to assign permissions for RUM: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Access control for RUM Engines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Access controls for RUM Engine settings by Engine Instance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Domains under RUM Engine Instances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RUM Applications in BAC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RUM Alerts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r>
              <a:rPr lang="en-US" sz="2100">
                <a:solidFill>
                  <a:schemeClr val="tx1"/>
                </a:solidFill>
              </a:rPr>
              <a:t>RUM Reports</a:t>
            </a:r>
          </a:p>
          <a:p>
            <a:pPr marL="571500" lvl="1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Font typeface="Futura Bk" pitchFamily="34" charset="0"/>
              <a:buChar char="−"/>
            </a:pPr>
            <a:endParaRPr lang="en-US" sz="2100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000">
                <a:solidFill>
                  <a:schemeClr val="tx1"/>
                </a:solidFill>
              </a:rPr>
              <a:t>	</a:t>
            </a:r>
            <a:endParaRPr lang="en-US" sz="2200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</a:pPr>
            <a:endParaRPr lang="en-US" sz="26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409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</a:p>
        </p:txBody>
      </p:sp>
      <p:sp>
        <p:nvSpPr>
          <p:cNvPr id="1681410" name="Rectangle 3"/>
          <p:cNvSpPr>
            <a:spLocks noChangeArrowheads="1"/>
          </p:cNvSpPr>
          <p:nvPr/>
        </p:nvSpPr>
        <p:spPr bwMode="auto">
          <a:xfrm>
            <a:off x="441326" y="1143000"/>
            <a:ext cx="8185151" cy="131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500" dirty="0">
                <a:solidFill>
                  <a:schemeClr val="tx1"/>
                </a:solidFill>
              </a:rPr>
              <a:t>  “</a:t>
            </a:r>
            <a:r>
              <a:rPr lang="en-US" sz="3500" i="1" dirty="0">
                <a:solidFill>
                  <a:schemeClr val="tx1"/>
                </a:solidFill>
              </a:rPr>
              <a:t>Will RUM expose user IDs and Passwords along with other sensitive data?”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2800" dirty="0">
                <a:solidFill>
                  <a:schemeClr val="tx1"/>
                </a:solidFill>
              </a:rPr>
              <a:t>  RUM </a:t>
            </a:r>
            <a:r>
              <a:rPr lang="en-US" sz="2800" b="1" dirty="0">
                <a:solidFill>
                  <a:schemeClr val="tx1"/>
                </a:solidFill>
              </a:rPr>
              <a:t>can</a:t>
            </a:r>
            <a:r>
              <a:rPr lang="en-US" sz="2800" dirty="0">
                <a:solidFill>
                  <a:schemeClr val="tx1"/>
                </a:solidFill>
              </a:rPr>
              <a:t> and </a:t>
            </a:r>
            <a:r>
              <a:rPr lang="en-US" sz="2800" b="1" dirty="0">
                <a:solidFill>
                  <a:schemeClr val="tx1"/>
                </a:solidFill>
              </a:rPr>
              <a:t>should</a:t>
            </a:r>
            <a:r>
              <a:rPr lang="en-US" sz="2800" dirty="0">
                <a:solidFill>
                  <a:schemeClr val="tx1"/>
                </a:solidFill>
              </a:rPr>
              <a:t> be configured to mask any sensitive data</a:t>
            </a:r>
            <a:r>
              <a:rPr lang="en-US" sz="3000" dirty="0">
                <a:solidFill>
                  <a:schemeClr val="tx1"/>
                </a:solidFill>
              </a:rPr>
              <a:t>	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</a:pPr>
            <a:r>
              <a:rPr lang="en-US" sz="3000" dirty="0">
                <a:solidFill>
                  <a:schemeClr val="tx1"/>
                </a:solidFill>
              </a:rPr>
              <a:t>					How does it work……..</a:t>
            </a:r>
            <a:endParaRPr lang="en-US" sz="2200" dirty="0">
              <a:solidFill>
                <a:schemeClr val="tx1"/>
              </a:solidFill>
            </a:endParaRP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</a:pPr>
            <a:endParaRPr lang="en-US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3457" name="Rectangle 2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z="3200" smtClean="0">
                <a:solidFill>
                  <a:schemeClr val="accent1"/>
                </a:solidFill>
              </a:rPr>
              <a:t>RUM Security FAQ</a:t>
            </a:r>
            <a:br>
              <a:rPr lang="en-US" sz="3200" smtClean="0">
                <a:solidFill>
                  <a:schemeClr val="accent1"/>
                </a:solidFill>
              </a:rPr>
            </a:br>
            <a:r>
              <a:rPr lang="en-US" sz="3200" smtClean="0">
                <a:solidFill>
                  <a:schemeClr val="tx1"/>
                </a:solidFill>
              </a:rPr>
              <a:t>Masking Sensitive Data in RUM</a:t>
            </a:r>
          </a:p>
        </p:txBody>
      </p:sp>
      <p:sp>
        <p:nvSpPr>
          <p:cNvPr id="1683458" name="Rectangle 3"/>
          <p:cNvSpPr>
            <a:spLocks noChangeArrowheads="1"/>
          </p:cNvSpPr>
          <p:nvPr/>
        </p:nvSpPr>
        <p:spPr bwMode="auto">
          <a:xfrm>
            <a:off x="441326" y="1163638"/>
            <a:ext cx="84042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300" dirty="0">
                <a:solidFill>
                  <a:schemeClr val="tx1"/>
                </a:solidFill>
              </a:rPr>
              <a:t>The probe gets raw traffic from the tap or span port, decrypting the data first, if required, then parsing the content</a:t>
            </a:r>
          </a:p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300" dirty="0">
                <a:solidFill>
                  <a:schemeClr val="tx1"/>
                </a:solidFill>
              </a:rPr>
              <a:t>The probe then masks or removes sensitive http parameter data you define via the interface or regular expressions</a:t>
            </a:r>
          </a:p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300" dirty="0" smtClean="0">
                <a:solidFill>
                  <a:schemeClr val="tx1"/>
                </a:solidFill>
              </a:rPr>
              <a:t>HTTP parameter data cleansing happens in memory so nothing sensitive is written to disk to compromise</a:t>
            </a:r>
          </a:p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300" dirty="0" smtClean="0">
                <a:solidFill>
                  <a:schemeClr val="tx1"/>
                </a:solidFill>
              </a:rPr>
              <a:t>Next components are assembled to form one logical page</a:t>
            </a:r>
          </a:p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90000"/>
              <a:buFontTx/>
              <a:buChar char="•"/>
            </a:pPr>
            <a:r>
              <a:rPr lang="en-US" sz="2300" dirty="0" smtClean="0">
                <a:solidFill>
                  <a:schemeClr val="tx1"/>
                </a:solidFill>
              </a:rPr>
              <a:t>Finally, the pages are arranged into one logical user session before being written to a secure file system on the RUM Engine for collection</a:t>
            </a:r>
            <a:endParaRPr lang="en-US" sz="3000" dirty="0" smtClean="0">
              <a:solidFill>
                <a:schemeClr val="tx1"/>
              </a:solidFill>
            </a:endParaRPr>
          </a:p>
          <a:p>
            <a:pPr marL="495300" indent="-4953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rgbClr val="ABA69F"/>
              </a:buClr>
              <a:buSzPct val="80000"/>
              <a:buFontTx/>
              <a:buChar char="•"/>
            </a:pPr>
            <a:endParaRPr lang="en-US" sz="2600" dirty="0">
              <a:solidFill>
                <a:schemeClr val="tx1"/>
              </a:solidFill>
            </a:endParaRPr>
          </a:p>
        </p:txBody>
      </p:sp>
      <p:pic>
        <p:nvPicPr>
          <p:cNvPr id="1683459" name="Picture 4" descr="image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3902" y="5154614"/>
            <a:ext cx="49815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550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3125" y="4144964"/>
            <a:ext cx="6010275" cy="187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85506" name="Rectangle 3"/>
          <p:cNvSpPr>
            <a:spLocks noGrp="1" noChangeArrowheads="1"/>
          </p:cNvSpPr>
          <p:nvPr>
            <p:ph type="title"/>
          </p:nvPr>
        </p:nvSpPr>
        <p:spPr>
          <a:xfrm>
            <a:off x="398463" y="241301"/>
            <a:ext cx="8583612" cy="874713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  <a:br>
              <a:rPr lang="en-US" smtClean="0">
                <a:solidFill>
                  <a:schemeClr val="accent1"/>
                </a:solidFill>
              </a:rPr>
            </a:br>
            <a:r>
              <a:rPr lang="en-US" smtClean="0"/>
              <a:t>Defining </a:t>
            </a:r>
            <a:r>
              <a:rPr lang="en-US" smtClean="0">
                <a:solidFill>
                  <a:schemeClr val="tx1"/>
                </a:solidFill>
              </a:rPr>
              <a:t>Sensitive Data Settings</a:t>
            </a:r>
          </a:p>
        </p:txBody>
      </p:sp>
      <p:sp>
        <p:nvSpPr>
          <p:cNvPr id="1685507" name="Rectangle 4"/>
          <p:cNvSpPr>
            <a:spLocks noChangeArrowheads="1"/>
          </p:cNvSpPr>
          <p:nvPr/>
        </p:nvSpPr>
        <p:spPr bwMode="auto">
          <a:xfrm>
            <a:off x="450851" y="1265239"/>
            <a:ext cx="4003675" cy="289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tIns="91440" rIns="45720" bIns="91440"/>
          <a:lstStyle/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80000"/>
              <a:buFontTx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Enter HTTP parameters to either omit or include selected data</a:t>
            </a:r>
          </a:p>
          <a:p>
            <a:pPr marL="228600" indent="-228600" eaLnBrk="0" hangingPunct="0">
              <a:lnSpc>
                <a:spcPct val="90000"/>
              </a:lnSpc>
              <a:spcBef>
                <a:spcPct val="25000"/>
              </a:spcBef>
              <a:spcAft>
                <a:spcPct val="10000"/>
              </a:spcAft>
              <a:buClr>
                <a:schemeClr val="hlink"/>
              </a:buClr>
              <a:buSzPct val="80000"/>
              <a:buFontTx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You can configure RUM to mask all URL parameters</a:t>
            </a:r>
            <a:endParaRPr lang="en-US" sz="3300" dirty="0">
              <a:solidFill>
                <a:schemeClr val="tx1"/>
              </a:solidFill>
            </a:endParaRPr>
          </a:p>
        </p:txBody>
      </p:sp>
      <p:pic>
        <p:nvPicPr>
          <p:cNvPr id="168550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00577" y="1208089"/>
            <a:ext cx="4202113" cy="3819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85509" name="Line 6"/>
          <p:cNvSpPr>
            <a:spLocks noChangeShapeType="1"/>
          </p:cNvSpPr>
          <p:nvPr/>
        </p:nvSpPr>
        <p:spPr bwMode="auto">
          <a:xfrm flipH="1" flipV="1">
            <a:off x="4610101" y="5018089"/>
            <a:ext cx="950913" cy="757237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</p:spPr>
        <p:txBody>
          <a:bodyPr anchor="b"/>
          <a:lstStyle/>
          <a:p>
            <a:endParaRPr lang="en-US"/>
          </a:p>
        </p:txBody>
      </p:sp>
      <p:sp>
        <p:nvSpPr>
          <p:cNvPr id="1685510" name="Line 7"/>
          <p:cNvSpPr>
            <a:spLocks noChangeShapeType="1"/>
          </p:cNvSpPr>
          <p:nvPr/>
        </p:nvSpPr>
        <p:spPr bwMode="auto">
          <a:xfrm flipV="1">
            <a:off x="6735765" y="5021263"/>
            <a:ext cx="2046287" cy="742950"/>
          </a:xfrm>
          <a:prstGeom prst="line">
            <a:avLst/>
          </a:prstGeom>
          <a:noFill/>
          <a:ln w="25400">
            <a:solidFill>
              <a:srgbClr val="FF00FF"/>
            </a:solidFill>
            <a:round/>
            <a:headEnd/>
            <a:tailEnd/>
          </a:ln>
        </p:spPr>
        <p:txBody>
          <a:bodyPr anchor="b"/>
          <a:lstStyle/>
          <a:p>
            <a:endParaRPr lang="en-US"/>
          </a:p>
        </p:txBody>
      </p:sp>
      <p:sp>
        <p:nvSpPr>
          <p:cNvPr id="1685511" name="Rectangle 8"/>
          <p:cNvSpPr>
            <a:spLocks noChangeArrowheads="1"/>
          </p:cNvSpPr>
          <p:nvPr/>
        </p:nvSpPr>
        <p:spPr bwMode="auto">
          <a:xfrm>
            <a:off x="4581525" y="1185864"/>
            <a:ext cx="4235451" cy="3841750"/>
          </a:xfrm>
          <a:prstGeom prst="rect">
            <a:avLst/>
          </a:prstGeom>
          <a:noFill/>
          <a:ln w="25400" algn="ctr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RUM Security FAQ</a:t>
            </a:r>
            <a:br>
              <a:rPr lang="en-US" smtClean="0">
                <a:solidFill>
                  <a:schemeClr val="accent1"/>
                </a:solidFill>
              </a:rPr>
            </a:br>
            <a:r>
              <a:rPr lang="en-US" smtClean="0"/>
              <a:t>Masking URL Parameters</a:t>
            </a:r>
          </a:p>
        </p:txBody>
      </p:sp>
      <p:sp>
        <p:nvSpPr>
          <p:cNvPr id="1687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Futura Bk" pitchFamily="34" charset="0"/>
              <a:buNone/>
            </a:pPr>
            <a:r>
              <a:rPr lang="en-US" smtClean="0">
                <a:solidFill>
                  <a:schemeClr val="accent1"/>
                </a:solidFill>
              </a:rPr>
              <a:t>To enable masking of all URL parameters except for those configured as sensitive data in an application:</a:t>
            </a:r>
          </a:p>
          <a:p>
            <a:pPr lvl="1">
              <a:buFont typeface="Futura Bk" pitchFamily="34" charset="0"/>
              <a:buNone/>
            </a:pPr>
            <a:endParaRPr lang="en-US" smtClean="0">
              <a:solidFill>
                <a:schemeClr val="accent1"/>
              </a:solidFill>
            </a:endParaRPr>
          </a:p>
          <a:p>
            <a:pPr lvl="2"/>
            <a:r>
              <a:rPr lang="en-US" smtClean="0">
                <a:solidFill>
                  <a:schemeClr val="accent1"/>
                </a:solidFill>
              </a:rPr>
              <a:t>In the &lt; HP RUM root directory &gt; \conf\configurationmanager\Beatbox_Default_Const_Configuration.xml file on the RUM engine, under the [global] section, add the following line:</a:t>
            </a:r>
            <a:br>
              <a:rPr lang="en-US" smtClean="0">
                <a:solidFill>
                  <a:schemeClr val="accent1"/>
                </a:solidFill>
              </a:rPr>
            </a:br>
            <a:endParaRPr lang="en-US" smtClean="0">
              <a:solidFill>
                <a:schemeClr val="accent1"/>
              </a:solidFill>
            </a:endParaRPr>
          </a:p>
          <a:p>
            <a:pPr lvl="2">
              <a:buFontTx/>
              <a:buNone/>
            </a:pPr>
            <a:r>
              <a:rPr lang="en-US" smtClean="0">
                <a:solidFill>
                  <a:schemeClr val="accent1"/>
                </a:solidFill>
              </a:rPr>
              <a:t>   </a:t>
            </a:r>
            <a:r>
              <a:rPr lang="en-US" smtClean="0">
                <a:solidFill>
                  <a:schemeClr val="hlink"/>
                </a:solidFill>
              </a:rPr>
              <a:t>reverse_omit_parameters true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647</Words>
  <Application>Microsoft Office PowerPoint</Application>
  <PresentationFormat>Diavoorstelling (4:3)</PresentationFormat>
  <Paragraphs>66</Paragraphs>
  <Slides>8</Slides>
  <Notes>8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2" baseType="lpstr">
      <vt:lpstr>Arial</vt:lpstr>
      <vt:lpstr>Calibri</vt:lpstr>
      <vt:lpstr>Futura Bk</vt:lpstr>
      <vt:lpstr>Office Theme</vt:lpstr>
      <vt:lpstr>RUM Security FAQ</vt:lpstr>
      <vt:lpstr>RUM Security FAQ</vt:lpstr>
      <vt:lpstr>RUM Security FAQ</vt:lpstr>
      <vt:lpstr>RUM Security FAQ</vt:lpstr>
      <vt:lpstr>RUM Security FAQ</vt:lpstr>
      <vt:lpstr>RUM Security FAQ Masking Sensitive Data in RUM</vt:lpstr>
      <vt:lpstr>RUM Security FAQ Defining Sensitive Data Settings</vt:lpstr>
      <vt:lpstr>RUM Security FAQ Masking URL Parameters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 Security FAQ</dc:title>
  <dc:creator>Guo, Yuan-Ying (Yeaning,ES-BAS-China-BECOM-CQ)</dc:creator>
  <cp:lastModifiedBy>Patrick Westdorp</cp:lastModifiedBy>
  <cp:revision>2</cp:revision>
  <dcterms:created xsi:type="dcterms:W3CDTF">2006-08-16T00:00:00Z</dcterms:created>
  <dcterms:modified xsi:type="dcterms:W3CDTF">2015-08-25T07:46:37Z</dcterms:modified>
</cp:coreProperties>
</file>