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318" r:id="rId3"/>
    <p:sldId id="319" r:id="rId4"/>
    <p:sldId id="321" r:id="rId5"/>
    <p:sldId id="322" r:id="rId6"/>
    <p:sldId id="323" r:id="rId7"/>
    <p:sldId id="324" r:id="rId8"/>
    <p:sldId id="325" r:id="rId9"/>
    <p:sldId id="326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0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  <p:sldId id="289" r:id="rId43"/>
    <p:sldId id="316" r:id="rId44"/>
    <p:sldId id="290" r:id="rId45"/>
    <p:sldId id="291" r:id="rId46"/>
    <p:sldId id="292" r:id="rId47"/>
    <p:sldId id="293" r:id="rId48"/>
    <p:sldId id="294" r:id="rId49"/>
    <p:sldId id="295" r:id="rId50"/>
    <p:sldId id="296" r:id="rId51"/>
    <p:sldId id="297" r:id="rId52"/>
    <p:sldId id="298" r:id="rId53"/>
    <p:sldId id="299" r:id="rId54"/>
    <p:sldId id="300" r:id="rId55"/>
    <p:sldId id="301" r:id="rId56"/>
    <p:sldId id="302" r:id="rId57"/>
    <p:sldId id="303" r:id="rId58"/>
    <p:sldId id="315" r:id="rId59"/>
    <p:sldId id="304" r:id="rId60"/>
    <p:sldId id="305" r:id="rId61"/>
    <p:sldId id="306" r:id="rId62"/>
    <p:sldId id="307" r:id="rId63"/>
    <p:sldId id="308" r:id="rId64"/>
    <p:sldId id="309" r:id="rId65"/>
    <p:sldId id="310" r:id="rId66"/>
    <p:sldId id="311" r:id="rId67"/>
    <p:sldId id="312" r:id="rId68"/>
    <p:sldId id="313" r:id="rId69"/>
    <p:sldId id="314" r:id="rId7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67" autoAdjust="0"/>
    <p:restoredTop sz="86451" autoAdjust="0"/>
  </p:normalViewPr>
  <p:slideViewPr>
    <p:cSldViewPr snapToGrid="0">
      <p:cViewPr varScale="1">
        <p:scale>
          <a:sx n="79" d="100"/>
          <a:sy n="79" d="100"/>
        </p:scale>
        <p:origin x="96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18/06/2018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026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18/06/2018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267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18/06/2018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78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18/06/2018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662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18/06/2018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790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18/06/2018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840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18/06/2018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70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18/06/2018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722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18/06/2018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284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18/06/2018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5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18/06/2018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9628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/>
          <a:srcRect b="9447"/>
          <a:stretch/>
        </p:blipFill>
        <p:spPr>
          <a:xfrm>
            <a:off x="6834039" y="448985"/>
            <a:ext cx="5229225" cy="1052269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10865500" y="6434789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Version 2018.06.14</a:t>
            </a:r>
            <a:endParaRPr lang="en-GB" sz="1000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905" y="1083158"/>
            <a:ext cx="6704246" cy="403425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039039" y="1501254"/>
            <a:ext cx="5106113" cy="327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336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6771073" y="51891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56708" y="1153391"/>
            <a:ext cx="5460644" cy="29875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680439" y="1742942"/>
            <a:ext cx="5419725" cy="485775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0865577" y="6424692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Version 2018.06.14</a:t>
            </a:r>
            <a:endParaRPr lang="en-GB" sz="10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695842" y="1770924"/>
            <a:ext cx="5382376" cy="26864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88309" y="1742942"/>
            <a:ext cx="6251632" cy="33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388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87057-8190-4237-A392-7DCD54D26779}" type="datetimeFigureOut">
              <a:rPr lang="en-GB" smtClean="0"/>
              <a:t>18/06/2018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79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11" Type="http://schemas.openxmlformats.org/officeDocument/2006/relationships/image" Target="../media/image8.png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slide" Target="slide2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5.xml"/><Relationship Id="rId2" Type="http://schemas.openxmlformats.org/officeDocument/2006/relationships/slide" Target="slide1.xml"/><Relationship Id="rId16" Type="http://schemas.openxmlformats.org/officeDocument/2006/relationships/slide" Target="slide24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4.xml"/><Relationship Id="rId11" Type="http://schemas.openxmlformats.org/officeDocument/2006/relationships/slide" Target="slide19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3.xml"/><Relationship Id="rId15" Type="http://schemas.openxmlformats.org/officeDocument/2006/relationships/slide" Target="slide23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8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2.xml"/><Relationship Id="rId9" Type="http://schemas.openxmlformats.org/officeDocument/2006/relationships/slide" Target="slide17.xml"/><Relationship Id="rId14" Type="http://schemas.openxmlformats.org/officeDocument/2006/relationships/slide" Target="slide11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6.xml"/><Relationship Id="rId51" Type="http://schemas.openxmlformats.org/officeDocument/2006/relationships/slide" Target="slide49.xml"/><Relationship Id="rId3" Type="http://schemas.openxmlformats.org/officeDocument/2006/relationships/slide" Target="slide22.xml"/><Relationship Id="rId12" Type="http://schemas.openxmlformats.org/officeDocument/2006/relationships/slide" Target="slide20.xml"/><Relationship Id="rId17" Type="http://schemas.openxmlformats.org/officeDocument/2006/relationships/slide" Target="slide25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8.xml"/><Relationship Id="rId26" Type="http://schemas.openxmlformats.org/officeDocument/2006/relationships/slide" Target="slide36.xml"/><Relationship Id="rId39" Type="http://schemas.openxmlformats.org/officeDocument/2006/relationships/slide" Target="slide66.xml"/><Relationship Id="rId21" Type="http://schemas.openxmlformats.org/officeDocument/2006/relationships/slide" Target="slide31.xml"/><Relationship Id="rId34" Type="http://schemas.openxmlformats.org/officeDocument/2006/relationships/slide" Target="slide61.xml"/><Relationship Id="rId42" Type="http://schemas.openxmlformats.org/officeDocument/2006/relationships/slide" Target="slide69.xml"/><Relationship Id="rId47" Type="http://schemas.openxmlformats.org/officeDocument/2006/relationships/slide" Target="slide46.xml"/><Relationship Id="rId50" Type="http://schemas.openxmlformats.org/officeDocument/2006/relationships/slide" Target="slide49.xml"/><Relationship Id="rId55" Type="http://schemas.openxmlformats.org/officeDocument/2006/relationships/slide" Target="slide54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30.xml"/><Relationship Id="rId29" Type="http://schemas.openxmlformats.org/officeDocument/2006/relationships/slide" Target="slide39.xml"/><Relationship Id="rId41" Type="http://schemas.openxmlformats.org/officeDocument/2006/relationships/slide" Target="slide68.xml"/><Relationship Id="rId54" Type="http://schemas.openxmlformats.org/officeDocument/2006/relationships/slide" Target="slide53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4.xml"/><Relationship Id="rId32" Type="http://schemas.openxmlformats.org/officeDocument/2006/relationships/slide" Target="slide59.xml"/><Relationship Id="rId37" Type="http://schemas.openxmlformats.org/officeDocument/2006/relationships/slide" Target="slide64.xml"/><Relationship Id="rId40" Type="http://schemas.openxmlformats.org/officeDocument/2006/relationships/slide" Target="slide67.xml"/><Relationship Id="rId45" Type="http://schemas.openxmlformats.org/officeDocument/2006/relationships/slide" Target="slide44.xml"/><Relationship Id="rId53" Type="http://schemas.openxmlformats.org/officeDocument/2006/relationships/slide" Target="slide52.xml"/><Relationship Id="rId58" Type="http://schemas.openxmlformats.org/officeDocument/2006/relationships/slide" Target="slide57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3.xml"/><Relationship Id="rId28" Type="http://schemas.openxmlformats.org/officeDocument/2006/relationships/slide" Target="slide38.xml"/><Relationship Id="rId36" Type="http://schemas.openxmlformats.org/officeDocument/2006/relationships/slide" Target="slide63.xml"/><Relationship Id="rId49" Type="http://schemas.openxmlformats.org/officeDocument/2006/relationships/slide" Target="slide48.xml"/><Relationship Id="rId57" Type="http://schemas.openxmlformats.org/officeDocument/2006/relationships/slide" Target="slide56.xml"/><Relationship Id="rId61" Type="http://schemas.openxmlformats.org/officeDocument/2006/relationships/slide" Target="slide1.xml"/><Relationship Id="rId10" Type="http://schemas.openxmlformats.org/officeDocument/2006/relationships/slide" Target="slide19.xml"/><Relationship Id="rId19" Type="http://schemas.openxmlformats.org/officeDocument/2006/relationships/slide" Target="slide29.xml"/><Relationship Id="rId31" Type="http://schemas.openxmlformats.org/officeDocument/2006/relationships/slide" Target="slide42.xml"/><Relationship Id="rId44" Type="http://schemas.openxmlformats.org/officeDocument/2006/relationships/slide" Target="slide43.xml"/><Relationship Id="rId52" Type="http://schemas.openxmlformats.org/officeDocument/2006/relationships/slide" Target="slide51.xml"/><Relationship Id="rId60" Type="http://schemas.openxmlformats.org/officeDocument/2006/relationships/slide" Target="slide10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2.xml"/><Relationship Id="rId27" Type="http://schemas.openxmlformats.org/officeDocument/2006/relationships/slide" Target="slide37.xml"/><Relationship Id="rId30" Type="http://schemas.openxmlformats.org/officeDocument/2006/relationships/slide" Target="slide40.xml"/><Relationship Id="rId35" Type="http://schemas.openxmlformats.org/officeDocument/2006/relationships/slide" Target="slide62.xml"/><Relationship Id="rId43" Type="http://schemas.openxmlformats.org/officeDocument/2006/relationships/slide" Target="slide65.xml"/><Relationship Id="rId48" Type="http://schemas.openxmlformats.org/officeDocument/2006/relationships/slide" Target="slide47.xml"/><Relationship Id="rId56" Type="http://schemas.openxmlformats.org/officeDocument/2006/relationships/slide" Target="slide55.xml"/><Relationship Id="rId8" Type="http://schemas.openxmlformats.org/officeDocument/2006/relationships/slide" Target="slide17.xml"/><Relationship Id="rId51" Type="http://schemas.openxmlformats.org/officeDocument/2006/relationships/slide" Target="slide50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7.xml"/><Relationship Id="rId25" Type="http://schemas.openxmlformats.org/officeDocument/2006/relationships/slide" Target="slide35.xml"/><Relationship Id="rId33" Type="http://schemas.openxmlformats.org/officeDocument/2006/relationships/slide" Target="slide60.xml"/><Relationship Id="rId38" Type="http://schemas.openxmlformats.org/officeDocument/2006/relationships/slide" Target="slide41.xml"/><Relationship Id="rId46" Type="http://schemas.openxmlformats.org/officeDocument/2006/relationships/slide" Target="slide45.xml"/><Relationship Id="rId59" Type="http://schemas.openxmlformats.org/officeDocument/2006/relationships/slide" Target="slide58.xml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9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1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5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6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7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8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66.xml"/><Relationship Id="rId21" Type="http://schemas.openxmlformats.org/officeDocument/2006/relationships/slide" Target="slide30.xml"/><Relationship Id="rId34" Type="http://schemas.openxmlformats.org/officeDocument/2006/relationships/slide" Target="slide61.xml"/><Relationship Id="rId42" Type="http://schemas.openxmlformats.org/officeDocument/2006/relationships/slide" Target="slide69.xml"/><Relationship Id="rId47" Type="http://schemas.openxmlformats.org/officeDocument/2006/relationships/slide" Target="slide46.xml"/><Relationship Id="rId50" Type="http://schemas.openxmlformats.org/officeDocument/2006/relationships/slide" Target="slide49.xml"/><Relationship Id="rId55" Type="http://schemas.openxmlformats.org/officeDocument/2006/relationships/slide" Target="slide54.xml"/><Relationship Id="rId7" Type="http://schemas.openxmlformats.org/officeDocument/2006/relationships/slide" Target="slide16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60.xml"/><Relationship Id="rId38" Type="http://schemas.openxmlformats.org/officeDocument/2006/relationships/slide" Target="slide41.xml"/><Relationship Id="rId46" Type="http://schemas.openxmlformats.org/officeDocument/2006/relationships/slide" Target="slide45.xml"/><Relationship Id="rId59" Type="http://schemas.openxmlformats.org/officeDocument/2006/relationships/slide" Target="slide58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9.xml"/><Relationship Id="rId41" Type="http://schemas.openxmlformats.org/officeDocument/2006/relationships/slide" Target="slide68.xml"/><Relationship Id="rId54" Type="http://schemas.openxmlformats.org/officeDocument/2006/relationships/slide" Target="slide53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59.xml"/><Relationship Id="rId37" Type="http://schemas.openxmlformats.org/officeDocument/2006/relationships/slide" Target="slide64.xml"/><Relationship Id="rId40" Type="http://schemas.openxmlformats.org/officeDocument/2006/relationships/slide" Target="slide67.xml"/><Relationship Id="rId45" Type="http://schemas.openxmlformats.org/officeDocument/2006/relationships/slide" Target="slide44.xml"/><Relationship Id="rId53" Type="http://schemas.openxmlformats.org/officeDocument/2006/relationships/slide" Target="slide52.xml"/><Relationship Id="rId58" Type="http://schemas.openxmlformats.org/officeDocument/2006/relationships/slide" Target="slide57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8.xml"/><Relationship Id="rId36" Type="http://schemas.openxmlformats.org/officeDocument/2006/relationships/slide" Target="slide63.xml"/><Relationship Id="rId49" Type="http://schemas.openxmlformats.org/officeDocument/2006/relationships/slide" Target="slide48.xml"/><Relationship Id="rId57" Type="http://schemas.openxmlformats.org/officeDocument/2006/relationships/slide" Target="slide56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2.xml"/><Relationship Id="rId44" Type="http://schemas.openxmlformats.org/officeDocument/2006/relationships/slide" Target="slide43.xml"/><Relationship Id="rId52" Type="http://schemas.openxmlformats.org/officeDocument/2006/relationships/slide" Target="slide51.xml"/><Relationship Id="rId60" Type="http://schemas.openxmlformats.org/officeDocument/2006/relationships/slide" Target="slide1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7.xml"/><Relationship Id="rId30" Type="http://schemas.openxmlformats.org/officeDocument/2006/relationships/slide" Target="slide40.xml"/><Relationship Id="rId35" Type="http://schemas.openxmlformats.org/officeDocument/2006/relationships/slide" Target="slide62.xml"/><Relationship Id="rId43" Type="http://schemas.openxmlformats.org/officeDocument/2006/relationships/slide" Target="slide65.xml"/><Relationship Id="rId48" Type="http://schemas.openxmlformats.org/officeDocument/2006/relationships/slide" Target="slide47.xml"/><Relationship Id="rId56" Type="http://schemas.openxmlformats.org/officeDocument/2006/relationships/slide" Target="slide55.xml"/><Relationship Id="rId8" Type="http://schemas.openxmlformats.org/officeDocument/2006/relationships/slide" Target="slide17.xml"/><Relationship Id="rId51" Type="http://schemas.openxmlformats.org/officeDocument/2006/relationships/slide" Target="slide50.xml"/><Relationship Id="rId3" Type="http://schemas.openxmlformats.org/officeDocument/2006/relationships/slide" Target="slide12.xml"/></Relationships>
</file>

<file path=ppt/slides/_rels/slide29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0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1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2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3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4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5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6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7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8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9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0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1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2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3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4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5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6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7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8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9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0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1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2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/Relationships>
</file>

<file path=ppt/slides/_rels/slide53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4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5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6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7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8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9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0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1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2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3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4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5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6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7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8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9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Start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3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Search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6848670" y="2272428"/>
            <a:ext cx="989044" cy="8848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39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Chat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1075437" y="3381163"/>
            <a:ext cx="760021" cy="70649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9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Forums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1012708" y="2328412"/>
            <a:ext cx="1005121" cy="74814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5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Service Requests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9579994" y="3269194"/>
            <a:ext cx="1094226" cy="9389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86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Patches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6960637" y="3362501"/>
            <a:ext cx="760020" cy="69461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88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Manuals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8220269" y="2245411"/>
            <a:ext cx="1017037" cy="73627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9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676400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Dashboards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230981" y="4659094"/>
            <a:ext cx="30818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Dashboards icon is retired.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Available via the menus,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Settings / More / Dashboards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1"/>
          <a:srcRect l="70619" t="17944"/>
          <a:stretch/>
        </p:blipFill>
        <p:spPr>
          <a:xfrm>
            <a:off x="10497099" y="4032255"/>
            <a:ext cx="1391465" cy="262958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1447270" y="1828802"/>
            <a:ext cx="615820" cy="23479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674220" y="6083559"/>
            <a:ext cx="718458" cy="18661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551691" y="5008728"/>
            <a:ext cx="462053" cy="17742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17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Submit Requests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9541824" y="3306518"/>
            <a:ext cx="1123066" cy="92958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66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82">
            <a:hlinkClick r:id="rId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Main Menu</a:t>
            </a:r>
            <a:endParaRPr lang="en-GB" sz="1800" dirty="0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" name="Rectangle 11">
            <a:hlinkClick r:id="rId11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" name="Rectangle 12">
            <a:hlinkClick r:id="rId12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Rectangle 13">
            <a:hlinkClick r:id="rId13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" name="Rectangle 14">
            <a:hlinkClick r:id="rId14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Rectangle 15">
            <a:hlinkClick r:id="rId15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16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" name="Rectangle 17">
            <a:hlinkClick r:id="rId17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" name="Rectangle 20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" name="Rectangle 21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Rectangle 22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" name="Rectangle 23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" name="Rectangle 25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Rectangle 26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" name="Rectangle 27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" name="Rectangle 28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" name="Rectangle 29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" name="Rectangle 30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2" name="Rectangle 31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3" name="Rectangle 32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4" name="Rectangle 33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5" name="Rectangle 34">
            <a:hlinkClick r:id="rId14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6" name="Rectangle 35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4" name="Rectangle 53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5" name="Rectangle 54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6" name="Rectangle 55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7" name="Rectangle 56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8" name="Rectangle 57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9" name="Rectangle 58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0" name="Rectangle 59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1" name="Rectangle 60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2" name="Rectangle 61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3" name="Rectangle 62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4" name="Rectangle 63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66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Welcome</a:t>
            </a:r>
            <a:endParaRPr lang="en-GB" sz="1600" dirty="0"/>
          </a:p>
        </p:txBody>
      </p:sp>
      <p:sp>
        <p:nvSpPr>
          <p:cNvPr id="252" name="Rectangle 251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3" name="Rectangle 252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4" name="Rectangle 253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5" name="Rectangle 254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6" name="Rectangle 255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7" name="Rectangle 256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8" name="Rectangle 257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9" name="Rectangle 258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0" name="Rectangle 259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1" name="Rectangle 260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2" name="Rectangle 261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3" name="Rectangle 262">
            <a:hlinkClick r:id="rId13" action="ppaction://hlinksldjump"/>
          </p:cNvPr>
          <p:cNvSpPr/>
          <p:nvPr/>
        </p:nvSpPr>
        <p:spPr>
          <a:xfrm>
            <a:off x="103946" y="155802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4" name="Rectangle 263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5" name="Rectangle 264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6" name="Rectangle 265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7" name="Rectangle 266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8" name="Rectangle 267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9" name="Rectangle 268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0" name="Rectangle 269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1" name="Rectangle 270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2" name="Rectangle 271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3" name="Rectangle 272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4" name="Rectangle 273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5" name="Rectangle 274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6" name="Rectangle 275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7" name="Rectangle 276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8" name="Rectangle 277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9" name="Rectangle 278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0" name="Rectangle 279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1" name="Rectangle 280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2" name="Rectangle 281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3" name="Rectangle 282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4" name="Rectangle 283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5" name="Rectangle 284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6" name="Rectangle 285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7" name="Rectangle 286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8" name="Rectangle 287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9" name="Rectangle 288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0" name="Rectangle 289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1" name="Rectangle 290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2" name="Rectangle 291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3" name="Rectangle 292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4" name="Rectangle 293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5" name="Rectangle 294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6" name="Rectangle 295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7" name="Rectangle 296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8" name="Rectangle 297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9" name="Rectangle 298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0" name="Rectangle 299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1" name="Rectangle 300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2" name="Rectangle 301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3" name="Rectangle 302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4" name="Rectangle 303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5" name="Rectangle 304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6" name="Rectangle 305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7" name="Rectangle 306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8" name="Rectangle 307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9" name="Rectangle 308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0" name="Rectangle 309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1" name="Rectangle 310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2" name="Rectangle 311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3" name="Rectangle 312"/>
          <p:cNvSpPr/>
          <p:nvPr/>
        </p:nvSpPr>
        <p:spPr>
          <a:xfrm>
            <a:off x="6789643" y="1531960"/>
            <a:ext cx="1057820" cy="34030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4" name="Rectangle 313"/>
          <p:cNvSpPr/>
          <p:nvPr/>
        </p:nvSpPr>
        <p:spPr>
          <a:xfrm>
            <a:off x="1033207" y="1040726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My Support</a:t>
            </a:r>
            <a:endParaRPr lang="en-GB" sz="1600" dirty="0"/>
          </a:p>
        </p:txBody>
      </p:sp>
      <p:sp>
        <p:nvSpPr>
          <p:cNvPr id="142" name="Rectangle 141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3" action="ppaction://hlinksldjump"/>
          </p:cNvPr>
          <p:cNvSpPr/>
          <p:nvPr/>
        </p:nvSpPr>
        <p:spPr>
          <a:xfrm>
            <a:off x="153956" y="175870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/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17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18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19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20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21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22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23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24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25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26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27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28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29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30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31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32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33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34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35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36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37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38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39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40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41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42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>
            <a:hlinkClick r:id="rId43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6" name="Rectangle 185">
            <a:hlinkClick r:id="rId44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7" name="Rectangle 186">
            <a:hlinkClick r:id="rId45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8" name="Rectangle 187">
            <a:hlinkClick r:id="rId46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9" name="Rectangle 188">
            <a:hlinkClick r:id="rId47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0" name="Rectangle 189">
            <a:hlinkClick r:id="rId48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1" name="Rectangle 190">
            <a:hlinkClick r:id="rId49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2" name="Rectangle 191">
            <a:hlinkClick r:id="rId50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3" name="Rectangle 192">
            <a:hlinkClick r:id="rId51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4" name="Rectangle 193">
            <a:hlinkClick r:id="rId52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5" name="Rectangle 194">
            <a:hlinkClick r:id="rId53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6" name="Rectangle 195">
            <a:hlinkClick r:id="rId54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7" name="Rectangle 196">
            <a:hlinkClick r:id="rId55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8" name="Rectangle 197">
            <a:hlinkClick r:id="rId56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9" name="Rectangle 198">
            <a:hlinkClick r:id="rId57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0" name="Rectangle 199">
            <a:hlinkClick r:id="rId58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1" name="Rectangle 200">
            <a:hlinkClick r:id="rId59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2" name="Rectangle 201">
            <a:hlinkClick r:id="rId60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3" name="Rectangle 202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5" name="Rectangle 204"/>
          <p:cNvSpPr/>
          <p:nvPr/>
        </p:nvSpPr>
        <p:spPr>
          <a:xfrm>
            <a:off x="986588" y="1092256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1" action="ppaction://hlinksldjump"/>
          </p:cNvPr>
          <p:cNvSpPr/>
          <p:nvPr/>
        </p:nvSpPr>
        <p:spPr>
          <a:xfrm>
            <a:off x="1782687" y="3698423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6789642" y="1531960"/>
            <a:ext cx="1071467" cy="31989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03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Home . Edit Profile</a:t>
            </a:r>
            <a:endParaRPr lang="en-GB" sz="1800" dirty="0"/>
          </a:p>
        </p:txBody>
      </p:sp>
      <p:sp>
        <p:nvSpPr>
          <p:cNvPr id="188" name="Rectangle 187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9" name="Rectangle 188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0" name="Rectangle 189">
            <a:hlinkClick r:id="rId4" action="ppaction://hlinksldjump"/>
          </p:cNvPr>
          <p:cNvSpPr/>
          <p:nvPr/>
        </p:nvSpPr>
        <p:spPr>
          <a:xfrm>
            <a:off x="208548" y="197760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1" name="Rectangle 190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2" name="Rectangle 191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3" name="Rectangle 192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4" name="Rectangle 193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5" name="Rectangle 194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6" name="Rectangle 195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7" name="Rectangle 196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8" name="Rectangle 197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9" name="Rectangle 198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0" name="Rectangle 199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1" name="Rectangle 200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2" name="Rectangle 201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3" name="Rectangle 202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4" name="Rectangle 203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5" name="Rectangle 204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6" name="Rectangle 205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7" name="Rectangle 206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8" name="Rectangle 207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9" name="Rectangle 208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0" name="Rectangle 209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1" name="Rectangle 210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2" name="Rectangle 211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3" name="Rectangle 212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4" name="Rectangle 213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5" name="Rectangle 214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6" name="Rectangle 215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7" name="Rectangle 216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8" name="Rectangle 217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9" name="Rectangle 218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0" name="Rectangle 219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1" name="Rectangle 220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2" name="Rectangle 221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3" name="Rectangle 222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4" name="Rectangle 223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5" name="Rectangle 224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6" name="Rectangle 225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7" name="Rectangle 226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8" name="Rectangle 227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9" name="Rectangle 228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0" name="Rectangle 229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1" name="Rectangle 230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2" name="Rectangle 231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3" name="Rectangle 232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4" name="Rectangle 233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5" name="Rectangle 234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6" name="Rectangle 235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7" name="Rectangle 236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8" name="Rectangle 237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9" name="Rectangle 238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0" name="Rectangle 239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1" name="Rectangle 240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2" name="Rectangle 241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3" name="Rectangle 242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4" name="Rectangle 243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5" name="Rectangle 244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6" name="Rectangle 245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7" name="Rectangle 246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8" name="Rectangle 247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0372299" y="2030487"/>
            <a:ext cx="948189" cy="19541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9" name="Rectangle 248"/>
          <p:cNvSpPr/>
          <p:nvPr/>
        </p:nvSpPr>
        <p:spPr>
          <a:xfrm>
            <a:off x="986588" y="1054301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11900848" y="1519162"/>
            <a:ext cx="202112" cy="2976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70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My Entitlements</a:t>
            </a:r>
            <a:endParaRPr lang="en-GB" sz="1600" dirty="0"/>
          </a:p>
        </p:txBody>
      </p:sp>
      <p:sp>
        <p:nvSpPr>
          <p:cNvPr id="185" name="Rectangle 184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6" name="Rectangle 185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7" name="Rectangle 186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8" name="Rectangle 187">
            <a:hlinkClick r:id="rId5" action="ppaction://hlinksldjump"/>
          </p:cNvPr>
          <p:cNvSpPr/>
          <p:nvPr/>
        </p:nvSpPr>
        <p:spPr>
          <a:xfrm>
            <a:off x="167604" y="2223796"/>
            <a:ext cx="958213" cy="26094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9" name="Rectangle 188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0" name="Rectangle 189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1" name="Rectangle 190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2" name="Rectangle 191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3" name="Rectangle 192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4" name="Rectangle 193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5" name="Rectangle 194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6" name="Rectangle 195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7" name="Rectangle 196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8" name="Rectangle 197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9" name="Rectangle 198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0" name="Rectangle 199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1" name="Rectangle 200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2" name="Rectangle 201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3" name="Rectangle 202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4" name="Rectangle 203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5" name="Rectangle 204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6" name="Rectangle 205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7" name="Rectangle 206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8" name="Rectangle 207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9" name="Rectangle 208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0" name="Rectangle 209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1" name="Rectangle 210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2" name="Rectangle 211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3" name="Rectangle 212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4" name="Rectangle 213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5" name="Rectangle 214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6" name="Rectangle 215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7" name="Rectangle 216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8" name="Rectangle 217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9" name="Rectangle 218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0" name="Rectangle 219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1" name="Rectangle 220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2" name="Rectangle 221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3" name="Rectangle 222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4" name="Rectangle 223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5" name="Rectangle 224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6" name="Rectangle 225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7" name="Rectangle 226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8" name="Rectangle 227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9" name="Rectangle 228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0" name="Rectangle 229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1" name="Rectangle 230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2" name="Rectangle 231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3" name="Rectangle 232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4" name="Rectangle 233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5" name="Rectangle 234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6" name="Rectangle 235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7" name="Rectangle 236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8" name="Rectangle 237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9" name="Rectangle 238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0" name="Rectangle 239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1" name="Rectangle 240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2" name="Rectangle 241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3" name="Rectangle 242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4" name="Rectangle 243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5" name="Rectangle 244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697441" y="2404122"/>
            <a:ext cx="1080882" cy="16298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7" name="Rectangle 246"/>
          <p:cNvSpPr/>
          <p:nvPr/>
        </p:nvSpPr>
        <p:spPr>
          <a:xfrm>
            <a:off x="986588" y="1100041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10442516" y="2194642"/>
            <a:ext cx="1010194" cy="16844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227113" y="5168945"/>
            <a:ext cx="43509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My Entitlements is a submenu beneath both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Licensing / Downloads and Settings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11914496" y="1532755"/>
            <a:ext cx="194970" cy="35743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697441" y="1471094"/>
            <a:ext cx="1248733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85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Configuration Item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2430766"/>
            <a:ext cx="945978" cy="264023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451213" y="3209868"/>
            <a:ext cx="1097280" cy="16085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986588" y="1100041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11850624" y="1491737"/>
            <a:ext cx="243840" cy="413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12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600" dirty="0" smtClean="0"/>
              <a:t>Home . Manage Entitlements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162415" y="2658988"/>
            <a:ext cx="1102169" cy="276293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517441" y="3187287"/>
            <a:ext cx="1089343" cy="16547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1033207" y="1114855"/>
            <a:ext cx="527369" cy="45889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11923776" y="1532754"/>
            <a:ext cx="175682" cy="30638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89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SAM Admin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119319" y="2874724"/>
            <a:ext cx="1082834" cy="229397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437702" y="3517986"/>
            <a:ext cx="1237707" cy="1588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1067654" y="1131008"/>
            <a:ext cx="539561" cy="43324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11935968" y="1475232"/>
            <a:ext cx="146304" cy="38662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Home . Email Notification</a:t>
            </a:r>
            <a:endParaRPr lang="en-GB" sz="1800" dirty="0"/>
          </a:p>
        </p:txBody>
      </p:sp>
      <p:sp>
        <p:nvSpPr>
          <p:cNvPr id="66" name="Rectangle 65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9" action="ppaction://hlinksldjump"/>
          </p:cNvPr>
          <p:cNvSpPr/>
          <p:nvPr/>
        </p:nvSpPr>
        <p:spPr>
          <a:xfrm>
            <a:off x="162415" y="3091936"/>
            <a:ext cx="870792" cy="23701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0450219" y="2739684"/>
            <a:ext cx="1114078" cy="1645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1079846" y="1119510"/>
            <a:ext cx="527369" cy="45907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/>
          <p:cNvSpPr/>
          <p:nvPr/>
        </p:nvSpPr>
        <p:spPr>
          <a:xfrm>
            <a:off x="11911584" y="1459602"/>
            <a:ext cx="182105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04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Survey Preferences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172452" y="3059563"/>
            <a:ext cx="1092132" cy="24089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452872" y="2875248"/>
            <a:ext cx="1240297" cy="19474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11911584" y="1447622"/>
            <a:ext cx="241615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38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Group Entitlement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132594" y="3520472"/>
            <a:ext cx="1021932" cy="24488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436396" y="3677893"/>
            <a:ext cx="1126813" cy="19249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1183213" y="1117501"/>
            <a:ext cx="333515" cy="41234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11862816" y="1447410"/>
            <a:ext cx="243065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27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Vendor Group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95509" y="37616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485899" y="3813712"/>
            <a:ext cx="870857" cy="17019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1151780" y="1096416"/>
            <a:ext cx="455435" cy="47056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11865528" y="1459602"/>
            <a:ext cx="252545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9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Trial Admin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115946" y="3966998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1460480" y="431707"/>
            <a:ext cx="609600" cy="39560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1159809" y="1080169"/>
            <a:ext cx="394475" cy="46104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657985" y="5157707"/>
            <a:ext cx="55340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Trial Admin menu duplicated in Free Trials header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menu, may also be retained contextually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within </a:t>
            </a:r>
            <a:r>
              <a:rPr lang="en-US" dirty="0" err="1" smtClean="0">
                <a:solidFill>
                  <a:srgbClr val="FF0000"/>
                </a:solidFill>
              </a:rPr>
              <a:t>MySupport</a:t>
            </a:r>
            <a:r>
              <a:rPr lang="en-US" dirty="0" smtClean="0">
                <a:solidFill>
                  <a:srgbClr val="FF0000"/>
                </a:solidFill>
              </a:rPr>
              <a:t> beneath Settings / More / Trial Admin.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466312" y="3978441"/>
            <a:ext cx="706044" cy="14438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11923776" y="1471794"/>
            <a:ext cx="169913" cy="37224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21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Home . Software Sales Portal</a:t>
            </a:r>
            <a:endParaRPr lang="en-GB" sz="1800" dirty="0"/>
          </a:p>
        </p:txBody>
      </p:sp>
      <p:sp>
        <p:nvSpPr>
          <p:cNvPr id="66" name="Rectangle 65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14" action="ppaction://hlinksldjump"/>
          </p:cNvPr>
          <p:cNvSpPr/>
          <p:nvPr/>
        </p:nvSpPr>
        <p:spPr>
          <a:xfrm>
            <a:off x="135044" y="415226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7663543" y="426312"/>
            <a:ext cx="1193074" cy="37487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1159809" y="1080169"/>
            <a:ext cx="394475" cy="46104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43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</a:t>
            </a:r>
            <a:r>
              <a:rPr lang="en-GB" sz="1600" dirty="0" err="1" smtClean="0"/>
              <a:t>Flexcare</a:t>
            </a:r>
            <a:r>
              <a:rPr lang="en-GB" sz="1600" dirty="0" smtClean="0"/>
              <a:t> Credit Management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64668" y="440379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437943" y="2484945"/>
            <a:ext cx="1619170" cy="23017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11875008" y="1471794"/>
            <a:ext cx="206489" cy="39263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1159809" y="1080169"/>
            <a:ext cx="394475" cy="46104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57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Alias SAID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84598" y="465752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473433" y="4098027"/>
            <a:ext cx="653143" cy="19254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1159809" y="1080169"/>
            <a:ext cx="394475" cy="46104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32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Sign Out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152403" y="488457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508528" y="1871934"/>
            <a:ext cx="574765" cy="2123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11853336" y="1496178"/>
            <a:ext cx="252545" cy="35743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1159809" y="1080169"/>
            <a:ext cx="394475" cy="46104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84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Dashboards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644963" y="3061595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1645920" y="1114720"/>
            <a:ext cx="658368" cy="46369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819186" y="5196493"/>
            <a:ext cx="5213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Dashboards / Dashboards submenu to be retired.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Those still desiring it can reach it via Settings / More.</a:t>
            </a:r>
            <a:endParaRPr lang="en-GB" dirty="0"/>
          </a:p>
        </p:txBody>
      </p:sp>
      <p:sp>
        <p:nvSpPr>
          <p:cNvPr id="66" name="Rectangle 65">
            <a:hlinkClick r:id="rId61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0473024" y="3041837"/>
            <a:ext cx="419877" cy="19153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73577" y="4248555"/>
            <a:ext cx="783772" cy="19504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11935968" y="1471794"/>
            <a:ext cx="145529" cy="39263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29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Dashboards . My Products</a:t>
            </a:r>
            <a:endParaRPr lang="en-GB" sz="1800" dirty="0"/>
          </a:p>
        </p:txBody>
      </p:sp>
      <p:sp>
        <p:nvSpPr>
          <p:cNvPr id="66" name="Rectangle 65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19" action="ppaction://hlinksldjump"/>
          </p:cNvPr>
          <p:cNvSpPr/>
          <p:nvPr/>
        </p:nvSpPr>
        <p:spPr>
          <a:xfrm>
            <a:off x="1673907" y="3328354"/>
            <a:ext cx="898297" cy="255837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27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28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29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30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31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32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33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34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35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36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37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38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39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40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41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42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43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44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45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6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47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48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49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50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51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52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53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54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55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56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57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58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59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1645920" y="1114720"/>
            <a:ext cx="707136" cy="41803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0476541" y="2350440"/>
            <a:ext cx="766355" cy="14713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60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/>
          <p:cNvSpPr/>
          <p:nvPr/>
        </p:nvSpPr>
        <p:spPr>
          <a:xfrm>
            <a:off x="11899392" y="1496178"/>
            <a:ext cx="182880" cy="32909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5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Manuals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690943" y="3560342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1658112" y="1114720"/>
            <a:ext cx="670560" cy="41796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953228" y="2407871"/>
            <a:ext cx="1300756" cy="18451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833664" y="5165967"/>
            <a:ext cx="52036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Resources / Documentation menu will take the customer to a product selection page. Upon selecting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smtClean="0">
                <a:solidFill>
                  <a:srgbClr val="FF0000"/>
                </a:solidFill>
              </a:rPr>
              <a:t>a product, customer will be taken to the appropriate website for documentation for the chosen product.</a:t>
            </a: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7839456" y="1483913"/>
            <a:ext cx="597408" cy="37231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42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Patches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649077" y="3764835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1633728" y="1114720"/>
            <a:ext cx="694944" cy="42288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995759" y="2249481"/>
            <a:ext cx="627246" cy="15533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/>
          <p:cNvSpPr/>
          <p:nvPr/>
        </p:nvSpPr>
        <p:spPr>
          <a:xfrm>
            <a:off x="8747979" y="2094994"/>
            <a:ext cx="513805" cy="14802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735457" y="5091144"/>
            <a:ext cx="52317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Patches submenu will be accessible beneath both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 Resources and the Licensing &amp; Downloads menus.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These menus will show faceted search with patches</a:t>
            </a:r>
          </a:p>
          <a:p>
            <a:r>
              <a:rPr lang="en-US" dirty="0">
                <a:solidFill>
                  <a:srgbClr val="FF0000"/>
                </a:solidFill>
              </a:rPr>
              <a:t>a</a:t>
            </a:r>
            <a:r>
              <a:rPr lang="en-US" dirty="0" smtClean="0">
                <a:solidFill>
                  <a:srgbClr val="FF0000"/>
                </a:solidFill>
              </a:rPr>
              <a:t>nd the customer’s </a:t>
            </a:r>
            <a:r>
              <a:rPr lang="en-US" dirty="0" err="1" smtClean="0">
                <a:solidFill>
                  <a:srgbClr val="FF0000"/>
                </a:solidFill>
              </a:rPr>
              <a:t>MyProducts</a:t>
            </a:r>
            <a:r>
              <a:rPr lang="en-US" dirty="0" smtClean="0">
                <a:solidFill>
                  <a:srgbClr val="FF0000"/>
                </a:solidFill>
              </a:rPr>
              <a:t> default preselected.</a:t>
            </a:r>
          </a:p>
        </p:txBody>
      </p:sp>
      <p:sp>
        <p:nvSpPr>
          <p:cNvPr id="70" name="Rectangle 69">
            <a:hlinkClick r:id="rId61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7877941" y="1452262"/>
            <a:ext cx="460206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8662635" y="1452262"/>
            <a:ext cx="1371381" cy="39958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22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Dashboards . Search Knowledgebase</a:t>
            </a:r>
            <a:endParaRPr lang="en-GB" sz="1800" dirty="0"/>
          </a:p>
        </p:txBody>
      </p:sp>
      <p:sp>
        <p:nvSpPr>
          <p:cNvPr id="66" name="Rectangle 65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22" action="ppaction://hlinksldjump"/>
          </p:cNvPr>
          <p:cNvSpPr/>
          <p:nvPr/>
        </p:nvSpPr>
        <p:spPr>
          <a:xfrm>
            <a:off x="1673789" y="396401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/>
          <p:cNvSpPr/>
          <p:nvPr/>
        </p:nvSpPr>
        <p:spPr>
          <a:xfrm>
            <a:off x="1653435" y="1114720"/>
            <a:ext cx="676405" cy="45417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6975621" y="2064975"/>
            <a:ext cx="765464" cy="184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582277" y="520447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This menu will display a faceted search interface with the customer’s </a:t>
            </a:r>
            <a:r>
              <a:rPr lang="en-US" dirty="0" err="1" smtClean="0">
                <a:solidFill>
                  <a:srgbClr val="FF0000"/>
                </a:solidFill>
              </a:rPr>
              <a:t>MyProducts</a:t>
            </a:r>
            <a:r>
              <a:rPr lang="en-US" dirty="0" smtClean="0">
                <a:solidFill>
                  <a:srgbClr val="FF0000"/>
                </a:solidFill>
              </a:rPr>
              <a:t> default product preselected.</a:t>
            </a:r>
          </a:p>
        </p:txBody>
      </p:sp>
      <p:sp>
        <p:nvSpPr>
          <p:cNvPr id="127" name="Rectangle 12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/>
          <p:cNvSpPr/>
          <p:nvPr/>
        </p:nvSpPr>
        <p:spPr>
          <a:xfrm>
            <a:off x="7794547" y="1507702"/>
            <a:ext cx="647998" cy="37224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65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Change Requests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679923" y="4187976"/>
            <a:ext cx="916973" cy="29509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1658112" y="1114720"/>
            <a:ext cx="719328" cy="38551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8" name="TextBox 187"/>
          <p:cNvSpPr txBox="1"/>
          <p:nvPr/>
        </p:nvSpPr>
        <p:spPr>
          <a:xfrm>
            <a:off x="6870800" y="5241770"/>
            <a:ext cx="532120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</a:rPr>
              <a:t>The Dashboards / Change Requests submenu is retired.</a:t>
            </a:r>
          </a:p>
          <a:p>
            <a:r>
              <a:rPr lang="en-US" sz="1600" dirty="0">
                <a:solidFill>
                  <a:srgbClr val="FF0000"/>
                </a:solidFill>
              </a:rPr>
              <a:t>C</a:t>
            </a:r>
            <a:r>
              <a:rPr lang="en-US" sz="1600" dirty="0" smtClean="0">
                <a:solidFill>
                  <a:srgbClr val="FF0000"/>
                </a:solidFill>
              </a:rPr>
              <a:t>ontent remains accessible via Resources / Knowledge Base </a:t>
            </a:r>
          </a:p>
          <a:p>
            <a:r>
              <a:rPr lang="en-US" sz="1600" dirty="0" smtClean="0">
                <a:solidFill>
                  <a:srgbClr val="FF0000"/>
                </a:solidFill>
              </a:rPr>
              <a:t>/ Search menu, if the customer restricts results to only the </a:t>
            </a:r>
          </a:p>
          <a:p>
            <a:r>
              <a:rPr lang="en-US" sz="1600" dirty="0" smtClean="0">
                <a:solidFill>
                  <a:srgbClr val="FF0000"/>
                </a:solidFill>
              </a:rPr>
              <a:t>Known Problem and Enhancement Requests document types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018440" y="2071441"/>
            <a:ext cx="735671" cy="17804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7894043" y="1496178"/>
            <a:ext cx="457478" cy="39263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6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Service Requests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679923" y="4451158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1679923" y="1114720"/>
            <a:ext cx="685325" cy="37583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/>
          <p:cNvSpPr/>
          <p:nvPr/>
        </p:nvSpPr>
        <p:spPr>
          <a:xfrm>
            <a:off x="8637150" y="2508833"/>
            <a:ext cx="1616322" cy="61436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835154" y="4890831"/>
            <a:ext cx="498758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Service Request (Incident) functionality is being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made more prominent, via its own main menu.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Customers may initiate a new incident via the New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Submenu, </a:t>
            </a:r>
            <a:r>
              <a:rPr lang="en-US" dirty="0">
                <a:solidFill>
                  <a:srgbClr val="FF0000"/>
                </a:solidFill>
              </a:rPr>
              <a:t>display existing incidents via the </a:t>
            </a:r>
          </a:p>
          <a:p>
            <a:r>
              <a:rPr lang="en-US" dirty="0">
                <a:solidFill>
                  <a:srgbClr val="FF0000"/>
                </a:solidFill>
              </a:rPr>
              <a:t>View </a:t>
            </a:r>
            <a:r>
              <a:rPr lang="en-US" dirty="0" smtClean="0">
                <a:solidFill>
                  <a:srgbClr val="FF0000"/>
                </a:solidFill>
              </a:rPr>
              <a:t>submenu. or Search their incident history.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8" name="Rectangle 67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10125729" y="1490554"/>
            <a:ext cx="1115295" cy="38844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83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Product News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679923" y="464751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1679923" y="1114720"/>
            <a:ext cx="660941" cy="38551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6" name="TextBox 185"/>
          <p:cNvSpPr txBox="1"/>
          <p:nvPr/>
        </p:nvSpPr>
        <p:spPr>
          <a:xfrm>
            <a:off x="6862524" y="5335128"/>
            <a:ext cx="5266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Dashboards / Product News submenu is retired.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This content has been moved to the corporate menus.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659584" y="446588"/>
            <a:ext cx="1175658" cy="35256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92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Support News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643723" y="4919400"/>
            <a:ext cx="1062901" cy="201330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1658112" y="1110210"/>
            <a:ext cx="646176" cy="41405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TextBox 142"/>
          <p:cNvSpPr txBox="1"/>
          <p:nvPr/>
        </p:nvSpPr>
        <p:spPr>
          <a:xfrm>
            <a:off x="6646156" y="5170325"/>
            <a:ext cx="555382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Dashboards / Support News submenu is retired.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This content is more appropriate for the corporate menu.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6" name="Rectangle 65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858992" y="431707"/>
            <a:ext cx="1128156" cy="37581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41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About Software . Products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1870127" y="1585523"/>
            <a:ext cx="1183870" cy="304667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2401823" y="1078231"/>
            <a:ext cx="707137" cy="41232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663543" y="431707"/>
            <a:ext cx="1201783" cy="36077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289074" y="888274"/>
            <a:ext cx="1506583" cy="28011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965469" y="5215383"/>
            <a:ext cx="4874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About Software main menu and its submenus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have moved to the corporate level.</a:t>
            </a:r>
          </a:p>
        </p:txBody>
      </p:sp>
      <p:sp>
        <p:nvSpPr>
          <p:cNvPr id="68" name="Rectangle 67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81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800" dirty="0" smtClean="0"/>
              <a:t>About Software . </a:t>
            </a:r>
            <a:r>
              <a:rPr lang="en-US" sz="1800" dirty="0" smtClean="0"/>
              <a:t>Partners</a:t>
            </a:r>
            <a:endParaRPr lang="en-GB" sz="1800" dirty="0"/>
          </a:p>
        </p:txBody>
      </p:sp>
      <p:sp>
        <p:nvSpPr>
          <p:cNvPr id="66" name="Rectangle 65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28" action="ppaction://hlinksldjump"/>
          </p:cNvPr>
          <p:cNvSpPr/>
          <p:nvPr/>
        </p:nvSpPr>
        <p:spPr>
          <a:xfrm>
            <a:off x="1852104" y="1801489"/>
            <a:ext cx="915480" cy="276733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2379408" y="1020203"/>
            <a:ext cx="709487" cy="44928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9997440" y="435429"/>
            <a:ext cx="548640" cy="37446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TextBox 127"/>
          <p:cNvSpPr txBox="1"/>
          <p:nvPr/>
        </p:nvSpPr>
        <p:spPr>
          <a:xfrm>
            <a:off x="7112508" y="5215383"/>
            <a:ext cx="4874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About Software main menu and its submenus</a:t>
            </a:r>
          </a:p>
          <a:p>
            <a:r>
              <a:rPr lang="en-US" dirty="0">
                <a:solidFill>
                  <a:srgbClr val="FF0000"/>
                </a:solidFill>
              </a:rPr>
              <a:t>have moved to the corporate level.</a:t>
            </a:r>
          </a:p>
        </p:txBody>
      </p:sp>
      <p:sp>
        <p:nvSpPr>
          <p:cNvPr id="129" name="Rectangle 12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01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About Software . Support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1887948" y="2082281"/>
            <a:ext cx="855252" cy="20981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TextBox 184"/>
          <p:cNvSpPr txBox="1"/>
          <p:nvPr/>
        </p:nvSpPr>
        <p:spPr>
          <a:xfrm>
            <a:off x="6905901" y="5183477"/>
            <a:ext cx="4874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About Software main menu and its submenus</a:t>
            </a:r>
          </a:p>
          <a:p>
            <a:r>
              <a:rPr lang="en-US" dirty="0">
                <a:solidFill>
                  <a:srgbClr val="FF0000"/>
                </a:solidFill>
              </a:rPr>
              <a:t>have moved to the corporate level.</a:t>
            </a:r>
          </a:p>
        </p:txBody>
      </p:sp>
      <p:sp>
        <p:nvSpPr>
          <p:cNvPr id="186" name="Rectangle 185"/>
          <p:cNvSpPr/>
          <p:nvPr/>
        </p:nvSpPr>
        <p:spPr>
          <a:xfrm>
            <a:off x="2389631" y="1078231"/>
            <a:ext cx="743713" cy="45872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891451" y="427627"/>
            <a:ext cx="1071155" cy="38227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891451" y="888274"/>
            <a:ext cx="1428206" cy="18995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1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63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About Software . Education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1879515" y="225630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TextBox 141"/>
          <p:cNvSpPr txBox="1"/>
          <p:nvPr/>
        </p:nvSpPr>
        <p:spPr>
          <a:xfrm>
            <a:off x="6994240" y="5161837"/>
            <a:ext cx="4874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About Software main menu and its submenus</a:t>
            </a:r>
          </a:p>
          <a:p>
            <a:r>
              <a:rPr lang="en-US" dirty="0">
                <a:solidFill>
                  <a:srgbClr val="FF0000"/>
                </a:solidFill>
              </a:rPr>
              <a:t>have moved to the corporate level.</a:t>
            </a:r>
          </a:p>
        </p:txBody>
      </p:sp>
      <p:sp>
        <p:nvSpPr>
          <p:cNvPr id="143" name="Rectangle 142"/>
          <p:cNvSpPr/>
          <p:nvPr/>
        </p:nvSpPr>
        <p:spPr>
          <a:xfrm>
            <a:off x="2367216" y="1078231"/>
            <a:ext cx="709487" cy="41232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891451" y="431707"/>
            <a:ext cx="1079863" cy="37819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891451" y="1078231"/>
            <a:ext cx="1436915" cy="17580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37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800" dirty="0" smtClean="0"/>
              <a:t>About Software . </a:t>
            </a:r>
            <a:r>
              <a:rPr lang="en-US" sz="1800" dirty="0" smtClean="0"/>
              <a:t>Professional Services</a:t>
            </a:r>
            <a:endParaRPr lang="en-GB" sz="1800" dirty="0"/>
          </a:p>
        </p:txBody>
      </p:sp>
      <p:sp>
        <p:nvSpPr>
          <p:cNvPr id="66" name="Rectangle 65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31" action="ppaction://hlinksldjump"/>
          </p:cNvPr>
          <p:cNvSpPr/>
          <p:nvPr/>
        </p:nvSpPr>
        <p:spPr>
          <a:xfrm>
            <a:off x="1898236" y="246973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TextBox 126"/>
          <p:cNvSpPr txBox="1"/>
          <p:nvPr/>
        </p:nvSpPr>
        <p:spPr>
          <a:xfrm>
            <a:off x="7172766" y="5170325"/>
            <a:ext cx="4874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About Software main menu and its submenus</a:t>
            </a:r>
          </a:p>
          <a:p>
            <a:r>
              <a:rPr lang="en-US" dirty="0">
                <a:solidFill>
                  <a:srgbClr val="FF0000"/>
                </a:solidFill>
              </a:rPr>
              <a:t>have moved to the corporate level.</a:t>
            </a:r>
          </a:p>
        </p:txBody>
      </p:sp>
      <p:sp>
        <p:nvSpPr>
          <p:cNvPr id="128" name="Rectangle 127"/>
          <p:cNvSpPr/>
          <p:nvPr/>
        </p:nvSpPr>
        <p:spPr>
          <a:xfrm>
            <a:off x="2401823" y="1078231"/>
            <a:ext cx="707137" cy="44870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/>
          <p:cNvSpPr/>
          <p:nvPr/>
        </p:nvSpPr>
        <p:spPr>
          <a:xfrm>
            <a:off x="8891451" y="431707"/>
            <a:ext cx="1079863" cy="37819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/>
          <p:cNvSpPr/>
          <p:nvPr/>
        </p:nvSpPr>
        <p:spPr>
          <a:xfrm>
            <a:off x="8891451" y="1261111"/>
            <a:ext cx="1436915" cy="17580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37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Events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3191775" y="1526936"/>
            <a:ext cx="91676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3165867" y="919679"/>
            <a:ext cx="65457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572203" y="445045"/>
            <a:ext cx="426720" cy="34709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106208" y="540620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</a:t>
            </a:r>
            <a:r>
              <a:rPr lang="en-US" dirty="0" smtClean="0">
                <a:solidFill>
                  <a:srgbClr val="FF0000"/>
                </a:solidFill>
              </a:rPr>
              <a:t>Events menu has </a:t>
            </a:r>
            <a:r>
              <a:rPr lang="en-US" dirty="0">
                <a:solidFill>
                  <a:srgbClr val="FF0000"/>
                </a:solidFill>
              </a:rPr>
              <a:t>moved to the corporate level.</a:t>
            </a:r>
          </a:p>
        </p:txBody>
      </p:sp>
    </p:spTree>
    <p:extLst>
      <p:ext uri="{BB962C8B-B14F-4D97-AF65-F5344CB8AC3E}">
        <p14:creationId xmlns:p14="http://schemas.microsoft.com/office/powerpoint/2010/main" val="312840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Free Trial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3186430" y="1838432"/>
            <a:ext cx="1071241" cy="27511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143713" y="1069779"/>
            <a:ext cx="660191" cy="45623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11460480" y="431707"/>
            <a:ext cx="609600" cy="39560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6937329" y="5445944"/>
            <a:ext cx="5037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</a:t>
            </a:r>
            <a:r>
              <a:rPr lang="en-US" dirty="0" smtClean="0">
                <a:solidFill>
                  <a:srgbClr val="FF0000"/>
                </a:solidFill>
              </a:rPr>
              <a:t>Free Trial menu has </a:t>
            </a:r>
            <a:r>
              <a:rPr lang="en-US" dirty="0">
                <a:solidFill>
                  <a:srgbClr val="FF0000"/>
                </a:solidFill>
              </a:rPr>
              <a:t>moved to the corporate level.</a:t>
            </a:r>
          </a:p>
        </p:txBody>
      </p:sp>
    </p:spTree>
    <p:extLst>
      <p:ext uri="{BB962C8B-B14F-4D97-AF65-F5344CB8AC3E}">
        <p14:creationId xmlns:p14="http://schemas.microsoft.com/office/powerpoint/2010/main" val="266536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Redeem Trial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3134488" y="1983278"/>
            <a:ext cx="694816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208548" y="475272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143713" y="1069779"/>
            <a:ext cx="672383" cy="43830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11460480" y="431707"/>
            <a:ext cx="609600" cy="39560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6937329" y="5445944"/>
            <a:ext cx="5037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</a:t>
            </a:r>
            <a:r>
              <a:rPr lang="en-US" dirty="0" smtClean="0">
                <a:solidFill>
                  <a:srgbClr val="FF0000"/>
                </a:solidFill>
              </a:rPr>
              <a:t>Redeem Trial menu has </a:t>
            </a:r>
            <a:r>
              <a:rPr lang="en-US" dirty="0">
                <a:solidFill>
                  <a:srgbClr val="FF0000"/>
                </a:solidFill>
              </a:rPr>
              <a:t>moved to the corporate level.</a:t>
            </a:r>
          </a:p>
        </p:txBody>
      </p:sp>
    </p:spTree>
    <p:extLst>
      <p:ext uri="{BB962C8B-B14F-4D97-AF65-F5344CB8AC3E}">
        <p14:creationId xmlns:p14="http://schemas.microsoft.com/office/powerpoint/2010/main" val="117152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Contracts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3176820" y="2253477"/>
            <a:ext cx="694816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3180289" y="1021011"/>
            <a:ext cx="59923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938948" y="2165255"/>
            <a:ext cx="635726" cy="20643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827008" y="1539636"/>
            <a:ext cx="1231392" cy="31221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4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Licenses &amp; Downloads (WW)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3113118" y="2490503"/>
            <a:ext cx="1554132" cy="26656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143713" y="1069779"/>
            <a:ext cx="574847" cy="43830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/>
          <p:cNvSpPr/>
          <p:nvPr/>
        </p:nvSpPr>
        <p:spPr>
          <a:xfrm>
            <a:off x="8827009" y="1894893"/>
            <a:ext cx="1621669" cy="17856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534149" y="5053163"/>
            <a:ext cx="56820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After sign-in, </a:t>
            </a:r>
            <a:r>
              <a:rPr lang="en-US" dirty="0" err="1" smtClean="0">
                <a:solidFill>
                  <a:srgbClr val="FF0000"/>
                </a:solidFill>
              </a:rPr>
              <a:t>MySupport</a:t>
            </a:r>
            <a:r>
              <a:rPr lang="en-US" dirty="0" smtClean="0">
                <a:solidFill>
                  <a:srgbClr val="FF0000"/>
                </a:solidFill>
              </a:rPr>
              <a:t> will direct an entitled customer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to the correct Licensing &amp; Downloads Portal.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If selected prior to sign in, customer must choose between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presented portals.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8" name="Rectangle 67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8827009" y="1508088"/>
            <a:ext cx="1267968" cy="33104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00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Licenses &amp; Downloads (US)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3142266" y="2711203"/>
            <a:ext cx="1524984" cy="26065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6" name="Rectangle 185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8" name="Rectangle 187"/>
          <p:cNvSpPr/>
          <p:nvPr/>
        </p:nvSpPr>
        <p:spPr>
          <a:xfrm>
            <a:off x="8947153" y="1909332"/>
            <a:ext cx="1444797" cy="15909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766048" y="1532681"/>
            <a:ext cx="1333294" cy="31828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TextBox 71"/>
          <p:cNvSpPr txBox="1"/>
          <p:nvPr/>
        </p:nvSpPr>
        <p:spPr>
          <a:xfrm>
            <a:off x="6534149" y="5053163"/>
            <a:ext cx="56820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After sign-in, </a:t>
            </a:r>
            <a:r>
              <a:rPr lang="en-US" dirty="0" err="1" smtClean="0">
                <a:solidFill>
                  <a:srgbClr val="FF0000"/>
                </a:solidFill>
              </a:rPr>
              <a:t>MySupport</a:t>
            </a:r>
            <a:r>
              <a:rPr lang="en-US" dirty="0" smtClean="0">
                <a:solidFill>
                  <a:srgbClr val="FF0000"/>
                </a:solidFill>
              </a:rPr>
              <a:t> will direct an entitled customer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to the correct Licensing &amp; Downloads Portal.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If selected prior to sign in, customer must choose between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presented portals.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80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Software Vulnerability Alerts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3181346" y="2955477"/>
            <a:ext cx="1146813" cy="26716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3143713" y="1069779"/>
            <a:ext cx="623615" cy="4525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/>
          <p:cNvSpPr/>
          <p:nvPr/>
        </p:nvSpPr>
        <p:spPr>
          <a:xfrm>
            <a:off x="7187598" y="2828129"/>
            <a:ext cx="1151023" cy="33700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8118459" y="1485766"/>
            <a:ext cx="440325" cy="40305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71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Matrices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76817" y="3136235"/>
            <a:ext cx="1690433" cy="35391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3118487" y="1045676"/>
            <a:ext cx="709801" cy="4520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7" name="Rectangle 186"/>
          <p:cNvSpPr/>
          <p:nvPr/>
        </p:nvSpPr>
        <p:spPr>
          <a:xfrm>
            <a:off x="7189884" y="2531900"/>
            <a:ext cx="1211983" cy="35295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7984142" y="1468015"/>
            <a:ext cx="659051" cy="43698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83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Hierarchy Updates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3052759" y="3109773"/>
            <a:ext cx="1675891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155905" y="1069779"/>
            <a:ext cx="501695" cy="42789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498564" y="5221535"/>
            <a:ext cx="3342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This menu option is being retired.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39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Software Product Lifecycle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3153895" y="3584914"/>
            <a:ext cx="1188016" cy="24212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131521" y="1069779"/>
            <a:ext cx="635807" cy="43830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708152" y="5215383"/>
            <a:ext cx="54804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Lifecycle information is in two places, within 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Support &amp; Services / Support Plans &amp; Policies submenu.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Also duplicated within Resources </a:t>
            </a:r>
            <a:r>
              <a:rPr lang="en-US" dirty="0" err="1" smtClean="0">
                <a:solidFill>
                  <a:srgbClr val="FF0000"/>
                </a:solidFill>
              </a:rPr>
              <a:t>MySupport</a:t>
            </a:r>
            <a:r>
              <a:rPr lang="en-US" dirty="0" smtClean="0">
                <a:solidFill>
                  <a:srgbClr val="FF0000"/>
                </a:solidFill>
              </a:rPr>
              <a:t> menu.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77803" y="479117"/>
            <a:ext cx="1071155" cy="31239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891451" y="931818"/>
            <a:ext cx="1445623" cy="15537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879364" y="4242252"/>
            <a:ext cx="1671765" cy="32786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8064728" y="1495895"/>
            <a:ext cx="535169" cy="36417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86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35716" y="145494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Integration Portal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3134871" y="3862102"/>
            <a:ext cx="1116794" cy="23010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3118487" y="1054772"/>
            <a:ext cx="709801" cy="45331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108527" y="4101343"/>
            <a:ext cx="1175657" cy="16585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782025" y="5241770"/>
            <a:ext cx="4602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S</a:t>
            </a:r>
            <a:r>
              <a:rPr lang="en-US" dirty="0" smtClean="0">
                <a:solidFill>
                  <a:srgbClr val="FF0000"/>
                </a:solidFill>
              </a:rPr>
              <a:t>ubmenu name change from Integration Portal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to Integration Catalog.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8083296" y="1496105"/>
            <a:ext cx="559897" cy="39271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0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Translation Feedback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3166839" y="4037370"/>
            <a:ext cx="978442" cy="2779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108960" y="1009296"/>
            <a:ext cx="768096" cy="51671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184572" y="5024666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7082018" y="4617413"/>
            <a:ext cx="1257310" cy="23529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8063945" y="1500459"/>
            <a:ext cx="550765" cy="36606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40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Offerings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4676775" y="2946088"/>
            <a:ext cx="980314" cy="26095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208548" y="473515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667250" y="934489"/>
            <a:ext cx="1111758" cy="61463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891451" y="431707"/>
            <a:ext cx="1062446" cy="36077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856617" y="888274"/>
            <a:ext cx="1489166" cy="20964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18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Services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4679759" y="3204465"/>
            <a:ext cx="843249" cy="25464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4667250" y="974789"/>
            <a:ext cx="1160526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908869" y="480223"/>
            <a:ext cx="1045028" cy="32096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839200" y="1271451"/>
            <a:ext cx="1532709" cy="2090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81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Community . Support Practitioners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5576630" y="2987058"/>
            <a:ext cx="836361" cy="20521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228286" y="3338790"/>
            <a:ext cx="1047073" cy="17376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719440" y="5241770"/>
            <a:ext cx="52731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Replace ‘Support Practitioners’ reference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 submenu with simpler ‘Support Forums’ reference.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06491" y="3445904"/>
            <a:ext cx="770384" cy="22034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8048188" y="1442740"/>
            <a:ext cx="595006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369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Community . Protect724 - ESP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733248" y="3434224"/>
            <a:ext cx="609602" cy="22956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826281" y="5229031"/>
            <a:ext cx="52917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Retired unique link to Protect724 - ESP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Use more general link to Resources / Support Forums.</a:t>
            </a:r>
          </a:p>
        </p:txBody>
      </p:sp>
      <p:sp>
        <p:nvSpPr>
          <p:cNvPr id="186" name="Rectangle 185"/>
          <p:cNvSpPr/>
          <p:nvPr/>
        </p:nvSpPr>
        <p:spPr>
          <a:xfrm>
            <a:off x="5576631" y="3165431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7237111" y="3384323"/>
            <a:ext cx="1047073" cy="16675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8125689" y="1483913"/>
            <a:ext cx="445288" cy="39271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661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Community . </a:t>
            </a:r>
            <a:r>
              <a:rPr lang="en-GB" sz="1600" dirty="0" err="1" smtClean="0"/>
              <a:t>Vivit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732932" y="3465797"/>
            <a:ext cx="609602" cy="2211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/>
          <p:cNvSpPr/>
          <p:nvPr/>
        </p:nvSpPr>
        <p:spPr>
          <a:xfrm>
            <a:off x="7173233" y="3725729"/>
            <a:ext cx="436330" cy="15640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/>
          <p:cNvSpPr/>
          <p:nvPr/>
        </p:nvSpPr>
        <p:spPr>
          <a:xfrm>
            <a:off x="5553291" y="3287463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8048188" y="1487425"/>
            <a:ext cx="509662" cy="41757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79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Community . Marketplace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721931" y="3446360"/>
            <a:ext cx="609602" cy="22956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4640185" y="976003"/>
            <a:ext cx="1175399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8" name="Rectangle 187"/>
          <p:cNvSpPr/>
          <p:nvPr/>
        </p:nvSpPr>
        <p:spPr>
          <a:xfrm>
            <a:off x="7231921" y="3537680"/>
            <a:ext cx="966651" cy="15595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9" name="Rectangle 188"/>
          <p:cNvSpPr/>
          <p:nvPr/>
        </p:nvSpPr>
        <p:spPr>
          <a:xfrm>
            <a:off x="5578929" y="3456241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048187" y="1499617"/>
            <a:ext cx="595006" cy="39057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90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Contact Us . Vertica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676773" y="3678248"/>
            <a:ext cx="800101" cy="255143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627993" y="963811"/>
            <a:ext cx="1175399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5573059" y="3676865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TextBox 67"/>
          <p:cNvSpPr txBox="1"/>
          <p:nvPr/>
        </p:nvSpPr>
        <p:spPr>
          <a:xfrm>
            <a:off x="6770056" y="5273854"/>
            <a:ext cx="52340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This unique link to </a:t>
            </a:r>
            <a:r>
              <a:rPr lang="en-US" dirty="0" smtClean="0">
                <a:solidFill>
                  <a:srgbClr val="FF0000"/>
                </a:solidFill>
              </a:rPr>
              <a:t>Vertica is </a:t>
            </a:r>
            <a:r>
              <a:rPr lang="en-US" dirty="0">
                <a:solidFill>
                  <a:srgbClr val="FF0000"/>
                </a:solidFill>
              </a:rPr>
              <a:t>retired.</a:t>
            </a:r>
            <a:endParaRPr lang="en-GB" strike="sngStrike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Use more general link to Resources / Support Forums.</a:t>
            </a:r>
          </a:p>
        </p:txBody>
      </p:sp>
      <p:sp>
        <p:nvSpPr>
          <p:cNvPr id="70" name="Rectangle 69"/>
          <p:cNvSpPr/>
          <p:nvPr/>
        </p:nvSpPr>
        <p:spPr>
          <a:xfrm>
            <a:off x="7238012" y="3363174"/>
            <a:ext cx="1047073" cy="17376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076921" y="1450849"/>
            <a:ext cx="567208" cy="45415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527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35716" y="145494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Contact Us . SaaS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676773" y="3683461"/>
            <a:ext cx="800101" cy="22482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4667250" y="949702"/>
            <a:ext cx="1148334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7" name="Rectangle 186"/>
          <p:cNvSpPr/>
          <p:nvPr/>
        </p:nvSpPr>
        <p:spPr>
          <a:xfrm>
            <a:off x="7099384" y="4552951"/>
            <a:ext cx="1337480" cy="21213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743008" y="5315640"/>
            <a:ext cx="54489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Historic link target is a generic microfocus.com link.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Therefore, retire the SaaS specific link, and leverage the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general Contact Support submenu link.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88" name="Rectangle 187"/>
          <p:cNvSpPr/>
          <p:nvPr/>
        </p:nvSpPr>
        <p:spPr>
          <a:xfrm>
            <a:off x="5559535" y="3868989"/>
            <a:ext cx="1079044" cy="18074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1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137881" y="1483913"/>
            <a:ext cx="420904" cy="39271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434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Contact Us . Email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679211" y="3681480"/>
            <a:ext cx="797664" cy="25115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667250" y="937494"/>
            <a:ext cx="1111758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5550355" y="3997387"/>
            <a:ext cx="1079044" cy="20986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769362" y="5273854"/>
            <a:ext cx="5422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Contact Support submenu will display multiple options,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including email, chat, feedback, phone for reaching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Micro Focus.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46" name="Rectangle 145"/>
          <p:cNvSpPr/>
          <p:nvPr/>
        </p:nvSpPr>
        <p:spPr>
          <a:xfrm>
            <a:off x="7085736" y="4552951"/>
            <a:ext cx="1704695" cy="29975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8101304" y="1459529"/>
            <a:ext cx="506247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454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Contact Us . Chat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5512213" y="4120816"/>
            <a:ext cx="1212436" cy="198608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314749" y="386013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615413" y="1052107"/>
            <a:ext cx="1224555" cy="46109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4667250" y="3688392"/>
            <a:ext cx="855758" cy="23700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TextBox 143"/>
          <p:cNvSpPr txBox="1"/>
          <p:nvPr/>
        </p:nvSpPr>
        <p:spPr>
          <a:xfrm>
            <a:off x="6860057" y="5273854"/>
            <a:ext cx="51335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Chat is a submenu on Help. Chat </a:t>
            </a:r>
            <a:r>
              <a:rPr lang="en-US" dirty="0">
                <a:solidFill>
                  <a:srgbClr val="FF0000"/>
                </a:solidFill>
              </a:rPr>
              <a:t>also remains </a:t>
            </a: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available </a:t>
            </a:r>
            <a:r>
              <a:rPr lang="en-US" dirty="0">
                <a:solidFill>
                  <a:srgbClr val="FF0000"/>
                </a:solidFill>
              </a:rPr>
              <a:t>as an </a:t>
            </a:r>
            <a:r>
              <a:rPr lang="en-US" dirty="0" smtClean="0">
                <a:solidFill>
                  <a:srgbClr val="FF0000"/>
                </a:solidFill>
              </a:rPr>
              <a:t>icon on </a:t>
            </a:r>
            <a:r>
              <a:rPr lang="en-US" dirty="0">
                <a:solidFill>
                  <a:srgbClr val="FF0000"/>
                </a:solidFill>
              </a:rPr>
              <a:t>the main page</a:t>
            </a:r>
            <a:r>
              <a:rPr lang="en-US" dirty="0" smtClean="0">
                <a:solidFill>
                  <a:srgbClr val="FF0000"/>
                </a:solidFill>
              </a:rPr>
              <a:t>. Resources / 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Contact Support submenu displays multiple options,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including email, chat, feedback, and phone.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9" name="Rectangle 6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11432332" y="1467188"/>
            <a:ext cx="486154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930548" y="3075036"/>
            <a:ext cx="481675" cy="1935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17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35716" y="145494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Contact Us . Web Submission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695076" y="3701818"/>
            <a:ext cx="781799" cy="220978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4655554" y="1052108"/>
            <a:ext cx="1160030" cy="48577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6" name="Rectangle 185"/>
          <p:cNvSpPr/>
          <p:nvPr/>
        </p:nvSpPr>
        <p:spPr>
          <a:xfrm>
            <a:off x="5588241" y="4316691"/>
            <a:ext cx="1025659" cy="16120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7" name="TextBox 186"/>
          <p:cNvSpPr txBox="1"/>
          <p:nvPr/>
        </p:nvSpPr>
        <p:spPr>
          <a:xfrm>
            <a:off x="6777268" y="5180698"/>
            <a:ext cx="5422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Contact Support submenu will display multiple options,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including email, chat, feedback, phone for reaching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Micro Focus.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89" name="Rectangle 188"/>
          <p:cNvSpPr/>
          <p:nvPr/>
        </p:nvSpPr>
        <p:spPr>
          <a:xfrm>
            <a:off x="7107936" y="4552951"/>
            <a:ext cx="1328927" cy="29975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075553" y="1492088"/>
            <a:ext cx="507615" cy="40892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790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Contact Us . Phone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5523007" y="4425828"/>
            <a:ext cx="1172321" cy="17826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208548" y="386013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667250" y="1106618"/>
            <a:ext cx="1002030" cy="41792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4692366" y="3701817"/>
            <a:ext cx="784509" cy="24805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TextBox 143"/>
          <p:cNvSpPr txBox="1"/>
          <p:nvPr/>
        </p:nvSpPr>
        <p:spPr>
          <a:xfrm>
            <a:off x="6709056" y="5455600"/>
            <a:ext cx="5422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Contact Support submenu will display multiple options,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including email, chat, feedback, phone for reaching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Micro Focus.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46" name="Rectangle 145"/>
          <p:cNvSpPr/>
          <p:nvPr/>
        </p:nvSpPr>
        <p:spPr>
          <a:xfrm>
            <a:off x="7123767" y="4538378"/>
            <a:ext cx="1222923" cy="31432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8102850" y="1479896"/>
            <a:ext cx="455934" cy="40892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89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35716" y="145494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Website Assistance . Getting Started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64286" y="1609452"/>
            <a:ext cx="1270008" cy="25240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5857726" y="98090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912352" y="3268584"/>
            <a:ext cx="1133856" cy="19928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11468137" y="1517947"/>
            <a:ext cx="458402" cy="38852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642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Website Assistance . FAQ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42801" y="1821800"/>
            <a:ext cx="760463" cy="3043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5809823" y="1009296"/>
            <a:ext cx="956738" cy="48253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949812" y="3392265"/>
            <a:ext cx="730636" cy="19265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11483045" y="1427386"/>
            <a:ext cx="384728" cy="48202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134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Website Assistance . Guides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69141" y="2044984"/>
            <a:ext cx="831659" cy="30437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8710344" y="4711762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5849734" y="944764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/>
          <p:cNvSpPr/>
          <p:nvPr/>
        </p:nvSpPr>
        <p:spPr>
          <a:xfrm>
            <a:off x="8950302" y="3180055"/>
            <a:ext cx="1144674" cy="2892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11426290" y="1496079"/>
            <a:ext cx="498238" cy="40892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11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35716" y="145494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Website Assistance . Feedback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93101" y="2341511"/>
            <a:ext cx="795508" cy="22937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TextBox 184"/>
          <p:cNvSpPr txBox="1"/>
          <p:nvPr/>
        </p:nvSpPr>
        <p:spPr>
          <a:xfrm>
            <a:off x="6984279" y="5353611"/>
            <a:ext cx="5422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Contact Support submenu will display multiple options,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including email, chat, feedback, phone for reaching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Micro Focus.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87" name="Rectangle 186"/>
          <p:cNvSpPr/>
          <p:nvPr/>
        </p:nvSpPr>
        <p:spPr>
          <a:xfrm>
            <a:off x="7070890" y="4575816"/>
            <a:ext cx="1426934" cy="27688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8" name="Rectangle 187"/>
          <p:cNvSpPr/>
          <p:nvPr/>
        </p:nvSpPr>
        <p:spPr>
          <a:xfrm>
            <a:off x="5851263" y="1071137"/>
            <a:ext cx="903105" cy="47047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1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054450" y="1438907"/>
            <a:ext cx="668414" cy="48648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124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Website Assistance . Access Levels</a:t>
            </a:r>
            <a:endParaRPr lang="en-GB" sz="1600" dirty="0"/>
          </a:p>
        </p:txBody>
      </p:sp>
      <p:sp>
        <p:nvSpPr>
          <p:cNvPr id="203" name="Rectangle 202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4" name="Rectangle 203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5" name="Rectangle 204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6" name="Rectangle 205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7" name="Rectangle 206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8" name="Rectangle 207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9" name="Rectangle 208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0" name="Rectangle 209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1" name="Rectangle 210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2" name="Rectangle 211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3" name="Rectangle 212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4" name="Rectangle 213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5" name="Rectangle 214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6" name="Rectangle 215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7" name="Rectangle 216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8" name="Rectangle 217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9" name="Rectangle 218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0" name="Rectangle 219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1" name="Rectangle 220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2" name="Rectangle 221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3" name="Rectangle 222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4" name="Rectangle 223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5" name="Rectangle 224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6" name="Rectangle 225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7" name="Rectangle 226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8" name="Rectangle 227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9" name="Rectangle 228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0" name="Rectangle 229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1" name="Rectangle 230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2" name="Rectangle 231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3" name="Rectangle 232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4" name="Rectangle 233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5" name="Rectangle 234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6" name="Rectangle 235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7" name="Rectangle 236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8" name="Rectangle 237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9" name="Rectangle 238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0" name="Rectangle 239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1" name="Rectangle 240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2" name="Rectangle 241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3" name="Rectangle 242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4" name="Rectangle 243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5" name="Rectangle 244">
            <a:hlinkClick r:id="rId43" action="ppaction://hlinksldjump"/>
          </p:cNvPr>
          <p:cNvSpPr/>
          <p:nvPr/>
        </p:nvSpPr>
        <p:spPr>
          <a:xfrm>
            <a:off x="5534024" y="2501048"/>
            <a:ext cx="1170082" cy="31955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6" name="Rectangle 245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7" name="Rectangle 246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8" name="Rectangle 247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9" name="Rectangle 248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0" name="Rectangle 249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1" name="Rectangle 250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2" name="Rectangle 251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3" name="Rectangle 252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4" name="Rectangle 253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5" name="Rectangle 254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6" name="Rectangle 255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7" name="Rectangle 256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8" name="Rectangle 257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9" name="Rectangle 258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0" name="Rectangle 259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1" name="Rectangle 260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2" name="Rectangle 261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5" name="Rectangle 264"/>
          <p:cNvSpPr/>
          <p:nvPr/>
        </p:nvSpPr>
        <p:spPr>
          <a:xfrm>
            <a:off x="8881885" y="3152285"/>
            <a:ext cx="1517891" cy="28039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6" name="Rectangle 265"/>
          <p:cNvSpPr/>
          <p:nvPr/>
        </p:nvSpPr>
        <p:spPr>
          <a:xfrm>
            <a:off x="5849735" y="1009295"/>
            <a:ext cx="941210" cy="52000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1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11379111" y="1473315"/>
            <a:ext cx="592596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172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5400">
          <a:solidFill>
            <a:srgbClr val="FF0000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5577</TotalTime>
  <Words>936</Words>
  <Application>Microsoft Office PowerPoint</Application>
  <PresentationFormat>Widescreen</PresentationFormat>
  <Paragraphs>151</Paragraphs>
  <Slides>69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3" baseType="lpstr">
      <vt:lpstr>Arial</vt:lpstr>
      <vt:lpstr>Calibri</vt:lpstr>
      <vt:lpstr>Calibri Light</vt:lpstr>
      <vt:lpstr>Office Theme</vt:lpstr>
      <vt:lpstr>Start</vt:lpstr>
      <vt:lpstr>Search</vt:lpstr>
      <vt:lpstr>Chat</vt:lpstr>
      <vt:lpstr>Forums</vt:lpstr>
      <vt:lpstr>Service Requests</vt:lpstr>
      <vt:lpstr>Patches</vt:lpstr>
      <vt:lpstr>Manuals</vt:lpstr>
      <vt:lpstr>Dashboards</vt:lpstr>
      <vt:lpstr>Submit Requests</vt:lpstr>
      <vt:lpstr>Main Menu</vt:lpstr>
      <vt:lpstr>Home . Welcome</vt:lpstr>
      <vt:lpstr>Home . My Support</vt:lpstr>
      <vt:lpstr>Home . Edit Profile</vt:lpstr>
      <vt:lpstr>Home . My Entitlements</vt:lpstr>
      <vt:lpstr>Home . Configuration Item</vt:lpstr>
      <vt:lpstr>Home . Manage Entitlements</vt:lpstr>
      <vt:lpstr>Home . SAM Admin</vt:lpstr>
      <vt:lpstr>Home . Email Notification</vt:lpstr>
      <vt:lpstr>Home . Survey Preferences</vt:lpstr>
      <vt:lpstr>Home . Group Entitlement</vt:lpstr>
      <vt:lpstr>Home . Vendor Group</vt:lpstr>
      <vt:lpstr>Home . Trial Admin</vt:lpstr>
      <vt:lpstr>Home . Software Sales Portal</vt:lpstr>
      <vt:lpstr>Home . Flexcare Credit Management</vt:lpstr>
      <vt:lpstr>Home . Alias SAID</vt:lpstr>
      <vt:lpstr>Home . Sign Out</vt:lpstr>
      <vt:lpstr>Dashboards . Dashboards</vt:lpstr>
      <vt:lpstr>Dashboards . My Products</vt:lpstr>
      <vt:lpstr>Dashboards . Manuals</vt:lpstr>
      <vt:lpstr>Dashboards . Patches</vt:lpstr>
      <vt:lpstr>Dashboards . Search Knowledgebase</vt:lpstr>
      <vt:lpstr>Dashboards . Change Requests</vt:lpstr>
      <vt:lpstr>Dashboards . Service Requests</vt:lpstr>
      <vt:lpstr>Dashboards . Product News</vt:lpstr>
      <vt:lpstr>Dashboards . Support News</vt:lpstr>
      <vt:lpstr>About Software . Products</vt:lpstr>
      <vt:lpstr>About Software . Partners</vt:lpstr>
      <vt:lpstr>About Software . Support</vt:lpstr>
      <vt:lpstr>About Software . Education</vt:lpstr>
      <vt:lpstr>About Software . Professional Services</vt:lpstr>
      <vt:lpstr>Product Information . Events</vt:lpstr>
      <vt:lpstr>Product Information . Free Trial</vt:lpstr>
      <vt:lpstr>Product Information . Redeem Trial</vt:lpstr>
      <vt:lpstr>Product Information . Contracts</vt:lpstr>
      <vt:lpstr>Product Information . Licenses &amp; Downloads (WW)</vt:lpstr>
      <vt:lpstr>Product Information . Licenses &amp; Downloads (US)</vt:lpstr>
      <vt:lpstr>Product Information . Software Vulnerability Alerts</vt:lpstr>
      <vt:lpstr>Product Information . Matrices</vt:lpstr>
      <vt:lpstr>Product Information . Hierarchy Updates</vt:lpstr>
      <vt:lpstr>Product Information . Software Product Lifecycle</vt:lpstr>
      <vt:lpstr>Product Information . Integration Portal</vt:lpstr>
      <vt:lpstr>Product Information . Translation Feedback</vt:lpstr>
      <vt:lpstr>Support Contact &amp; Community . Offerings</vt:lpstr>
      <vt:lpstr>Support Contact &amp; Community . Services</vt:lpstr>
      <vt:lpstr>Support Contact &amp; Community . Community . Support Practitioners</vt:lpstr>
      <vt:lpstr>Support Contact &amp; Community . Community . Protect724 - ESP</vt:lpstr>
      <vt:lpstr>Support Contact &amp; Community . Community . Vivit</vt:lpstr>
      <vt:lpstr>Support Contact &amp; Community . Community . Marketplace</vt:lpstr>
      <vt:lpstr>Support Contact &amp; Community . Contact Us . Vertica</vt:lpstr>
      <vt:lpstr>Support Contact &amp; Community . Contact Us . SaaS</vt:lpstr>
      <vt:lpstr>Support Contact &amp; Community . Contact Us . Email</vt:lpstr>
      <vt:lpstr>Support Contact &amp; Community . Contact Us . Chat</vt:lpstr>
      <vt:lpstr>Support Contact &amp; Community . Contact Us . Web Submission</vt:lpstr>
      <vt:lpstr>Support Contact &amp; Community . Contact Us . Phone</vt:lpstr>
      <vt:lpstr>Website Assistance . Getting Started</vt:lpstr>
      <vt:lpstr>Website Assistance . FAQ</vt:lpstr>
      <vt:lpstr>Website Assistance . Guides</vt:lpstr>
      <vt:lpstr>Website Assistance . Feedback</vt:lpstr>
      <vt:lpstr>Website Assistance . Access Levels</vt:lpstr>
    </vt:vector>
  </TitlesOfParts>
  <Company>Hewlett 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Husted, Bob</dc:creator>
  <cp:lastModifiedBy>Husted, Bob</cp:lastModifiedBy>
  <cp:revision>79</cp:revision>
  <dcterms:created xsi:type="dcterms:W3CDTF">2018-05-11T18:35:09Z</dcterms:created>
  <dcterms:modified xsi:type="dcterms:W3CDTF">2018-06-18T21:23:37Z</dcterms:modified>
</cp:coreProperties>
</file>