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5" r:id="rId1"/>
  </p:sldMasterIdLst>
  <p:notesMasterIdLst>
    <p:notesMasterId r:id="rId23"/>
  </p:notesMasterIdLst>
  <p:handoutMasterIdLst>
    <p:handoutMasterId r:id="rId24"/>
  </p:handoutMasterIdLst>
  <p:sldIdLst>
    <p:sldId id="656" r:id="rId2"/>
    <p:sldId id="939" r:id="rId3"/>
    <p:sldId id="943" r:id="rId4"/>
    <p:sldId id="923" r:id="rId5"/>
    <p:sldId id="940" r:id="rId6"/>
    <p:sldId id="934" r:id="rId7"/>
    <p:sldId id="935" r:id="rId8"/>
    <p:sldId id="941" r:id="rId9"/>
    <p:sldId id="936" r:id="rId10"/>
    <p:sldId id="937" r:id="rId11"/>
    <p:sldId id="938" r:id="rId12"/>
    <p:sldId id="942" r:id="rId13"/>
    <p:sldId id="924" r:id="rId14"/>
    <p:sldId id="925" r:id="rId15"/>
    <p:sldId id="926" r:id="rId16"/>
    <p:sldId id="927" r:id="rId17"/>
    <p:sldId id="928" r:id="rId18"/>
    <p:sldId id="929" r:id="rId19"/>
    <p:sldId id="930" r:id="rId20"/>
    <p:sldId id="931" r:id="rId21"/>
    <p:sldId id="932" r:id="rId22"/>
  </p:sldIdLst>
  <p:sldSz cx="9144000" cy="6858000" type="screen4x3"/>
  <p:notesSz cx="7010400" cy="12039600"/>
  <p:custShowLst>
    <p:custShow name="What's new" id="0">
      <p:sldLst/>
    </p:custShow>
    <p:custShow name="Setting up the template" id="1">
      <p:sldLst/>
    </p:custShow>
    <p:custShow name="New Layouts" id="2">
      <p:sldLst/>
    </p:custShow>
    <p:custShow name="Using the HP template" id="3">
      <p:sldLst/>
    </p:custShow>
    <p:custShow name="Creating visuals" id="4">
      <p:sldLst/>
    </p:custShow>
    <p:custShow name="File Formatting" id="5">
      <p:sldLst/>
    </p:custShow>
    <p:custShow name="Additional information" id="6">
      <p:sldLst/>
    </p:custShow>
  </p:custShowLst>
  <p:defaultTextStyle>
    <a:defPPr>
      <a:defRPr lang="en-US"/>
    </a:defPPr>
    <a:lvl1pPr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Futura Bk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080"/>
    <a:srgbClr val="0068A8"/>
    <a:srgbClr val="F8FB81"/>
    <a:srgbClr val="00ACC8"/>
    <a:srgbClr val="4260E8"/>
    <a:srgbClr val="5669D8"/>
    <a:srgbClr val="56646E"/>
    <a:srgbClr val="7B7B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86" autoAdjust="0"/>
    <p:restoredTop sz="93816" autoAdjust="0"/>
  </p:normalViewPr>
  <p:slideViewPr>
    <p:cSldViewPr snapToGrid="0">
      <p:cViewPr varScale="1">
        <p:scale>
          <a:sx n="97" d="100"/>
          <a:sy n="97" d="100"/>
        </p:scale>
        <p:origin x="-312" y="-90"/>
      </p:cViewPr>
      <p:guideLst>
        <p:guide orient="horz" pos="2389"/>
        <p:guide pos="34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096"/>
    </p:cViewPr>
  </p:sorterViewPr>
  <p:notesViewPr>
    <p:cSldViewPr snapToGrid="0">
      <p:cViewPr varScale="1">
        <p:scale>
          <a:sx n="78" d="100"/>
          <a:sy n="78" d="100"/>
        </p:scale>
        <p:origin x="-2016" y="-108"/>
      </p:cViewPr>
      <p:guideLst>
        <p:guide orient="horz" pos="3792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8" name="Rectangle 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88855" y="57567"/>
            <a:ext cx="4671977" cy="602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141" tIns="52071" rIns="104141" bIns="52071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100">
                <a:latin typeface="Futura Hv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61443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29233" y="11287125"/>
            <a:ext cx="567973" cy="567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79887" name="Rectangle 15"/>
          <p:cNvSpPr>
            <a:spLocks noChangeArrowheads="1"/>
          </p:cNvSpPr>
          <p:nvPr/>
        </p:nvSpPr>
        <p:spPr bwMode="auto">
          <a:xfrm>
            <a:off x="210962" y="11661307"/>
            <a:ext cx="395958" cy="283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141" tIns="52071" rIns="104141" bIns="52071" anchor="b"/>
          <a:lstStyle/>
          <a:p>
            <a:pPr eaLnBrk="0" hangingPunct="0">
              <a:spcBef>
                <a:spcPct val="0"/>
              </a:spcBef>
              <a:defRPr/>
            </a:pPr>
            <a:fld id="{B21FEEDA-FF64-4D64-9060-47567E7AB11F}" type="slidenum">
              <a:rPr lang="he-IL" sz="1000">
                <a:solidFill>
                  <a:schemeClr val="bg2"/>
                </a:solidFill>
              </a:rPr>
              <a:pPr eaLnBrk="0" hangingPunct="0">
                <a:spcBef>
                  <a:spcPct val="0"/>
                </a:spcBef>
                <a:defRPr/>
              </a:pPr>
              <a:t>‹#›</a:t>
            </a:fld>
            <a:endParaRPr lang="en-US" sz="1000" dirty="0">
              <a:solidFill>
                <a:schemeClr val="bg2"/>
              </a:solidFill>
            </a:endParaRPr>
          </a:p>
        </p:txBody>
      </p:sp>
      <p:sp>
        <p:nvSpPr>
          <p:cNvPr id="79888" name="Rectangle 16"/>
          <p:cNvSpPr>
            <a:spLocks noChangeArrowheads="1"/>
          </p:cNvSpPr>
          <p:nvPr/>
        </p:nvSpPr>
        <p:spPr bwMode="auto">
          <a:xfrm>
            <a:off x="618279" y="11661307"/>
            <a:ext cx="1139190" cy="283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141" tIns="52071" rIns="104141" bIns="52071" anchor="b"/>
          <a:lstStyle/>
          <a:p>
            <a:pPr eaLnBrk="0" hangingPunct="0">
              <a:spcBef>
                <a:spcPct val="0"/>
              </a:spcBef>
              <a:defRPr/>
            </a:pPr>
            <a:r>
              <a:rPr lang="en-US" sz="1000" dirty="0">
                <a:solidFill>
                  <a:schemeClr val="bg2"/>
                </a:solidFill>
              </a:rPr>
              <a:t>October 2003</a:t>
            </a:r>
          </a:p>
        </p:txBody>
      </p:sp>
      <p:sp>
        <p:nvSpPr>
          <p:cNvPr id="79889" name="Rectangle 17"/>
          <p:cNvSpPr>
            <a:spLocks noChangeArrowheads="1"/>
          </p:cNvSpPr>
          <p:nvPr/>
        </p:nvSpPr>
        <p:spPr bwMode="auto">
          <a:xfrm>
            <a:off x="1804530" y="11566734"/>
            <a:ext cx="3920631" cy="378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141" tIns="52071" rIns="104141" bIns="52071" anchor="b"/>
          <a:lstStyle/>
          <a:p>
            <a:pPr eaLnBrk="0" hangingPunct="0">
              <a:spcBef>
                <a:spcPct val="0"/>
              </a:spcBef>
              <a:defRPr/>
            </a:pPr>
            <a:r>
              <a:rPr lang="en-US" sz="1000" dirty="0">
                <a:solidFill>
                  <a:schemeClr val="bg2"/>
                </a:solidFill>
              </a:rPr>
              <a:t>Copyright © 2006 HP corporate presentation.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1028239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436813" y="296863"/>
            <a:ext cx="4795837" cy="35988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72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90478" y="298113"/>
            <a:ext cx="2591575" cy="402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141" tIns="52071" rIns="104141" bIns="52071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100">
                <a:latin typeface="Futura Hv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56399" y="4214683"/>
            <a:ext cx="6432691" cy="7008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141" tIns="52071" rIns="104141" bIns="5207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pic>
        <p:nvPicPr>
          <p:cNvPr id="31749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29233" y="11287125"/>
            <a:ext cx="567973" cy="567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210962" y="11661307"/>
            <a:ext cx="395958" cy="283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141" tIns="52071" rIns="104141" bIns="52071" anchor="b"/>
          <a:lstStyle/>
          <a:p>
            <a:pPr eaLnBrk="0" hangingPunct="0">
              <a:spcBef>
                <a:spcPct val="0"/>
              </a:spcBef>
              <a:defRPr/>
            </a:pPr>
            <a:fld id="{D879D245-AD50-47C2-8151-D6B41F1A7BB1}" type="slidenum">
              <a:rPr lang="he-IL" sz="1000">
                <a:solidFill>
                  <a:schemeClr val="bg2"/>
                </a:solidFill>
              </a:rPr>
              <a:pPr eaLnBrk="0" hangingPunct="0">
                <a:spcBef>
                  <a:spcPct val="0"/>
                </a:spcBef>
                <a:defRPr/>
              </a:pPr>
              <a:t>‹#›</a:t>
            </a:fld>
            <a:endParaRPr lang="en-US" sz="1000" dirty="0">
              <a:solidFill>
                <a:schemeClr val="bg2"/>
              </a:solidFill>
            </a:endParaRPr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618279" y="11661307"/>
            <a:ext cx="1139190" cy="283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141" tIns="52071" rIns="104141" bIns="52071" anchor="b"/>
          <a:lstStyle/>
          <a:p>
            <a:pPr eaLnBrk="0" hangingPunct="0">
              <a:spcBef>
                <a:spcPct val="0"/>
              </a:spcBef>
              <a:defRPr/>
            </a:pPr>
            <a:r>
              <a:rPr lang="en-US" sz="1000" dirty="0">
                <a:solidFill>
                  <a:schemeClr val="bg2"/>
                </a:solidFill>
              </a:rPr>
              <a:t>October 2003</a:t>
            </a:r>
          </a:p>
        </p:txBody>
      </p:sp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1804530" y="11566734"/>
            <a:ext cx="3920631" cy="378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141" tIns="52071" rIns="104141" bIns="52071" anchor="b"/>
          <a:lstStyle/>
          <a:p>
            <a:pPr eaLnBrk="0" hangingPunct="0">
              <a:spcBef>
                <a:spcPct val="0"/>
              </a:spcBef>
              <a:defRPr/>
            </a:pPr>
            <a:r>
              <a:rPr lang="en-US" sz="1000" dirty="0">
                <a:solidFill>
                  <a:schemeClr val="bg2"/>
                </a:solidFill>
              </a:rPr>
              <a:t>Copyright © 2006 HP corporate presentation.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16406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19063" indent="-119063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Char char="•"/>
      <a:defRPr sz="1200" kern="1200">
        <a:solidFill>
          <a:schemeClr val="tx1"/>
        </a:solidFill>
        <a:latin typeface="Futura Bk" pitchFamily="34" charset="0"/>
        <a:ea typeface="+mn-ea"/>
        <a:cs typeface="+mn-cs"/>
      </a:defRPr>
    </a:lvl1pPr>
    <a:lvl2pPr marL="344488" indent="-111125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Font typeface="Futura Bk" pitchFamily="34" charset="0"/>
      <a:buChar char="–"/>
      <a:defRPr sz="1000" kern="1200">
        <a:solidFill>
          <a:schemeClr val="tx1"/>
        </a:solidFill>
        <a:latin typeface="Futura Bk" pitchFamily="34" charset="0"/>
        <a:ea typeface="+mn-ea"/>
        <a:cs typeface="+mn-cs"/>
      </a:defRPr>
    </a:lvl2pPr>
    <a:lvl3pPr marL="569913" indent="-106363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Char char="•"/>
      <a:defRPr sz="900" kern="1200">
        <a:solidFill>
          <a:schemeClr val="tx1"/>
        </a:solidFill>
        <a:latin typeface="Futura Bk" pitchFamily="34" charset="0"/>
        <a:ea typeface="+mn-ea"/>
        <a:cs typeface="+mn-cs"/>
      </a:defRPr>
    </a:lvl3pPr>
    <a:lvl4pPr marL="795338" indent="-106363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Font typeface="Futura Bk" pitchFamily="34" charset="0"/>
      <a:buChar char="–"/>
      <a:defRPr sz="900" kern="1200">
        <a:solidFill>
          <a:schemeClr val="tx1"/>
        </a:solidFill>
        <a:latin typeface="Futura Bk" pitchFamily="34" charset="0"/>
        <a:ea typeface="+mn-ea"/>
        <a:cs typeface="+mn-cs"/>
      </a:defRPr>
    </a:lvl4pPr>
    <a:lvl5pPr marL="1033463" indent="-119063" algn="l" rtl="0" eaLnBrk="0" fontAlgn="base" hangingPunct="0">
      <a:lnSpc>
        <a:spcPct val="90000"/>
      </a:lnSpc>
      <a:spcBef>
        <a:spcPct val="25000"/>
      </a:spcBef>
      <a:spcAft>
        <a:spcPct val="10000"/>
      </a:spcAft>
      <a:buClr>
        <a:schemeClr val="bg2"/>
      </a:buClr>
      <a:buChar char="•"/>
      <a:defRPr sz="900" kern="1200">
        <a:solidFill>
          <a:schemeClr val="tx1"/>
        </a:solidFill>
        <a:latin typeface="Futura Bk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96888" y="903288"/>
            <a:ext cx="6016625" cy="4513262"/>
          </a:xfrm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01041" y="5719633"/>
            <a:ext cx="5608320" cy="541741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lt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/>
          <p:cNvSpPr txBox="1">
            <a:spLocks noChangeArrowheads="1"/>
          </p:cNvSpPr>
          <p:nvPr/>
        </p:nvSpPr>
        <p:spPr bwMode="white">
          <a:xfrm>
            <a:off x="465138" y="6376988"/>
            <a:ext cx="6019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900">
                <a:solidFill>
                  <a:srgbClr val="FFFFFF"/>
                </a:solidFill>
              </a:rPr>
              <a:t>© 2006 Hewlett-Packard Development Company, L.P.</a:t>
            </a:r>
            <a:br>
              <a:rPr lang="en-US" sz="900">
                <a:solidFill>
                  <a:srgbClr val="FFFFFF"/>
                </a:solidFill>
              </a:rPr>
            </a:br>
            <a:r>
              <a:rPr lang="en-US" sz="900">
                <a:solidFill>
                  <a:srgbClr val="FFFFFF"/>
                </a:solidFill>
              </a:rPr>
              <a:t>The information contained herein is subject to change without notice </a:t>
            </a:r>
          </a:p>
        </p:txBody>
      </p:sp>
      <p:grpSp>
        <p:nvGrpSpPr>
          <p:cNvPr id="5" name="Group 26"/>
          <p:cNvGrpSpPr>
            <a:grpSpLocks/>
          </p:cNvGrpSpPr>
          <p:nvPr/>
        </p:nvGrpSpPr>
        <p:grpSpPr bwMode="auto">
          <a:xfrm>
            <a:off x="0" y="4848225"/>
            <a:ext cx="9144000" cy="790575"/>
            <a:chOff x="0" y="3054"/>
            <a:chExt cx="5760" cy="498"/>
          </a:xfrm>
        </p:grpSpPr>
        <p:sp>
          <p:nvSpPr>
            <p:cNvPr id="6" name="Freeform 21"/>
            <p:cNvSpPr>
              <a:spLocks/>
            </p:cNvSpPr>
            <p:nvPr/>
          </p:nvSpPr>
          <p:spPr bwMode="white">
            <a:xfrm>
              <a:off x="584" y="3054"/>
              <a:ext cx="5176" cy="498"/>
            </a:xfrm>
            <a:custGeom>
              <a:avLst/>
              <a:gdLst/>
              <a:ahLst/>
              <a:cxnLst>
                <a:cxn ang="0">
                  <a:pos x="6" y="231"/>
                </a:cxn>
                <a:cxn ang="0">
                  <a:pos x="107" y="124"/>
                </a:cxn>
                <a:cxn ang="0">
                  <a:pos x="6" y="17"/>
                </a:cxn>
                <a:cxn ang="0">
                  <a:pos x="0" y="17"/>
                </a:cxn>
                <a:cxn ang="0">
                  <a:pos x="5" y="0"/>
                </a:cxn>
                <a:cxn ang="0">
                  <a:pos x="2578" y="0"/>
                </a:cxn>
                <a:cxn ang="0">
                  <a:pos x="2578" y="249"/>
                </a:cxn>
                <a:cxn ang="0">
                  <a:pos x="0" y="249"/>
                </a:cxn>
                <a:cxn ang="0">
                  <a:pos x="6" y="231"/>
                </a:cxn>
              </a:cxnLst>
              <a:rect l="0" t="0" r="r" b="b"/>
              <a:pathLst>
                <a:path w="2578" h="249">
                  <a:moveTo>
                    <a:pt x="6" y="231"/>
                  </a:moveTo>
                  <a:cubicBezTo>
                    <a:pt x="63" y="231"/>
                    <a:pt x="107" y="183"/>
                    <a:pt x="107" y="124"/>
                  </a:cubicBezTo>
                  <a:cubicBezTo>
                    <a:pt x="107" y="65"/>
                    <a:pt x="63" y="17"/>
                    <a:pt x="6" y="17"/>
                  </a:cubicBezTo>
                  <a:cubicBezTo>
                    <a:pt x="4" y="17"/>
                    <a:pt x="2" y="17"/>
                    <a:pt x="0" y="17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33" y="0"/>
                    <a:pt x="2578" y="0"/>
                    <a:pt x="2578" y="0"/>
                  </a:cubicBezTo>
                  <a:cubicBezTo>
                    <a:pt x="2578" y="249"/>
                    <a:pt x="2578" y="249"/>
                    <a:pt x="2578" y="249"/>
                  </a:cubicBezTo>
                  <a:cubicBezTo>
                    <a:pt x="2345" y="249"/>
                    <a:pt x="0" y="249"/>
                    <a:pt x="0" y="249"/>
                  </a:cubicBezTo>
                  <a:cubicBezTo>
                    <a:pt x="6" y="231"/>
                    <a:pt x="6" y="231"/>
                    <a:pt x="6" y="231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7" name="Group 22"/>
            <p:cNvGrpSpPr>
              <a:grpSpLocks/>
            </p:cNvGrpSpPr>
            <p:nvPr/>
          </p:nvGrpSpPr>
          <p:grpSpPr bwMode="auto">
            <a:xfrm>
              <a:off x="394" y="3054"/>
              <a:ext cx="358" cy="498"/>
              <a:chOff x="394" y="3054"/>
              <a:chExt cx="358" cy="498"/>
            </a:xfrm>
          </p:grpSpPr>
          <p:sp>
            <p:nvSpPr>
              <p:cNvPr id="9" name="Freeform 23"/>
              <p:cNvSpPr>
                <a:spLocks noEditPoints="1"/>
              </p:cNvSpPr>
              <p:nvPr userDrawn="1"/>
            </p:nvSpPr>
            <p:spPr bwMode="white">
              <a:xfrm>
                <a:off x="502" y="3204"/>
                <a:ext cx="250" cy="348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62" y="0"/>
                  </a:cxn>
                  <a:cxn ang="0">
                    <a:pos x="0" y="174"/>
                  </a:cxn>
                  <a:cxn ang="0">
                    <a:pos x="27" y="174"/>
                  </a:cxn>
                  <a:cxn ang="0">
                    <a:pos x="53" y="100"/>
                  </a:cxn>
                  <a:cxn ang="0">
                    <a:pos x="79" y="100"/>
                  </a:cxn>
                  <a:cxn ang="0">
                    <a:pos x="96" y="89"/>
                  </a:cxn>
                  <a:cxn ang="0">
                    <a:pos x="120" y="20"/>
                  </a:cxn>
                  <a:cxn ang="0">
                    <a:pos x="105" y="0"/>
                  </a:cxn>
                  <a:cxn ang="0">
                    <a:pos x="71" y="86"/>
                  </a:cxn>
                  <a:cxn ang="0">
                    <a:pos x="58" y="86"/>
                  </a:cxn>
                  <a:cxn ang="0">
                    <a:pos x="83" y="15"/>
                  </a:cxn>
                  <a:cxn ang="0">
                    <a:pos x="97" y="15"/>
                  </a:cxn>
                  <a:cxn ang="0">
                    <a:pos x="71" y="86"/>
                  </a:cxn>
                </a:cxnLst>
                <a:rect l="0" t="0" r="r" b="b"/>
                <a:pathLst>
                  <a:path w="125" h="174">
                    <a:moveTo>
                      <a:pt x="105" y="0"/>
                    </a:moveTo>
                    <a:cubicBezTo>
                      <a:pt x="62" y="0"/>
                      <a:pt x="62" y="0"/>
                      <a:pt x="62" y="0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27" y="174"/>
                      <a:pt x="27" y="174"/>
                      <a:pt x="27" y="174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85" y="100"/>
                      <a:pt x="93" y="98"/>
                      <a:pt x="96" y="89"/>
                    </a:cubicBezTo>
                    <a:cubicBezTo>
                      <a:pt x="99" y="80"/>
                      <a:pt x="116" y="34"/>
                      <a:pt x="120" y="20"/>
                    </a:cubicBezTo>
                    <a:cubicBezTo>
                      <a:pt x="125" y="6"/>
                      <a:pt x="114" y="0"/>
                      <a:pt x="105" y="0"/>
                    </a:cubicBezTo>
                    <a:close/>
                    <a:moveTo>
                      <a:pt x="71" y="86"/>
                    </a:moveTo>
                    <a:cubicBezTo>
                      <a:pt x="58" y="86"/>
                      <a:pt x="58" y="86"/>
                      <a:pt x="58" y="86"/>
                    </a:cubicBezTo>
                    <a:cubicBezTo>
                      <a:pt x="83" y="15"/>
                      <a:pt x="83" y="15"/>
                      <a:pt x="83" y="15"/>
                    </a:cubicBezTo>
                    <a:cubicBezTo>
                      <a:pt x="97" y="15"/>
                      <a:pt x="97" y="15"/>
                      <a:pt x="97" y="15"/>
                    </a:cubicBezTo>
                    <a:cubicBezTo>
                      <a:pt x="71" y="86"/>
                      <a:pt x="71" y="86"/>
                      <a:pt x="71" y="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0" name="Freeform 24"/>
              <p:cNvSpPr>
                <a:spLocks/>
              </p:cNvSpPr>
              <p:nvPr userDrawn="1"/>
            </p:nvSpPr>
            <p:spPr bwMode="white">
              <a:xfrm>
                <a:off x="394" y="3054"/>
                <a:ext cx="192" cy="344"/>
              </a:xfrm>
              <a:custGeom>
                <a:avLst/>
                <a:gdLst/>
                <a:ahLst/>
                <a:cxnLst>
                  <a:cxn ang="0">
                    <a:pos x="92" y="97"/>
                  </a:cxn>
                  <a:cxn ang="0">
                    <a:pos x="66" y="172"/>
                  </a:cxn>
                  <a:cxn ang="0">
                    <a:pos x="40" y="172"/>
                  </a:cxn>
                  <a:cxn ang="0">
                    <a:pos x="68" y="90"/>
                  </a:cxn>
                  <a:cxn ang="0">
                    <a:pos x="55" y="90"/>
                  </a:cxn>
                  <a:cxn ang="0">
                    <a:pos x="26" y="172"/>
                  </a:cxn>
                  <a:cxn ang="0">
                    <a:pos x="0" y="172"/>
                  </a:cxn>
                  <a:cxn ang="0">
                    <a:pos x="60" y="0"/>
                  </a:cxn>
                  <a:cxn ang="0">
                    <a:pos x="86" y="0"/>
                  </a:cxn>
                  <a:cxn ang="0">
                    <a:pos x="60" y="75"/>
                  </a:cxn>
                  <a:cxn ang="0">
                    <a:pos x="78" y="75"/>
                  </a:cxn>
                  <a:cxn ang="0">
                    <a:pos x="92" y="97"/>
                  </a:cxn>
                </a:cxnLst>
                <a:rect l="0" t="0" r="r" b="b"/>
                <a:pathLst>
                  <a:path w="96" h="172">
                    <a:moveTo>
                      <a:pt x="92" y="97"/>
                    </a:moveTo>
                    <a:cubicBezTo>
                      <a:pt x="66" y="172"/>
                      <a:pt x="66" y="172"/>
                      <a:pt x="66" y="172"/>
                    </a:cubicBezTo>
                    <a:cubicBezTo>
                      <a:pt x="40" y="172"/>
                      <a:pt x="40" y="172"/>
                      <a:pt x="40" y="172"/>
                    </a:cubicBezTo>
                    <a:cubicBezTo>
                      <a:pt x="68" y="90"/>
                      <a:pt x="68" y="90"/>
                      <a:pt x="68" y="90"/>
                    </a:cubicBezTo>
                    <a:cubicBezTo>
                      <a:pt x="55" y="90"/>
                      <a:pt x="55" y="90"/>
                      <a:pt x="55" y="90"/>
                    </a:cubicBezTo>
                    <a:cubicBezTo>
                      <a:pt x="26" y="172"/>
                      <a:pt x="26" y="172"/>
                      <a:pt x="26" y="172"/>
                    </a:cubicBezTo>
                    <a:cubicBezTo>
                      <a:pt x="0" y="172"/>
                      <a:pt x="0" y="172"/>
                      <a:pt x="0" y="172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60" y="75"/>
                      <a:pt x="60" y="75"/>
                      <a:pt x="60" y="75"/>
                    </a:cubicBezTo>
                    <a:cubicBezTo>
                      <a:pt x="78" y="75"/>
                      <a:pt x="78" y="75"/>
                      <a:pt x="78" y="75"/>
                    </a:cubicBezTo>
                    <a:cubicBezTo>
                      <a:pt x="90" y="75"/>
                      <a:pt x="96" y="86"/>
                      <a:pt x="92" y="97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8" name="Freeform 25"/>
            <p:cNvSpPr>
              <a:spLocks/>
            </p:cNvSpPr>
            <p:nvPr/>
          </p:nvSpPr>
          <p:spPr bwMode="white">
            <a:xfrm>
              <a:off x="0" y="3054"/>
              <a:ext cx="488" cy="498"/>
            </a:xfrm>
            <a:custGeom>
              <a:avLst/>
              <a:gdLst/>
              <a:ahLst/>
              <a:cxnLst>
                <a:cxn ang="0">
                  <a:pos x="251" y="0"/>
                </a:cxn>
                <a:cxn ang="0">
                  <a:pos x="0" y="0"/>
                </a:cxn>
                <a:cxn ang="0">
                  <a:pos x="0" y="249"/>
                </a:cxn>
                <a:cxn ang="0">
                  <a:pos x="246" y="249"/>
                </a:cxn>
                <a:cxn ang="0">
                  <a:pos x="254" y="229"/>
                </a:cxn>
                <a:cxn ang="0">
                  <a:pos x="175" y="122"/>
                </a:cxn>
                <a:cxn ang="0">
                  <a:pos x="245" y="18"/>
                </a:cxn>
                <a:cxn ang="0">
                  <a:pos x="251" y="0"/>
                </a:cxn>
              </a:cxnLst>
              <a:rect l="0" t="0" r="r" b="b"/>
              <a:pathLst>
                <a:path w="254" h="249">
                  <a:moveTo>
                    <a:pt x="2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246" y="249"/>
                    <a:pt x="246" y="249"/>
                    <a:pt x="246" y="249"/>
                  </a:cubicBezTo>
                  <a:cubicBezTo>
                    <a:pt x="254" y="229"/>
                    <a:pt x="254" y="229"/>
                    <a:pt x="254" y="229"/>
                  </a:cubicBezTo>
                  <a:cubicBezTo>
                    <a:pt x="208" y="219"/>
                    <a:pt x="175" y="175"/>
                    <a:pt x="175" y="122"/>
                  </a:cubicBezTo>
                  <a:cubicBezTo>
                    <a:pt x="175" y="73"/>
                    <a:pt x="204" y="32"/>
                    <a:pt x="245" y="18"/>
                  </a:cubicBezTo>
                  <a:cubicBezTo>
                    <a:pt x="251" y="0"/>
                    <a:pt x="251" y="0"/>
                    <a:pt x="25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232914" name="Rectangle 18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433388" y="3741738"/>
            <a:ext cx="4570412" cy="914400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bg1"/>
                </a:solidFill>
                <a:latin typeface="Futura Hv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32915" name="Rectangle 19"/>
          <p:cNvSpPr>
            <a:spLocks noGrp="1" noChangeArrowheads="1"/>
          </p:cNvSpPr>
          <p:nvPr>
            <p:ph type="ctrTitle"/>
          </p:nvPr>
        </p:nvSpPr>
        <p:spPr bwMode="gray">
          <a:xfrm>
            <a:off x="441325" y="274638"/>
            <a:ext cx="4551363" cy="3059112"/>
          </a:xfrm>
        </p:spPr>
        <p:txBody>
          <a:bodyPr/>
          <a:lstStyle>
            <a:lvl1pPr>
              <a:defRPr sz="4400">
                <a:solidFill>
                  <a:schemeClr val="bg1"/>
                </a:solidFill>
                <a:latin typeface="Futura Lt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3DB10-C639-4660-87D5-ACFC7E57F4B8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B33D2E-6121-4CAB-B542-BB96AB663965}" type="datetime3">
              <a:rPr lang="en-US"/>
              <a:pPr>
                <a:defRPr/>
              </a:pPr>
              <a:t>28 June 2011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FEB4F-A31B-4836-8CCF-9FA97624D906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6727C9-3783-4147-8695-A79CBBF8CA29}" type="datetime3">
              <a:rPr lang="en-US"/>
              <a:pPr>
                <a:defRPr/>
              </a:pPr>
              <a:t>28 June 2011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0050" y="1447800"/>
            <a:ext cx="4059238" cy="463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1688" y="1447800"/>
            <a:ext cx="4060825" cy="463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38979-5718-4145-903B-5D18417420CA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7A2E1-AFC2-442F-9D4F-7EDE1F423945}" type="datetime3">
              <a:rPr lang="en-US"/>
              <a:pPr>
                <a:defRPr/>
              </a:pPr>
              <a:t>28 June 2011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EB6140-5FB8-48F5-9B22-24FD5194F3EF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8E51C7-8125-4831-AD9B-773EDE971EA4}" type="datetime3">
              <a:rPr lang="en-US"/>
              <a:pPr>
                <a:defRPr/>
              </a:pPr>
              <a:t>28 June 2011</a:t>
            </a:fld>
            <a:endParaRPr lang="en-US"/>
          </a:p>
        </p:txBody>
      </p:sp>
      <p:sp>
        <p:nvSpPr>
          <p:cNvPr id="9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1A04AE-3FB6-44DC-9DEE-533064DC42A3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EBFDAD-8572-4227-A3B3-98344041D241}" type="datetime3">
              <a:rPr lang="en-US"/>
              <a:pPr>
                <a:defRPr/>
              </a:pPr>
              <a:t>28 June 2011</a:t>
            </a:fld>
            <a:endParaRPr lang="en-US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4613AF-2AF9-4182-91A8-2ADBC98D46AF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990D5-8799-48C5-813E-8E16EE9F03E8}" type="datetime3">
              <a:rPr lang="en-US"/>
              <a:pPr>
                <a:defRPr/>
              </a:pPr>
              <a:t>28 June 2011</a:t>
            </a:fld>
            <a:endParaRPr lang="en-US"/>
          </a:p>
        </p:txBody>
      </p:sp>
      <p:sp>
        <p:nvSpPr>
          <p:cNvPr id="4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B23AAB-3F93-4040-8FA4-A31FA36F6CA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D002D3-E623-45CE-BAB4-E5DEF64D613E}" type="datetime3">
              <a:rPr lang="en-US"/>
              <a:pPr>
                <a:defRPr/>
              </a:pPr>
              <a:t>28 June 2011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9FB121-6251-49F2-AF5B-8DB989E396CF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DC77D-DAD7-4D57-A2C0-342D0CB058F4}" type="datetime3">
              <a:rPr lang="en-US"/>
              <a:pPr>
                <a:defRPr/>
              </a:pPr>
              <a:t>28 June 2011</a:t>
            </a:fld>
            <a:endParaRPr lang="en-US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B71DD-74BF-4B3A-BE09-60B2438B7C5B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B241E0-35F4-46DA-BC83-67C29A4D17F3}" type="datetime3">
              <a:rPr lang="en-US"/>
              <a:pPr>
                <a:defRPr/>
              </a:pPr>
              <a:t>28 June 2011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05588" y="114300"/>
            <a:ext cx="2068512" cy="59658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0050" y="114300"/>
            <a:ext cx="6053138" cy="59658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9A13F7-0FE2-43A1-80DD-1EE3181758F4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BDD50F-CFB6-4799-96D7-4DF251839999}" type="datetime3">
              <a:rPr lang="en-US"/>
              <a:pPr>
                <a:defRPr/>
              </a:pPr>
              <a:t>28 June 2011</a:t>
            </a:fld>
            <a:endParaRPr lang="en-US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28625" y="114300"/>
            <a:ext cx="82454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00050" y="1447800"/>
            <a:ext cx="8272463" cy="463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31879" name="Rectangle 7"/>
          <p:cNvSpPr>
            <a:spLocks noChangeArrowheads="1"/>
          </p:cNvSpPr>
          <p:nvPr/>
        </p:nvSpPr>
        <p:spPr bwMode="ltGray">
          <a:xfrm>
            <a:off x="0" y="1171575"/>
            <a:ext cx="257175" cy="5686425"/>
          </a:xfrm>
          <a:prstGeom prst="rect">
            <a:avLst/>
          </a:prstGeom>
          <a:solidFill>
            <a:srgbClr val="0071B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231880" name="Rectangle 8"/>
          <p:cNvSpPr>
            <a:spLocks noChangeArrowheads="1"/>
          </p:cNvSpPr>
          <p:nvPr/>
        </p:nvSpPr>
        <p:spPr bwMode="ltGray">
          <a:xfrm>
            <a:off x="0" y="0"/>
            <a:ext cx="257175" cy="1114425"/>
          </a:xfrm>
          <a:prstGeom prst="rect">
            <a:avLst/>
          </a:prstGeom>
          <a:solidFill>
            <a:srgbClr val="0071B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pic>
        <p:nvPicPr>
          <p:cNvPr id="1030" name="Picture 1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8350250" y="6261100"/>
            <a:ext cx="555625" cy="438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2318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38150" y="6550025"/>
            <a:ext cx="3873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900">
                <a:solidFill>
                  <a:srgbClr val="848589"/>
                </a:solidFill>
                <a:cs typeface="Arial" charset="0"/>
              </a:defRPr>
            </a:lvl1pPr>
          </a:lstStyle>
          <a:p>
            <a:pPr>
              <a:defRPr/>
            </a:pPr>
            <a:fld id="{40E9E922-A688-4C96-B193-CAF415DBBFBC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sp>
        <p:nvSpPr>
          <p:cNvPr id="1231886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6613" y="6550025"/>
            <a:ext cx="1114425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900">
                <a:solidFill>
                  <a:srgbClr val="848589"/>
                </a:solidFill>
              </a:defRPr>
            </a:lvl1pPr>
          </a:lstStyle>
          <a:p>
            <a:pPr>
              <a:defRPr/>
            </a:pPr>
            <a:fld id="{C3B20EB1-8EC5-4351-9E4E-FB41E9FF7A0C}" type="datetime3">
              <a:rPr lang="en-US"/>
              <a:pPr>
                <a:defRPr/>
              </a:pPr>
              <a:t>28 June 2011</a:t>
            </a:fld>
            <a:endParaRPr lang="en-US"/>
          </a:p>
        </p:txBody>
      </p:sp>
      <p:sp>
        <p:nvSpPr>
          <p:cNvPr id="1231887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97075" y="6550025"/>
            <a:ext cx="535940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0"/>
              </a:spcBef>
              <a:defRPr sz="900">
                <a:solidFill>
                  <a:srgbClr val="848589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2pPr>
      <a:lvl3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3pPr>
      <a:lvl4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4pPr>
      <a:lvl5pPr algn="l" rtl="0" eaLnBrk="0" fontAlgn="base" hangingPunct="0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5pPr>
      <a:lvl6pPr marL="4572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6pPr>
      <a:lvl7pPr marL="9144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7pPr>
      <a:lvl8pPr marL="13716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8pPr>
      <a:lvl9pPr marL="1828800" algn="l" rtl="0" fontAlgn="base">
        <a:lnSpc>
          <a:spcPct val="90000"/>
        </a:lnSpc>
        <a:spcBef>
          <a:spcPct val="25000"/>
        </a:spcBef>
        <a:spcAft>
          <a:spcPct val="0"/>
        </a:spcAft>
        <a:defRPr sz="3600">
          <a:solidFill>
            <a:schemeClr val="tx2"/>
          </a:solidFill>
          <a:latin typeface="Futura Bk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SzPct val="8000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5715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Font typeface="Futura Bk" pitchFamily="34" charset="0"/>
        <a:buChar char="−"/>
        <a:defRPr sz="2400">
          <a:solidFill>
            <a:schemeClr val="tx1"/>
          </a:solidFill>
          <a:latin typeface="+mn-lt"/>
        </a:defRPr>
      </a:lvl2pPr>
      <a:lvl3pPr marL="9144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3pPr>
      <a:lvl4pPr marL="12573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Font typeface="Futura Bk" pitchFamily="34" charset="0"/>
        <a:buChar char="−"/>
        <a:defRPr sz="2000">
          <a:solidFill>
            <a:schemeClr val="tx1"/>
          </a:solidFill>
          <a:latin typeface="+mn-lt"/>
        </a:defRPr>
      </a:lvl4pPr>
      <a:lvl5pPr marL="1600200" indent="-228600" algn="l" rtl="0" eaLnBrk="0" fontAlgn="base" hangingPunct="0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5pPr>
      <a:lvl6pPr marL="20574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6pPr>
      <a:lvl7pPr marL="25146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7pPr>
      <a:lvl8pPr marL="29718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8pPr>
      <a:lvl9pPr marL="3429000" indent="-228600" algn="l" rtl="0" fontAlgn="base">
        <a:lnSpc>
          <a:spcPct val="90000"/>
        </a:lnSpc>
        <a:spcBef>
          <a:spcPct val="25000"/>
        </a:spcBef>
        <a:spcAft>
          <a:spcPct val="10000"/>
        </a:spcAft>
        <a:buClr>
          <a:srgbClr val="ABA69F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6"/>
          <p:cNvSpPr>
            <a:spLocks noGrp="1" noChangeArrowheads="1"/>
          </p:cNvSpPr>
          <p:nvPr>
            <p:ph type="ctrTitle"/>
          </p:nvPr>
        </p:nvSpPr>
        <p:spPr>
          <a:xfrm>
            <a:off x="441325" y="274638"/>
            <a:ext cx="8018463" cy="3059112"/>
          </a:xfrm>
        </p:spPr>
        <p:txBody>
          <a:bodyPr/>
          <a:lstStyle/>
          <a:p>
            <a:pPr eaLnBrk="1" hangingPunct="1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RUM</a:t>
            </a:r>
            <a:br>
              <a:rPr lang="en-US" dirty="0" smtClean="0"/>
            </a:br>
            <a:r>
              <a:rPr lang="en-US" dirty="0" smtClean="0"/>
              <a:t>Protocols SDK</a:t>
            </a:r>
            <a:endParaRPr lang="en-US" sz="2000" dirty="0" smtClean="0">
              <a:latin typeface="Futura Hv" pitchFamily="34" charset="0"/>
            </a:endParaRPr>
          </a:p>
        </p:txBody>
      </p:sp>
      <p:sp>
        <p:nvSpPr>
          <p:cNvPr id="3075" name="Rectangle 17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Michael Gopshtein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79938" y="6439871"/>
            <a:ext cx="289168" cy="123111"/>
          </a:xfrm>
          <a:prstGeom prst="rect">
            <a:avLst/>
          </a:prstGeom>
          <a:solidFill>
            <a:schemeClr val="accent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sz="800" dirty="0" smtClean="0">
                <a:solidFill>
                  <a:schemeClr val="bg1"/>
                </a:solidFill>
              </a:rPr>
              <a:t>2010</a:t>
            </a:r>
            <a:endParaRPr lang="en-US" sz="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4080"/>
                </a:solidFill>
              </a:rPr>
              <a:t>RUM Overview</a:t>
            </a:r>
            <a:endParaRPr lang="en-US" dirty="0">
              <a:solidFill>
                <a:srgbClr val="00408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9FEB4F-A31B-4836-8CCF-9FA97624D906}" type="slidenum">
              <a:rPr lang="he-IL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6727C9-3783-4147-8695-A79CBBF8CA29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  <p:pic>
        <p:nvPicPr>
          <p:cNvPr id="7170" name="Picture 2" descr="http://all-free-download.com/images/graphicmedium/multiple_users_clip_art_7523.jpg"/>
          <p:cNvPicPr>
            <a:picLocks noChangeAspect="1" noChangeArrowheads="1"/>
          </p:cNvPicPr>
          <p:nvPr/>
        </p:nvPicPr>
        <p:blipFill>
          <a:blip r:embed="rId2"/>
          <a:srcRect l="1611" t="2134" r="1864" b="1341"/>
          <a:stretch>
            <a:fillRect/>
          </a:stretch>
        </p:blipFill>
        <p:spPr bwMode="auto">
          <a:xfrm>
            <a:off x="644898" y="1963553"/>
            <a:ext cx="1299411" cy="1299411"/>
          </a:xfrm>
          <a:prstGeom prst="rect">
            <a:avLst/>
          </a:prstGeom>
          <a:noFill/>
        </p:spPr>
      </p:pic>
      <p:grpSp>
        <p:nvGrpSpPr>
          <p:cNvPr id="10" name="Group 9"/>
          <p:cNvGrpSpPr/>
          <p:nvPr/>
        </p:nvGrpSpPr>
        <p:grpSpPr>
          <a:xfrm>
            <a:off x="2290811" y="2117559"/>
            <a:ext cx="2286944" cy="1203158"/>
            <a:chOff x="3080084" y="2040557"/>
            <a:chExt cx="2286944" cy="1203158"/>
          </a:xfrm>
        </p:grpSpPr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3"/>
            <a:srcRect l="36440" b="53791"/>
            <a:stretch>
              <a:fillRect/>
            </a:stretch>
          </p:blipFill>
          <p:spPr bwMode="auto">
            <a:xfrm>
              <a:off x="3080084" y="2040557"/>
              <a:ext cx="2286944" cy="12031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9" name="TextBox 8"/>
            <p:cNvSpPr txBox="1"/>
            <p:nvPr/>
          </p:nvSpPr>
          <p:spPr>
            <a:xfrm>
              <a:off x="3667225" y="2396691"/>
              <a:ext cx="124165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solidFill>
                    <a:schemeClr val="accent6">
                      <a:lumMod val="20000"/>
                      <a:lumOff val="80000"/>
                    </a:schemeClr>
                  </a:solidFill>
                  <a:latin typeface="Century" pitchFamily="18" charset="0"/>
                </a:rPr>
                <a:t>Internet</a:t>
              </a:r>
              <a:endParaRPr lang="en-US" sz="20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Century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959066" y="1519024"/>
            <a:ext cx="2030930" cy="2207626"/>
            <a:chOff x="6920565" y="1682650"/>
            <a:chExt cx="2030930" cy="2207626"/>
          </a:xfrm>
        </p:grpSpPr>
        <p:pic>
          <p:nvPicPr>
            <p:cNvPr id="7175" name="Picture 7" descr="http://www.rentacomputer.com/rentals/Products/HP-Ser1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964815" y="1682650"/>
              <a:ext cx="1774924" cy="1933575"/>
            </a:xfrm>
            <a:prstGeom prst="rect">
              <a:avLst/>
            </a:prstGeom>
            <a:noFill/>
          </p:spPr>
        </p:pic>
        <p:sp>
          <p:nvSpPr>
            <p:cNvPr id="15" name="TextBox 14"/>
            <p:cNvSpPr txBox="1"/>
            <p:nvPr/>
          </p:nvSpPr>
          <p:spPr>
            <a:xfrm>
              <a:off x="6920565" y="3551722"/>
              <a:ext cx="20309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Application Servers</a:t>
              </a:r>
              <a:endParaRPr lang="en-US" dirty="0"/>
            </a:p>
          </p:txBody>
        </p:sp>
      </p:grpSp>
      <p:cxnSp>
        <p:nvCxnSpPr>
          <p:cNvPr id="19" name="Straight Connector 18"/>
          <p:cNvCxnSpPr/>
          <p:nvPr/>
        </p:nvCxnSpPr>
        <p:spPr bwMode="auto">
          <a:xfrm flipV="1">
            <a:off x="1992429" y="2656573"/>
            <a:ext cx="394636" cy="19250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 bwMode="auto">
          <a:xfrm>
            <a:off x="4560769" y="2683844"/>
            <a:ext cx="376991" cy="1604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 bwMode="auto">
          <a:xfrm flipV="1">
            <a:off x="6840352" y="2531444"/>
            <a:ext cx="397846" cy="25668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7" name="Group 26"/>
          <p:cNvGrpSpPr/>
          <p:nvPr/>
        </p:nvGrpSpPr>
        <p:grpSpPr>
          <a:xfrm>
            <a:off x="4991637" y="2136808"/>
            <a:ext cx="1784550" cy="898100"/>
            <a:chOff x="4991637" y="2136808"/>
            <a:chExt cx="1784550" cy="898100"/>
          </a:xfrm>
        </p:grpSpPr>
        <p:pic>
          <p:nvPicPr>
            <p:cNvPr id="7177" name="Picture 9" descr="http://www.tehnoveikals.bit2u.biz/cache/product_images/big/20091124/hp_procurve_1810g-24_switch_j9450a_abb_hp.jpg"/>
            <p:cNvPicPr>
              <a:picLocks noChangeAspect="1" noChangeArrowheads="1"/>
            </p:cNvPicPr>
            <p:nvPr/>
          </p:nvPicPr>
          <p:blipFill>
            <a:blip r:embed="rId5"/>
            <a:srcRect t="31813" b="32963"/>
            <a:stretch>
              <a:fillRect/>
            </a:stretch>
          </p:blipFill>
          <p:spPr bwMode="auto">
            <a:xfrm>
              <a:off x="4991637" y="2406317"/>
              <a:ext cx="1784550" cy="628591"/>
            </a:xfrm>
            <a:prstGeom prst="rect">
              <a:avLst/>
            </a:prstGeom>
            <a:noFill/>
          </p:spPr>
        </p:pic>
        <p:sp>
          <p:nvSpPr>
            <p:cNvPr id="25" name="TextBox 24"/>
            <p:cNvSpPr txBox="1"/>
            <p:nvPr/>
          </p:nvSpPr>
          <p:spPr>
            <a:xfrm>
              <a:off x="5005137" y="2136808"/>
              <a:ext cx="17132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Gateway/switch</a:t>
              </a:r>
              <a:endParaRPr lang="en-US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2914131" y="4061860"/>
            <a:ext cx="1061099" cy="1907475"/>
            <a:chOff x="2615748" y="4042609"/>
            <a:chExt cx="1061099" cy="1907475"/>
          </a:xfrm>
        </p:grpSpPr>
        <p:pic>
          <p:nvPicPr>
            <p:cNvPr id="7179" name="Picture 11" descr="http://www.rentrpc.com/images/HP-Desktop.jpg"/>
            <p:cNvPicPr>
              <a:picLocks noChangeAspect="1" noChangeArrowheads="1"/>
            </p:cNvPicPr>
            <p:nvPr/>
          </p:nvPicPr>
          <p:blipFill>
            <a:blip r:embed="rId6"/>
            <a:srcRect l="17948" r="21825"/>
            <a:stretch>
              <a:fillRect/>
            </a:stretch>
          </p:blipFill>
          <p:spPr bwMode="auto">
            <a:xfrm>
              <a:off x="2615748" y="4042609"/>
              <a:ext cx="1002889" cy="1665171"/>
            </a:xfrm>
            <a:prstGeom prst="rect">
              <a:avLst/>
            </a:prstGeom>
            <a:noFill/>
          </p:spPr>
        </p:pic>
        <p:sp>
          <p:nvSpPr>
            <p:cNvPr id="29" name="TextBox 28"/>
            <p:cNvSpPr txBox="1"/>
            <p:nvPr/>
          </p:nvSpPr>
          <p:spPr>
            <a:xfrm>
              <a:off x="2820199" y="5611530"/>
              <a:ext cx="85664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RUM</a:t>
              </a:r>
              <a:endParaRPr lang="en-US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043639" y="4012129"/>
            <a:ext cx="1212783" cy="1907475"/>
            <a:chOff x="2590800" y="4042609"/>
            <a:chExt cx="1212783" cy="1907475"/>
          </a:xfrm>
        </p:grpSpPr>
        <p:pic>
          <p:nvPicPr>
            <p:cNvPr id="32" name="Picture 11" descr="http://www.rentrpc.com/images/HP-Desktop.jpg"/>
            <p:cNvPicPr>
              <a:picLocks noChangeAspect="1" noChangeArrowheads="1"/>
            </p:cNvPicPr>
            <p:nvPr/>
          </p:nvPicPr>
          <p:blipFill>
            <a:blip r:embed="rId6"/>
            <a:srcRect l="17948" r="21825"/>
            <a:stretch>
              <a:fillRect/>
            </a:stretch>
          </p:blipFill>
          <p:spPr bwMode="auto">
            <a:xfrm>
              <a:off x="2615748" y="4042609"/>
              <a:ext cx="1002889" cy="1665171"/>
            </a:xfrm>
            <a:prstGeom prst="rect">
              <a:avLst/>
            </a:prstGeom>
            <a:noFill/>
          </p:spPr>
        </p:pic>
        <p:sp>
          <p:nvSpPr>
            <p:cNvPr id="33" name="TextBox 32"/>
            <p:cNvSpPr txBox="1"/>
            <p:nvPr/>
          </p:nvSpPr>
          <p:spPr>
            <a:xfrm>
              <a:off x="2590800" y="5611530"/>
              <a:ext cx="121278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BSM</a:t>
              </a:r>
              <a:endParaRPr lang="en-US" dirty="0"/>
            </a:p>
          </p:txBody>
        </p:sp>
      </p:grpSp>
      <p:cxnSp>
        <p:nvCxnSpPr>
          <p:cNvPr id="34" name="Straight Connector 33"/>
          <p:cNvCxnSpPr/>
          <p:nvPr/>
        </p:nvCxnSpPr>
        <p:spPr bwMode="auto">
          <a:xfrm flipV="1">
            <a:off x="3878981" y="3020728"/>
            <a:ext cx="1288182" cy="1002632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 bwMode="auto">
          <a:xfrm>
            <a:off x="3962399" y="4924927"/>
            <a:ext cx="1023487" cy="12833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grpSp>
        <p:nvGrpSpPr>
          <p:cNvPr id="41" name="Group 40"/>
          <p:cNvGrpSpPr/>
          <p:nvPr/>
        </p:nvGrpSpPr>
        <p:grpSpPr>
          <a:xfrm>
            <a:off x="6110138" y="4319739"/>
            <a:ext cx="2014616" cy="1599800"/>
            <a:chOff x="6167889" y="4079107"/>
            <a:chExt cx="2014616" cy="1599800"/>
          </a:xfrm>
        </p:grpSpPr>
        <p:pic>
          <p:nvPicPr>
            <p:cNvPr id="7180" name="Picture 12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167889" y="4079107"/>
              <a:ext cx="1342730" cy="9067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82" name="Picture 14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6466370" y="4440103"/>
              <a:ext cx="1339991" cy="9019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81" name="Picture 13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6836895" y="4767365"/>
              <a:ext cx="1345610" cy="9115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468043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A712E9AE-2955-4A2E-8120-A2FAF2CE76C4}" type="slidenum">
              <a:rPr lang="he-IL" smtClean="0"/>
              <a:pPr/>
              <a:t>4</a:t>
            </a:fld>
            <a:endParaRPr lang="en-US" smtClean="0"/>
          </a:p>
        </p:txBody>
      </p:sp>
      <p:sp>
        <p:nvSpPr>
          <p:cNvPr id="6147" name="Date Placeholder 4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fld id="{1592B3C6-2A9A-42A6-A1D7-93733517600D}" type="datetime3">
              <a:rPr lang="en-US" smtClean="0"/>
              <a:pPr/>
              <a:t>28 June 2011</a:t>
            </a:fld>
            <a:endParaRPr lang="en-US" smtClean="0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Data Flow – High-level View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2563447" y="2383692"/>
            <a:ext cx="1305169" cy="125046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utura Bk" pitchFamily="34" charset="0"/>
              </a:rPr>
              <a:t>RUM</a:t>
            </a:r>
            <a:endParaRPr lang="en-US" sz="2000" dirty="0" smtClean="0">
              <a:solidFill>
                <a:schemeClr val="bg1"/>
              </a:solidFill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utura Bk" pitchFamily="34" charset="0"/>
              </a:rPr>
              <a:t>Probe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4755663" y="2395415"/>
            <a:ext cx="1254370" cy="124655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utura Bk" pitchFamily="34" charset="0"/>
              </a:rPr>
              <a:t>RUM</a:t>
            </a:r>
            <a:endParaRPr lang="en-US" sz="2000" dirty="0" smtClean="0">
              <a:solidFill>
                <a:schemeClr val="bg1"/>
              </a:solidFill>
            </a:endParaRP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utura Bk" pitchFamily="34" charset="0"/>
              </a:rPr>
              <a:t>Engine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6889262" y="2407139"/>
            <a:ext cx="1254369" cy="122701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utura Bk" pitchFamily="34" charset="0"/>
              </a:rPr>
              <a:t>BSM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1113693" y="1989015"/>
            <a:ext cx="566615" cy="206717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wrap="non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Futura Bk" pitchFamily="34" charset="0"/>
              </a:rPr>
              <a:t>Network</a:t>
            </a:r>
          </a:p>
        </p:txBody>
      </p:sp>
      <p:sp>
        <p:nvSpPr>
          <p:cNvPr id="11" name="Pentagon 10"/>
          <p:cNvSpPr/>
          <p:nvPr/>
        </p:nvSpPr>
        <p:spPr bwMode="auto">
          <a:xfrm>
            <a:off x="1758463" y="2829168"/>
            <a:ext cx="687754" cy="338554"/>
          </a:xfrm>
          <a:prstGeom prst="homePlat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rPr>
              <a:t>n</a:t>
            </a:r>
          </a:p>
        </p:txBody>
      </p:sp>
      <p:sp>
        <p:nvSpPr>
          <p:cNvPr id="12" name="Pentagon 11"/>
          <p:cNvSpPr/>
          <p:nvPr/>
        </p:nvSpPr>
        <p:spPr bwMode="auto">
          <a:xfrm>
            <a:off x="3942863" y="2833076"/>
            <a:ext cx="687754" cy="338554"/>
          </a:xfrm>
          <a:prstGeom prst="homePlat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Futura Bk" pitchFamily="34" charset="0"/>
            </a:endParaRPr>
          </a:p>
        </p:txBody>
      </p:sp>
      <p:sp>
        <p:nvSpPr>
          <p:cNvPr id="13" name="Pentagon 12"/>
          <p:cNvSpPr/>
          <p:nvPr/>
        </p:nvSpPr>
        <p:spPr bwMode="auto">
          <a:xfrm>
            <a:off x="6132403" y="2840891"/>
            <a:ext cx="687754" cy="338554"/>
          </a:xfrm>
          <a:prstGeom prst="homePlat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Futura Bk" pitchFamily="34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2483318" y="2088683"/>
            <a:ext cx="3590223" cy="1876926"/>
          </a:xfrm>
          <a:prstGeom prst="rect">
            <a:avLst/>
          </a:prstGeom>
          <a:noFill/>
          <a:ln>
            <a:prstDash val="sysDot"/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Futura B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>
                <a:solidFill>
                  <a:srgbClr val="004080"/>
                </a:solidFill>
              </a:rPr>
              <a:t>TCP-Level Reports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9FEB4F-A31B-4836-8CCF-9FA97624D906}" type="slidenum">
              <a:rPr lang="he-IL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6727C9-3783-4147-8695-A79CBBF8CA29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TCP-level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 protocol parser is required</a:t>
            </a:r>
          </a:p>
          <a:p>
            <a:r>
              <a:rPr lang="en-US" dirty="0" smtClean="0"/>
              <a:t>Network Statistics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Average Request response time breakdown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 l="2339" t="32338" r="4355" b="54384"/>
          <a:stretch>
            <a:fillRect/>
          </a:stretch>
        </p:blipFill>
        <p:spPr bwMode="auto">
          <a:xfrm>
            <a:off x="578447" y="2432482"/>
            <a:ext cx="8406581" cy="9009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/>
          <a:srcRect l="2339" t="32124" r="4274" b="55883"/>
          <a:stretch>
            <a:fillRect/>
          </a:stretch>
        </p:blipFill>
        <p:spPr bwMode="auto">
          <a:xfrm>
            <a:off x="540155" y="4079042"/>
            <a:ext cx="8445910" cy="816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TCP-level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Additional presentations</a:t>
            </a:r>
          </a:p>
          <a:p>
            <a:pPr lvl="1"/>
            <a:r>
              <a:rPr lang="en-US" dirty="0" smtClean="0"/>
              <a:t>Over-time graphs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lvl="1"/>
            <a:r>
              <a:rPr lang="en-US" dirty="0" smtClean="0"/>
              <a:t>Breakdown by End User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lvl="1"/>
            <a:r>
              <a:rPr lang="en-US" dirty="0" smtClean="0"/>
              <a:t>Breakdown by Software Elements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13658" y="1123637"/>
            <a:ext cx="2326908" cy="21104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52750" y="3518222"/>
            <a:ext cx="4007669" cy="900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32973" y="4971682"/>
            <a:ext cx="4652762" cy="13858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>
                <a:solidFill>
                  <a:srgbClr val="004080"/>
                </a:solidFill>
              </a:rPr>
              <a:t>Protocol Parser - ROLES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9FEB4F-A31B-4836-8CCF-9FA97624D906}" type="slidenum">
              <a:rPr lang="he-IL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6727C9-3783-4147-8695-A79CBBF8CA29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Protocol Parser: </a:t>
            </a:r>
            <a:r>
              <a:rPr lang="en-US" dirty="0" smtClean="0">
                <a:solidFill>
                  <a:srgbClr val="0068A8"/>
                </a:solidFill>
              </a:rPr>
              <a:t>descriptor</a:t>
            </a:r>
            <a:endParaRPr lang="en-US" dirty="0">
              <a:solidFill>
                <a:srgbClr val="0068A8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Provides </a:t>
            </a:r>
            <a:r>
              <a:rPr lang="en-US" b="1" dirty="0" smtClean="0"/>
              <a:t>“descriptor” </a:t>
            </a:r>
            <a:r>
              <a:rPr lang="en-US" dirty="0" smtClean="0"/>
              <a:t>for each action.</a:t>
            </a:r>
          </a:p>
          <a:p>
            <a:pPr lvl="1"/>
            <a:r>
              <a:rPr lang="en-US" dirty="0" smtClean="0"/>
              <a:t>Clear names for the actions</a:t>
            </a:r>
          </a:p>
          <a:p>
            <a:pPr lvl="1"/>
            <a:r>
              <a:rPr lang="en-US" dirty="0" smtClean="0"/>
              <a:t>Aggregation by action types (classification algorithm)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9153" y="2981445"/>
            <a:ext cx="7489319" cy="211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Protocol Parser: </a:t>
            </a:r>
            <a:r>
              <a:rPr lang="en-US" dirty="0" smtClean="0">
                <a:solidFill>
                  <a:srgbClr val="0068A8"/>
                </a:solidFill>
              </a:rPr>
              <a:t>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Aggregate individual requests to </a:t>
            </a:r>
            <a:r>
              <a:rPr lang="en-US" b="1" dirty="0" smtClean="0"/>
              <a:t>“actions”</a:t>
            </a:r>
          </a:p>
          <a:p>
            <a:pPr lvl="1"/>
            <a:r>
              <a:rPr lang="en-US" dirty="0" smtClean="0"/>
              <a:t>Better represents end-user experience</a:t>
            </a:r>
          </a:p>
          <a:p>
            <a:pPr lvl="1"/>
            <a:r>
              <a:rPr lang="en-US" dirty="0" smtClean="0"/>
              <a:t>Example – Web pages. A browser makes multiple HTTP requests:</a:t>
            </a:r>
          </a:p>
          <a:p>
            <a:pPr lvl="2"/>
            <a:r>
              <a:rPr lang="en-US" dirty="0" smtClean="0"/>
              <a:t>HTML page</a:t>
            </a:r>
          </a:p>
          <a:p>
            <a:pPr lvl="2"/>
            <a:r>
              <a:rPr lang="en-US" dirty="0" smtClean="0"/>
              <a:t>Style Sheet page (CSS)</a:t>
            </a:r>
          </a:p>
          <a:p>
            <a:pPr lvl="2"/>
            <a:r>
              <a:rPr lang="en-US" dirty="0" smtClean="0"/>
              <a:t>JavaScript code</a:t>
            </a:r>
          </a:p>
          <a:p>
            <a:pPr lvl="2"/>
            <a:r>
              <a:rPr lang="en-US" dirty="0" smtClean="0"/>
              <a:t>Logo image</a:t>
            </a:r>
          </a:p>
          <a:p>
            <a:pPr lvl="2">
              <a:buNone/>
            </a:pPr>
            <a:r>
              <a:rPr lang="en-US" dirty="0" smtClean="0"/>
              <a:t>all those get aggregated to single “page” in reports.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Protocol Parser: </a:t>
            </a:r>
            <a:r>
              <a:rPr lang="en-US" dirty="0" smtClean="0">
                <a:solidFill>
                  <a:srgbClr val="0068A8"/>
                </a:solidFill>
              </a:rPr>
              <a:t>status 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Based on </a:t>
            </a:r>
            <a:r>
              <a:rPr lang="en-US" b="1" dirty="0" smtClean="0"/>
              <a:t>“status code”</a:t>
            </a:r>
            <a:r>
              <a:rPr lang="en-US" dirty="0" smtClean="0"/>
              <a:t> we know whether each action has succeeded, and can calculate the </a:t>
            </a:r>
            <a:r>
              <a:rPr lang="en-US" u="sng" dirty="0" smtClean="0"/>
              <a:t>availability</a:t>
            </a:r>
            <a:r>
              <a:rPr lang="en-US" dirty="0" smtClean="0"/>
              <a:t> of the server.</a:t>
            </a:r>
          </a:p>
          <a:p>
            <a:pPr lvl="1"/>
            <a:r>
              <a:rPr lang="en-US" dirty="0" smtClean="0"/>
              <a:t>“Connection availability” is already a part of TCP-level information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Example: Microsoft SQL Server error codes.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6907" y="4339642"/>
            <a:ext cx="6473540" cy="1821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smtClean="0">
                <a:solidFill>
                  <a:srgbClr val="004080"/>
                </a:solidFill>
              </a:rPr>
              <a:t>SDK Overview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69FEB4F-A31B-4836-8CCF-9FA97624D906}" type="slidenum">
              <a:rPr lang="he-IL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3D6727C9-3783-4147-8695-A79CBBF8CA29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00050" y="1447800"/>
            <a:ext cx="8272463" cy="4632325"/>
          </a:xfrm>
        </p:spPr>
        <p:txBody>
          <a:bodyPr/>
          <a:lstStyle/>
          <a:p>
            <a:r>
              <a:rPr lang="en-US" dirty="0" smtClean="0"/>
              <a:t>Most of the processing is already performed by the framework: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RUM Probe – Processing Stages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  <p:sp>
        <p:nvSpPr>
          <p:cNvPr id="6" name="Right Arrow Callout 5"/>
          <p:cNvSpPr/>
          <p:nvPr/>
        </p:nvSpPr>
        <p:spPr bwMode="auto">
          <a:xfrm>
            <a:off x="711200" y="2463394"/>
            <a:ext cx="1914769" cy="1453662"/>
          </a:xfrm>
          <a:prstGeom prst="rightArrowCallout">
            <a:avLst>
              <a:gd name="adj1" fmla="val 25000"/>
              <a:gd name="adj2" fmla="val 23387"/>
              <a:gd name="adj3" fmla="val 25000"/>
              <a:gd name="adj4" fmla="val 64977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Capture Network Packets</a:t>
            </a:r>
            <a:endParaRPr kumimoji="0" lang="en-US" sz="180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latin typeface="Futura Bk" pitchFamily="34" charset="0"/>
            </a:endParaRPr>
          </a:p>
        </p:txBody>
      </p:sp>
      <p:sp>
        <p:nvSpPr>
          <p:cNvPr id="7" name="Right Arrow Callout 6"/>
          <p:cNvSpPr/>
          <p:nvPr/>
        </p:nvSpPr>
        <p:spPr bwMode="auto">
          <a:xfrm>
            <a:off x="2684586" y="2475117"/>
            <a:ext cx="2160953" cy="1453662"/>
          </a:xfrm>
          <a:prstGeom prst="rightArrowCallout">
            <a:avLst>
              <a:gd name="adj1" fmla="val 25000"/>
              <a:gd name="adj2" fmla="val 23387"/>
              <a:gd name="adj3" fmla="val 25000"/>
              <a:gd name="adj4" fmla="val 71487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Assemble TCP Connections</a:t>
            </a:r>
            <a:endParaRPr kumimoji="0" lang="en-US" sz="180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latin typeface="Futura Bk" pitchFamily="34" charset="0"/>
            </a:endParaRPr>
          </a:p>
        </p:txBody>
      </p:sp>
      <p:sp>
        <p:nvSpPr>
          <p:cNvPr id="8" name="Right Arrow Callout 7"/>
          <p:cNvSpPr/>
          <p:nvPr/>
        </p:nvSpPr>
        <p:spPr bwMode="auto">
          <a:xfrm>
            <a:off x="4915878" y="2486840"/>
            <a:ext cx="2160953" cy="1453662"/>
          </a:xfrm>
          <a:prstGeom prst="rightArrowCallout">
            <a:avLst>
              <a:gd name="adj1" fmla="val 25000"/>
              <a:gd name="adj2" fmla="val 23387"/>
              <a:gd name="adj3" fmla="val 25000"/>
              <a:gd name="adj4" fmla="val 70764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Generic Network</a:t>
            </a:r>
            <a:r>
              <a:rPr kumimoji="0" lang="en-US" sz="1800" i="0" u="none" strike="noStrike" cap="none" normalizeH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 Parameters</a:t>
            </a:r>
            <a:endParaRPr kumimoji="0" lang="en-US" sz="180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latin typeface="Futura Bk" pitchFamily="34" charset="0"/>
            </a:endParaRPr>
          </a:p>
        </p:txBody>
      </p:sp>
      <p:sp>
        <p:nvSpPr>
          <p:cNvPr id="9" name="Down Arrow Callout 8"/>
          <p:cNvSpPr/>
          <p:nvPr/>
        </p:nvSpPr>
        <p:spPr bwMode="auto">
          <a:xfrm>
            <a:off x="7151075" y="2486840"/>
            <a:ext cx="1430215" cy="2094523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825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Break Connection to Requests</a:t>
            </a:r>
          </a:p>
        </p:txBody>
      </p:sp>
      <p:sp>
        <p:nvSpPr>
          <p:cNvPr id="11" name="Left Arrow Callout 10"/>
          <p:cNvSpPr/>
          <p:nvPr/>
        </p:nvSpPr>
        <p:spPr bwMode="auto">
          <a:xfrm>
            <a:off x="6557108" y="4659517"/>
            <a:ext cx="2039816" cy="1328616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0341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Response Time Breakdown</a:t>
            </a:r>
          </a:p>
        </p:txBody>
      </p:sp>
      <p:sp>
        <p:nvSpPr>
          <p:cNvPr id="12" name="Left Arrow Callout 11"/>
          <p:cNvSpPr/>
          <p:nvPr/>
        </p:nvSpPr>
        <p:spPr bwMode="auto">
          <a:xfrm>
            <a:off x="4450862" y="4694686"/>
            <a:ext cx="2039816" cy="1328616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0341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chemeClr val="accent6">
                    <a:lumMod val="50000"/>
                  </a:schemeClr>
                </a:solidFill>
                <a:latin typeface="Futura Bk" pitchFamily="34" charset="0"/>
              </a:rPr>
              <a:t>Protocol Parser</a:t>
            </a:r>
          </a:p>
        </p:txBody>
      </p:sp>
      <p:sp>
        <p:nvSpPr>
          <p:cNvPr id="13" name="Left Arrow Callout 12"/>
          <p:cNvSpPr/>
          <p:nvPr/>
        </p:nvSpPr>
        <p:spPr bwMode="auto">
          <a:xfrm>
            <a:off x="2325077" y="4702501"/>
            <a:ext cx="2039816" cy="1328616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0341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Post Processing</a:t>
            </a:r>
          </a:p>
        </p:txBody>
      </p:sp>
      <p:sp>
        <p:nvSpPr>
          <p:cNvPr id="14" name="Left Arrow Callout 13"/>
          <p:cNvSpPr/>
          <p:nvPr/>
        </p:nvSpPr>
        <p:spPr bwMode="auto">
          <a:xfrm>
            <a:off x="664307" y="4753301"/>
            <a:ext cx="1563077" cy="1328616"/>
          </a:xfrm>
          <a:prstGeom prst="leftArrowCallout">
            <a:avLst>
              <a:gd name="adj1" fmla="val 25000"/>
              <a:gd name="adj2" fmla="val 50000"/>
              <a:gd name="adj3" fmla="val 8529"/>
              <a:gd name="adj4" fmla="val 9275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800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Publish Data to Engine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Protocol Parser Basics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>
            <a:off x="859693" y="1453663"/>
            <a:ext cx="5683250" cy="2002080"/>
            <a:chOff x="1078523" y="1547448"/>
            <a:chExt cx="5683250" cy="200208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84873" y="1901703"/>
              <a:ext cx="5676900" cy="1647825"/>
            </a:xfrm>
            <a:prstGeom prst="rect">
              <a:avLst/>
            </a:prstGeom>
            <a:ln w="12700">
              <a:solidFill>
                <a:schemeClr val="accent1">
                  <a:lumMod val="50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7" name="TextBox 6"/>
            <p:cNvSpPr txBox="1"/>
            <p:nvPr/>
          </p:nvSpPr>
          <p:spPr>
            <a:xfrm>
              <a:off x="1078523" y="1547448"/>
              <a:ext cx="1805353" cy="338554"/>
            </a:xfrm>
            <a:prstGeom prst="rect">
              <a:avLst/>
            </a:prstGeom>
            <a:solidFill>
              <a:srgbClr val="F8FB81"/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</a:rPr>
                <a:t>Request Buffer</a:t>
              </a:r>
              <a:endParaRPr lang="en-US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793632" y="2004649"/>
            <a:ext cx="5742231" cy="1881551"/>
            <a:chOff x="2121878" y="3270741"/>
            <a:chExt cx="5742231" cy="1881551"/>
          </a:xfrm>
        </p:grpSpPr>
        <p:sp>
          <p:nvSpPr>
            <p:cNvPr id="8" name="TextBox 7"/>
            <p:cNvSpPr txBox="1"/>
            <p:nvPr/>
          </p:nvSpPr>
          <p:spPr>
            <a:xfrm>
              <a:off x="2121878" y="3270741"/>
              <a:ext cx="1973384" cy="338554"/>
            </a:xfrm>
            <a:prstGeom prst="rect">
              <a:avLst/>
            </a:prstGeom>
            <a:solidFill>
              <a:srgbClr val="F8FB81"/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</a:rPr>
                <a:t>Response Buffer</a:t>
              </a:r>
              <a:endParaRPr lang="en-US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139584" y="3628292"/>
              <a:ext cx="5724525" cy="1524000"/>
            </a:xfrm>
            <a:prstGeom prst="rect">
              <a:avLst/>
            </a:prstGeom>
            <a:ln w="19050">
              <a:solidFill>
                <a:schemeClr val="accent1">
                  <a:lumMod val="50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12" name="Down Arrow Callout 11"/>
          <p:cNvSpPr/>
          <p:nvPr/>
        </p:nvSpPr>
        <p:spPr bwMode="auto">
          <a:xfrm>
            <a:off x="1016000" y="4142160"/>
            <a:ext cx="7104185" cy="875322"/>
          </a:xfrm>
          <a:prstGeom prst="downArrowCallout">
            <a:avLst>
              <a:gd name="adj1" fmla="val 64286"/>
              <a:gd name="adj2" fmla="val 63393"/>
              <a:gd name="adj3" fmla="val 25000"/>
              <a:gd name="adj4" fmla="val 68250"/>
            </a:avLst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DICOM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Futura Bk" pitchFamily="34" charset="0"/>
              </a:rPr>
              <a:t> Parser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17600" y="5103446"/>
            <a:ext cx="67603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Descriptor</a:t>
            </a:r>
            <a:r>
              <a:rPr lang="en-US" dirty="0" smtClean="0"/>
              <a:t>: ASSOCIATE request SCU --&gt;</a:t>
            </a:r>
            <a:r>
              <a:rPr lang="en-US" dirty="0" smtClean="0">
                <a:sym typeface="Wingdings" pitchFamily="2" charset="2"/>
              </a:rPr>
              <a:t> SCP</a:t>
            </a:r>
            <a:br>
              <a:rPr lang="en-US" dirty="0" smtClean="0">
                <a:sym typeface="Wingdings" pitchFamily="2" charset="2"/>
              </a:rPr>
            </a:br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Status-code</a:t>
            </a:r>
            <a:r>
              <a:rPr lang="en-US" dirty="0" smtClean="0">
                <a:sym typeface="Wingdings" pitchFamily="2" charset="2"/>
              </a:rPr>
              <a:t>: 0</a:t>
            </a:r>
            <a:br>
              <a:rPr lang="en-US" dirty="0" smtClean="0">
                <a:sym typeface="Wingdings" pitchFamily="2" charset="2"/>
              </a:rPr>
            </a:br>
            <a:r>
              <a:rPr lang="en-US" b="1" dirty="0" smtClean="0">
                <a:sym typeface="Wingdings" pitchFamily="2" charset="2"/>
              </a:rPr>
              <a:t>Request-type</a:t>
            </a:r>
            <a:r>
              <a:rPr lang="en-US" dirty="0" smtClean="0">
                <a:sym typeface="Wingdings" pitchFamily="2" charset="2"/>
              </a:rPr>
              <a:t>: ASSOC</a:t>
            </a:r>
            <a:br>
              <a:rPr lang="en-US" dirty="0" smtClean="0">
                <a:sym typeface="Wingdings" pitchFamily="2" charset="2"/>
              </a:rPr>
            </a:br>
            <a:r>
              <a:rPr lang="en-US" b="1" dirty="0" smtClean="0">
                <a:sym typeface="Wingdings" pitchFamily="2" charset="2"/>
              </a:rPr>
              <a:t>Presentation-context</a:t>
            </a:r>
            <a:r>
              <a:rPr lang="en-US" dirty="0" smtClean="0">
                <a:sym typeface="Wingdings" pitchFamily="2" charset="2"/>
              </a:rPr>
              <a:t>: Verification SOP</a:t>
            </a:r>
            <a:br>
              <a:rPr lang="en-US" dirty="0" smtClean="0">
                <a:sym typeface="Wingdings" pitchFamily="2" charset="2"/>
              </a:rPr>
            </a:br>
            <a:r>
              <a:rPr lang="en-US" b="1" dirty="0" smtClean="0">
                <a:sym typeface="Wingdings" pitchFamily="2" charset="2"/>
              </a:rPr>
              <a:t>User-version</a:t>
            </a:r>
            <a:r>
              <a:rPr lang="en-US" dirty="0" smtClean="0">
                <a:sym typeface="Wingdings" pitchFamily="2" charset="2"/>
              </a:rPr>
              <a:t>: 3.0.0</a:t>
            </a:r>
            <a:br>
              <a:rPr lang="en-US" dirty="0" smtClean="0">
                <a:sym typeface="Wingdings" pitchFamily="2" charset="2"/>
              </a:rPr>
            </a:br>
            <a:r>
              <a:rPr lang="en-US" b="1" dirty="0" smtClean="0">
                <a:sym typeface="Wingdings" pitchFamily="2" charset="2"/>
              </a:rPr>
              <a:t>…</a:t>
            </a:r>
            <a:endParaRPr lang="en-US" dirty="0" smtClean="0">
              <a:sym typeface="Wingdings" pitchFamily="2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Parser 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Configuration File</a:t>
            </a:r>
          </a:p>
          <a:p>
            <a:pPr lvl="1"/>
            <a:r>
              <a:rPr lang="en-US" dirty="0" smtClean="0"/>
              <a:t>For textual protocols</a:t>
            </a:r>
          </a:p>
          <a:p>
            <a:pPr lvl="1"/>
            <a:r>
              <a:rPr lang="en-US" dirty="0" smtClean="0"/>
              <a:t>Based on Regular-Expression matching</a:t>
            </a:r>
          </a:p>
          <a:p>
            <a:pPr lvl="1"/>
            <a:r>
              <a:rPr lang="en-US" dirty="0" smtClean="0"/>
              <a:t>Fast to develop, easy to manage</a:t>
            </a:r>
          </a:p>
          <a:p>
            <a:r>
              <a:rPr lang="en-US" dirty="0" smtClean="0"/>
              <a:t>Code</a:t>
            </a:r>
          </a:p>
          <a:p>
            <a:pPr lvl="1"/>
            <a:r>
              <a:rPr lang="en-US" dirty="0" smtClean="0"/>
              <a:t>C++ Dynamic Library</a:t>
            </a:r>
          </a:p>
          <a:p>
            <a:pPr lvl="1"/>
            <a:r>
              <a:rPr lang="en-US" dirty="0" smtClean="0"/>
              <a:t>Any content type</a:t>
            </a:r>
          </a:p>
          <a:p>
            <a:pPr lvl="1"/>
            <a:r>
              <a:rPr lang="en-US" dirty="0" smtClean="0"/>
              <a:t>More flexible parsing</a:t>
            </a:r>
          </a:p>
          <a:p>
            <a:pPr lvl="1"/>
            <a:r>
              <a:rPr lang="en-US" dirty="0" smtClean="0"/>
              <a:t>General utility classes are provided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Textual Parser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Example of configuration file (IMAP Protocol):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0348" y="2090838"/>
            <a:ext cx="4323117" cy="2991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5" name="Group 14"/>
          <p:cNvGrpSpPr/>
          <p:nvPr/>
        </p:nvGrpSpPr>
        <p:grpSpPr>
          <a:xfrm>
            <a:off x="1203156" y="2192957"/>
            <a:ext cx="7419476" cy="1118134"/>
            <a:chOff x="1203156" y="2192957"/>
            <a:chExt cx="7419476" cy="1118134"/>
          </a:xfrm>
        </p:grpSpPr>
        <p:sp>
          <p:nvSpPr>
            <p:cNvPr id="7" name="Rectangle 6"/>
            <p:cNvSpPr/>
            <p:nvPr/>
          </p:nvSpPr>
          <p:spPr bwMode="auto">
            <a:xfrm>
              <a:off x="1203156" y="2444818"/>
              <a:ext cx="4235118" cy="240630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6246796" y="2192957"/>
              <a:ext cx="2375836" cy="1118134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accent6">
                      <a:lumMod val="50000"/>
                    </a:schemeClr>
                  </a:solidFill>
                  <a:effectLst/>
                  <a:latin typeface="Futura Bk" pitchFamily="34" charset="0"/>
                </a:rPr>
                <a:t>Regular Expression to match this command</a:t>
              </a:r>
            </a:p>
          </p:txBody>
        </p:sp>
        <p:sp>
          <p:nvSpPr>
            <p:cNvPr id="11" name="Trapezoid 10"/>
            <p:cNvSpPr/>
            <p:nvPr/>
          </p:nvSpPr>
          <p:spPr bwMode="auto">
            <a:xfrm rot="16200000">
              <a:off x="5474770" y="2163680"/>
              <a:ext cx="677780" cy="816543"/>
            </a:xfrm>
            <a:prstGeom prst="trapezoid">
              <a:avLst>
                <a:gd name="adj" fmla="val 36542"/>
              </a:avLst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198265" y="2732481"/>
            <a:ext cx="7419476" cy="1118134"/>
            <a:chOff x="-184486" y="5319564"/>
            <a:chExt cx="7419476" cy="1118134"/>
          </a:xfrm>
        </p:grpSpPr>
        <p:sp>
          <p:nvSpPr>
            <p:cNvPr id="12" name="Rectangle 11"/>
            <p:cNvSpPr/>
            <p:nvPr/>
          </p:nvSpPr>
          <p:spPr bwMode="auto">
            <a:xfrm>
              <a:off x="-184486" y="5571425"/>
              <a:ext cx="4235118" cy="240630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4859154" y="5319564"/>
              <a:ext cx="2375836" cy="1118134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dirty="0" smtClean="0">
                  <a:solidFill>
                    <a:schemeClr val="accent6">
                      <a:lumMod val="50000"/>
                    </a:schemeClr>
                  </a:solidFill>
                </a:rPr>
                <a:t>Output parameters</a:t>
              </a: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Futura Bk" pitchFamily="34" charset="0"/>
              </a:endParaRPr>
            </a:p>
          </p:txBody>
        </p:sp>
        <p:sp>
          <p:nvSpPr>
            <p:cNvPr id="14" name="Trapezoid 13"/>
            <p:cNvSpPr/>
            <p:nvPr/>
          </p:nvSpPr>
          <p:spPr bwMode="auto">
            <a:xfrm rot="16200000">
              <a:off x="4087128" y="5290287"/>
              <a:ext cx="677780" cy="816543"/>
            </a:xfrm>
            <a:prstGeom prst="trapezoid">
              <a:avLst>
                <a:gd name="adj" fmla="val 36542"/>
              </a:avLst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194548" y="2371924"/>
            <a:ext cx="7419476" cy="1118134"/>
            <a:chOff x="-32086" y="5471964"/>
            <a:chExt cx="7419476" cy="1118134"/>
          </a:xfrm>
        </p:grpSpPr>
        <p:sp>
          <p:nvSpPr>
            <p:cNvPr id="16" name="Rectangle 15"/>
            <p:cNvSpPr/>
            <p:nvPr/>
          </p:nvSpPr>
          <p:spPr bwMode="auto">
            <a:xfrm>
              <a:off x="-32086" y="5723825"/>
              <a:ext cx="4235118" cy="240630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 bwMode="auto">
            <a:xfrm>
              <a:off x="5011554" y="5471964"/>
              <a:ext cx="2375836" cy="1118134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accent6">
                      <a:lumMod val="50000"/>
                    </a:schemeClr>
                  </a:solidFill>
                  <a:effectLst/>
                  <a:latin typeface="Futura Bk" pitchFamily="34" charset="0"/>
                </a:rPr>
                <a:t>Descriptor String</a:t>
              </a:r>
            </a:p>
          </p:txBody>
        </p:sp>
        <p:sp>
          <p:nvSpPr>
            <p:cNvPr id="18" name="Trapezoid 17"/>
            <p:cNvSpPr/>
            <p:nvPr/>
          </p:nvSpPr>
          <p:spPr bwMode="auto">
            <a:xfrm rot="16200000">
              <a:off x="4239528" y="5442687"/>
              <a:ext cx="677780" cy="816543"/>
            </a:xfrm>
            <a:prstGeom prst="trapezoid">
              <a:avLst>
                <a:gd name="adj" fmla="val 36542"/>
              </a:avLst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Parser in Code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7853" y="1481821"/>
            <a:ext cx="5053361" cy="48376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1" name="Group 10"/>
          <p:cNvGrpSpPr/>
          <p:nvPr/>
        </p:nvGrpSpPr>
        <p:grpSpPr>
          <a:xfrm>
            <a:off x="1097909" y="3981418"/>
            <a:ext cx="7620198" cy="1118134"/>
            <a:chOff x="1097909" y="3981418"/>
            <a:chExt cx="7620198" cy="1118134"/>
          </a:xfrm>
        </p:grpSpPr>
        <p:sp>
          <p:nvSpPr>
            <p:cNvPr id="8" name="Rectangle 7"/>
            <p:cNvSpPr/>
            <p:nvPr/>
          </p:nvSpPr>
          <p:spPr bwMode="auto">
            <a:xfrm>
              <a:off x="1097909" y="4233279"/>
              <a:ext cx="4235118" cy="240630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 bwMode="auto">
            <a:xfrm>
              <a:off x="6342271" y="3981418"/>
              <a:ext cx="2375836" cy="1118134"/>
            </a:xfrm>
            <a:prstGeom prst="rect">
              <a:avLst/>
            </a:prstGeom>
            <a:solidFill>
              <a:srgbClr val="FFFF00">
                <a:alpha val="30000"/>
              </a:srgbClr>
            </a:solidFill>
            <a:ln w="19050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dirty="0" smtClean="0">
                  <a:solidFill>
                    <a:schemeClr val="accent6">
                      <a:lumMod val="50000"/>
                    </a:schemeClr>
                  </a:solidFill>
                </a:rPr>
                <a:t>Sample parser class: implements a special interface</a:t>
              </a: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Futura Bk" pitchFamily="34" charset="0"/>
              </a:endParaRPr>
            </a:p>
          </p:txBody>
        </p:sp>
        <p:sp>
          <p:nvSpPr>
            <p:cNvPr id="10" name="Trapezoid 9"/>
            <p:cNvSpPr/>
            <p:nvPr/>
          </p:nvSpPr>
          <p:spPr bwMode="auto">
            <a:xfrm rot="16200000">
              <a:off x="5478129" y="3843536"/>
              <a:ext cx="677780" cy="1033754"/>
            </a:xfrm>
            <a:prstGeom prst="trapezoid">
              <a:avLst>
                <a:gd name="adj" fmla="val 36542"/>
              </a:avLst>
            </a:prstGeom>
            <a:solidFill>
              <a:srgbClr val="FFFF00">
                <a:alpha val="30000"/>
              </a:srgbClr>
            </a:solidFill>
            <a:ln w="1905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indent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utura Bk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Configuration Files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4080"/>
                </a:solidFill>
              </a:rPr>
              <a:t>Total effort to create all files: about 1 day</a:t>
            </a:r>
          </a:p>
          <a:p>
            <a:r>
              <a:rPr lang="en-US" dirty="0" smtClean="0"/>
              <a:t>BSM – Protocol Template file</a:t>
            </a:r>
          </a:p>
          <a:p>
            <a:pPr lvl="1"/>
            <a:r>
              <a:rPr lang="en-US" dirty="0" smtClean="0"/>
              <a:t>Protocol-specific attributes</a:t>
            </a:r>
          </a:p>
          <a:p>
            <a:pPr lvl="1"/>
            <a:r>
              <a:rPr lang="en-US" dirty="0" smtClean="0"/>
              <a:t>Default application values</a:t>
            </a:r>
          </a:p>
          <a:p>
            <a:pPr lvl="1"/>
            <a:r>
              <a:rPr lang="en-US" dirty="0" smtClean="0"/>
              <a:t>Controls the appearance of the data in reports</a:t>
            </a:r>
          </a:p>
          <a:p>
            <a:r>
              <a:rPr lang="en-US" dirty="0" smtClean="0"/>
              <a:t>RUM Engine</a:t>
            </a:r>
          </a:p>
          <a:p>
            <a:pPr lvl="1"/>
            <a:r>
              <a:rPr lang="en-US" dirty="0" smtClean="0"/>
              <a:t>Mapping between BSM Template and Parser name</a:t>
            </a:r>
          </a:p>
          <a:p>
            <a:r>
              <a:rPr lang="en-US" dirty="0" smtClean="0"/>
              <a:t>RUM Probe</a:t>
            </a:r>
          </a:p>
          <a:p>
            <a:pPr lvl="1"/>
            <a:r>
              <a:rPr lang="en-US" dirty="0" smtClean="0"/>
              <a:t>Parser configuration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BSM – Protocol Template (XML)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Fill appropriate values in stub template file:</a:t>
            </a:r>
          </a:p>
          <a:p>
            <a:r>
              <a:rPr lang="en-US" dirty="0" smtClean="0"/>
              <a:t>Protocol name</a:t>
            </a:r>
          </a:p>
          <a:p>
            <a:r>
              <a:rPr lang="en-US" dirty="0" smtClean="0"/>
              <a:t>List of protocol-specific attributes</a:t>
            </a:r>
          </a:p>
          <a:p>
            <a:r>
              <a:rPr lang="en-US" dirty="0" smtClean="0"/>
              <a:t>Error Response Codes</a:t>
            </a:r>
          </a:p>
          <a:p>
            <a:r>
              <a:rPr lang="en-US" dirty="0" smtClean="0"/>
              <a:t>Default IP/port range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30893" y="2952169"/>
            <a:ext cx="4190047" cy="37497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RUM Engine – Mapping File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Maps between the template file in BSM and the Protocol Parser in the Probe.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92904" y="3192386"/>
            <a:ext cx="4962525" cy="2257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angle 7"/>
          <p:cNvSpPr/>
          <p:nvPr/>
        </p:nvSpPr>
        <p:spPr bwMode="auto">
          <a:xfrm>
            <a:off x="2737138" y="3222702"/>
            <a:ext cx="4756482" cy="1115121"/>
          </a:xfrm>
          <a:prstGeom prst="rect">
            <a:avLst/>
          </a:prstGeom>
          <a:solidFill>
            <a:srgbClr val="FFFF00">
              <a:alpha val="30000"/>
            </a:srgbClr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indent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utura B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RUM Probe – Configuration File (INI)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Type of the parser</a:t>
            </a:r>
          </a:p>
          <a:p>
            <a:r>
              <a:rPr lang="en-US" dirty="0" smtClean="0"/>
              <a:t>Name of the DLL/Textual configuration file</a:t>
            </a:r>
          </a:p>
          <a:p>
            <a:r>
              <a:rPr lang="en-US" dirty="0" smtClean="0"/>
              <a:t>Protocol configuration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F3DB10-C639-4660-87D5-ACFC7E57F4B8}" type="slidenum">
              <a:rPr lang="he-IL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fld id="{24B33D2E-6121-4CAB-B542-BB96AB663965}" type="datetime3">
              <a:rPr lang="en-US" smtClean="0"/>
              <a:pPr>
                <a:defRPr/>
              </a:pPr>
              <a:t>28 June 2011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7068" y="3060313"/>
            <a:ext cx="3267075" cy="1428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90813" y="3337235"/>
            <a:ext cx="5591175" cy="3105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CBC9BD"/>
      </a:lt2>
      <a:accent1>
        <a:srgbClr val="0071B4"/>
      </a:accent1>
      <a:accent2>
        <a:srgbClr val="64B900"/>
      </a:accent2>
      <a:accent3>
        <a:srgbClr val="FFFFFF"/>
      </a:accent3>
      <a:accent4>
        <a:srgbClr val="000000"/>
      </a:accent4>
      <a:accent5>
        <a:srgbClr val="AABBD6"/>
      </a:accent5>
      <a:accent6>
        <a:srgbClr val="5AA700"/>
      </a:accent6>
      <a:hlink>
        <a:srgbClr val="EB5F01"/>
      </a:hlink>
      <a:folHlink>
        <a:srgbClr val="CC0066"/>
      </a:folHlink>
    </a:clrScheme>
    <a:fontScheme name="Blank">
      <a:majorFont>
        <a:latin typeface="Futura Bk"/>
        <a:ea typeface=""/>
        <a:cs typeface=""/>
      </a:majorFont>
      <a:minorFont>
        <a:latin typeface="Futura B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Futura Bk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Futura Bk" pitchFamily="34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CBC9BD"/>
        </a:lt2>
        <a:accent1>
          <a:srgbClr val="0071B4"/>
        </a:accent1>
        <a:accent2>
          <a:srgbClr val="64B900"/>
        </a:accent2>
        <a:accent3>
          <a:srgbClr val="FFFFFF"/>
        </a:accent3>
        <a:accent4>
          <a:srgbClr val="000000"/>
        </a:accent4>
        <a:accent5>
          <a:srgbClr val="AABBD6"/>
        </a:accent5>
        <a:accent6>
          <a:srgbClr val="5AA700"/>
        </a:accent6>
        <a:hlink>
          <a:srgbClr val="EB5F01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16738</TotalTime>
  <Words>440</Words>
  <Application>Microsoft Office PowerPoint</Application>
  <PresentationFormat>On-screen Show (4:3)</PresentationFormat>
  <Paragraphs>143</Paragraphs>
  <Slides>21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  <vt:variant>
        <vt:lpstr>Custom Shows</vt:lpstr>
      </vt:variant>
      <vt:variant>
        <vt:i4>7</vt:i4>
      </vt:variant>
    </vt:vector>
  </HeadingPairs>
  <TitlesOfParts>
    <vt:vector size="29" baseType="lpstr">
      <vt:lpstr>Blank</vt:lpstr>
      <vt:lpstr> RUM Protocols SDK</vt:lpstr>
      <vt:lpstr>RUM Overview</vt:lpstr>
      <vt:lpstr>Overview</vt:lpstr>
      <vt:lpstr>Data Flow – High-level View</vt:lpstr>
      <vt:lpstr>TCP-Level Reports</vt:lpstr>
      <vt:lpstr>General TCP-level Reports</vt:lpstr>
      <vt:lpstr>General TCP-level Reports</vt:lpstr>
      <vt:lpstr>Protocol Parser - ROLES</vt:lpstr>
      <vt:lpstr>Protocol Parser: descriptor</vt:lpstr>
      <vt:lpstr>Protocol Parser: actions</vt:lpstr>
      <vt:lpstr>Protocol Parser: status code</vt:lpstr>
      <vt:lpstr>SDK Overview</vt:lpstr>
      <vt:lpstr>RUM Probe – Processing Stages</vt:lpstr>
      <vt:lpstr>Protocol Parser Basics</vt:lpstr>
      <vt:lpstr>Parser Types</vt:lpstr>
      <vt:lpstr>Textual Parser</vt:lpstr>
      <vt:lpstr>Parser in Code</vt:lpstr>
      <vt:lpstr>Configuration Files</vt:lpstr>
      <vt:lpstr>BSM – Protocol Template (XML)</vt:lpstr>
      <vt:lpstr>RUM Engine – Mapping File</vt:lpstr>
      <vt:lpstr>RUM Probe – Configuration File (INI)</vt:lpstr>
      <vt:lpstr>What's new</vt:lpstr>
      <vt:lpstr>Setting up the template</vt:lpstr>
      <vt:lpstr>New Layouts</vt:lpstr>
      <vt:lpstr>Using the HP template</vt:lpstr>
      <vt:lpstr>Creating visuals</vt:lpstr>
      <vt:lpstr>File Formatting</vt:lpstr>
      <vt:lpstr>Additional information</vt:lpstr>
    </vt:vector>
  </TitlesOfParts>
  <Company>Mercury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HP End User Management Providing value across numerous I.T. teams, processes and initiatives</dc:title>
  <dc:subject>HP Template Light - classic blue</dc:subject>
  <dc:creator>jmounts</dc:creator>
  <cp:keywords>ppt template light</cp:keywords>
  <dc:description>Revised with blue palette as per Tom Hogan 12/5/06 - previously approved for use as an interim Mercury/HP Software template by Claudio Gutierrez -11/06</dc:description>
  <cp:lastModifiedBy>Michael Gopshtein</cp:lastModifiedBy>
  <cp:revision>254</cp:revision>
  <dcterms:created xsi:type="dcterms:W3CDTF">2006-12-29T22:23:47Z</dcterms:created>
  <dcterms:modified xsi:type="dcterms:W3CDTF">2011-06-28T10:26:08Z</dcterms:modified>
</cp:coreProperties>
</file>