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4" r:id="rId4"/>
  </p:sldMasterIdLst>
  <p:notesMasterIdLst>
    <p:notesMasterId r:id="rId14"/>
  </p:notesMasterIdLst>
  <p:handoutMasterIdLst>
    <p:handoutMasterId r:id="rId15"/>
  </p:handoutMasterIdLst>
  <p:sldIdLst>
    <p:sldId id="580" r:id="rId5"/>
    <p:sldId id="584" r:id="rId6"/>
    <p:sldId id="573" r:id="rId7"/>
    <p:sldId id="569" r:id="rId8"/>
    <p:sldId id="574" r:id="rId9"/>
    <p:sldId id="575" r:id="rId10"/>
    <p:sldId id="576" r:id="rId11"/>
    <p:sldId id="570" r:id="rId12"/>
    <p:sldId id="571" r:id="rId13"/>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7">
          <p15:clr>
            <a:srgbClr val="A4A3A4"/>
          </p15:clr>
        </p15:guide>
        <p15:guide id="2" orient="horz" pos="210">
          <p15:clr>
            <a:srgbClr val="A4A3A4"/>
          </p15:clr>
        </p15:guide>
        <p15:guide id="3" orient="horz" pos="898">
          <p15:clr>
            <a:srgbClr val="A4A3A4"/>
          </p15:clr>
        </p15:guide>
        <p15:guide id="4" orient="horz" pos="3176">
          <p15:clr>
            <a:srgbClr val="A4A3A4"/>
          </p15:clr>
        </p15:guide>
        <p15:guide id="5" orient="horz" pos="453">
          <p15:clr>
            <a:srgbClr val="A4A3A4"/>
          </p15:clr>
        </p15:guide>
        <p15:guide id="6" orient="horz" pos="3947">
          <p15:clr>
            <a:srgbClr val="A4A3A4"/>
          </p15:clr>
        </p15:guide>
        <p15:guide id="7" pos="1794">
          <p15:clr>
            <a:srgbClr val="A4A3A4"/>
          </p15:clr>
        </p15:guide>
        <p15:guide id="8" pos="2736">
          <p15:clr>
            <a:srgbClr val="A4A3A4"/>
          </p15:clr>
        </p15:guide>
        <p15:guide id="9" pos="202">
          <p15:clr>
            <a:srgbClr val="A4A3A4"/>
          </p15:clr>
        </p15:guide>
        <p15:guide id="10" pos="5585">
          <p15:clr>
            <a:srgbClr val="A4A3A4"/>
          </p15:clr>
        </p15:guide>
        <p15:guide id="11" pos="2878">
          <p15:clr>
            <a:srgbClr val="A4A3A4"/>
          </p15:clr>
        </p15:guide>
        <p15:guide id="12" pos="3555">
          <p15:clr>
            <a:srgbClr val="A4A3A4"/>
          </p15:clr>
        </p15:guide>
        <p15:guide id="13" pos="1965">
          <p15:clr>
            <a:srgbClr val="A4A3A4"/>
          </p15:clr>
        </p15:guide>
        <p15:guide id="14" pos="536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898B"/>
    <a:srgbClr val="000000"/>
    <a:srgbClr val="B9B8BB"/>
    <a:srgbClr val="E5E8E8"/>
    <a:srgbClr val="822980"/>
    <a:srgbClr val="B9B9BB"/>
    <a:srgbClr val="B6B8BB"/>
    <a:srgbClr val="CCCCCC"/>
    <a:srgbClr val="999999"/>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64" autoAdjust="0"/>
    <p:restoredTop sz="81709" autoAdjust="0"/>
  </p:normalViewPr>
  <p:slideViewPr>
    <p:cSldViewPr snapToGrid="0">
      <p:cViewPr varScale="1">
        <p:scale>
          <a:sx n="96" d="100"/>
          <a:sy n="96" d="100"/>
        </p:scale>
        <p:origin x="1860" y="84"/>
      </p:cViewPr>
      <p:guideLst>
        <p:guide orient="horz" pos="4107"/>
        <p:guide orient="horz" pos="210"/>
        <p:guide orient="horz" pos="898"/>
        <p:guide orient="horz" pos="3176"/>
        <p:guide orient="horz" pos="453"/>
        <p:guide orient="horz" pos="3947"/>
        <p:guide pos="1794"/>
        <p:guide pos="2736"/>
        <p:guide pos="202"/>
        <p:guide pos="5585"/>
        <p:guide pos="2878"/>
        <p:guide pos="3555"/>
        <p:guide pos="1965"/>
        <p:guide pos="5360"/>
      </p:guideLst>
    </p:cSldViewPr>
  </p:slideViewPr>
  <p:outlineViewPr>
    <p:cViewPr>
      <p:scale>
        <a:sx n="33" d="100"/>
        <a:sy n="33" d="100"/>
      </p:scale>
      <p:origin x="0" y="19848"/>
    </p:cViewPr>
  </p:outlineViewPr>
  <p:notesTextViewPr>
    <p:cViewPr>
      <p:scale>
        <a:sx n="100" d="100"/>
        <a:sy n="100" d="100"/>
      </p:scale>
      <p:origin x="0" y="0"/>
    </p:cViewPr>
  </p:notesTextViewPr>
  <p:sorterViewPr>
    <p:cViewPr>
      <p:scale>
        <a:sx n="200" d="100"/>
        <a:sy n="200" d="100"/>
      </p:scale>
      <p:origin x="0" y="0"/>
    </p:cViewPr>
  </p:sorterViewPr>
  <p:notesViewPr>
    <p:cSldViewPr snapToGrid="0" snapToObjects="1" showGuides="1">
      <p:cViewPr varScale="1">
        <p:scale>
          <a:sx n="117" d="100"/>
          <a:sy n="117" d="100"/>
        </p:scale>
        <p:origin x="-4024" y="-11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dirty="0">
              <a:latin typeface="HP Simplified"/>
              <a:cs typeface="HP Simplified"/>
            </a:endParaRPr>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AA678B55-319B-2D4F-AE49-6C1B6E1A4DDA}" type="datetimeFigureOut">
              <a:rPr lang="en-US" smtClean="0">
                <a:latin typeface="HP Simplified"/>
                <a:cs typeface="HP Simplified"/>
              </a:rPr>
              <a:pPr/>
              <a:t>5/21/2014</a:t>
            </a:fld>
            <a:endParaRPr lang="en-GB" dirty="0">
              <a:latin typeface="HP Simplified"/>
              <a:cs typeface="HP Simplified"/>
            </a:endParaRPr>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dirty="0">
              <a:latin typeface="HP Simplified"/>
              <a:cs typeface="HP Simplified"/>
            </a:endParaRPr>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1B27340-60F0-7D46-BC5B-91B08A318A82}" type="slidenum">
              <a:rPr lang="en-GB" smtClean="0">
                <a:latin typeface="HP Simplified"/>
                <a:cs typeface="HP Simplified"/>
              </a:rPr>
              <a:pPr/>
              <a:t>‹#›</a:t>
            </a:fld>
            <a:endParaRPr lang="en-GB" dirty="0">
              <a:latin typeface="HP Simplified"/>
              <a:cs typeface="HP Simplified"/>
            </a:endParaRPr>
          </a:p>
        </p:txBody>
      </p:sp>
    </p:spTree>
    <p:extLst>
      <p:ext uri="{BB962C8B-B14F-4D97-AF65-F5344CB8AC3E}">
        <p14:creationId xmlns:p14="http://schemas.microsoft.com/office/powerpoint/2010/main" val="493217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atin typeface="HP Simplified"/>
                <a:cs typeface="HP Simplified"/>
              </a:defRPr>
            </a:lvl1pPr>
          </a:lstStyle>
          <a:p>
            <a:endParaRPr lang="en-GB"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atin typeface="HP Simplified"/>
                <a:cs typeface="HP Simplified"/>
              </a:defRPr>
            </a:lvl1pPr>
          </a:lstStyle>
          <a:p>
            <a:fld id="{2D9CAF8C-0805-8440-B43D-DCCAAA4D80CE}" type="datetimeFigureOut">
              <a:rPr lang="en-US" smtClean="0"/>
              <a:pPr/>
              <a:t>5/21/2014</a:t>
            </a:fld>
            <a:endParaRPr lang="en-GB"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GB"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atin typeface="HP Simplified"/>
                <a:cs typeface="HP Simplified"/>
              </a:defRPr>
            </a:lvl1pPr>
          </a:lstStyle>
          <a:p>
            <a:endParaRPr lang="en-GB"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atin typeface="HP Simplified"/>
                <a:cs typeface="HP Simplified"/>
              </a:defRPr>
            </a:lvl1pPr>
          </a:lstStyle>
          <a:p>
            <a:fld id="{22A853E8-D85F-5D49-95D2-E1D96ABFE2B9}" type="slidenum">
              <a:rPr lang="en-GB" smtClean="0"/>
              <a:pPr/>
              <a:t>‹#›</a:t>
            </a:fld>
            <a:endParaRPr lang="en-GB" dirty="0"/>
          </a:p>
        </p:txBody>
      </p:sp>
    </p:spTree>
    <p:extLst>
      <p:ext uri="{BB962C8B-B14F-4D97-AF65-F5344CB8AC3E}">
        <p14:creationId xmlns:p14="http://schemas.microsoft.com/office/powerpoint/2010/main" val="268807980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HP Simplified"/>
        <a:ea typeface="+mn-ea"/>
        <a:cs typeface="HP Simplified"/>
      </a:defRPr>
    </a:lvl1pPr>
    <a:lvl2pPr marL="457200" algn="l" defTabSz="457200" rtl="0" eaLnBrk="1" latinLnBrk="0" hangingPunct="1">
      <a:defRPr sz="1200" kern="1200">
        <a:solidFill>
          <a:schemeClr val="tx1"/>
        </a:solidFill>
        <a:latin typeface="HP Simplified"/>
        <a:ea typeface="+mn-ea"/>
        <a:cs typeface="HP Simplified"/>
      </a:defRPr>
    </a:lvl2pPr>
    <a:lvl3pPr marL="914400" algn="l" defTabSz="457200" rtl="0" eaLnBrk="1" latinLnBrk="0" hangingPunct="1">
      <a:defRPr sz="1200" kern="1200">
        <a:solidFill>
          <a:schemeClr val="tx1"/>
        </a:solidFill>
        <a:latin typeface="HP Simplified"/>
        <a:ea typeface="+mn-ea"/>
        <a:cs typeface="HP Simplified"/>
      </a:defRPr>
    </a:lvl3pPr>
    <a:lvl4pPr marL="1371600" algn="l" defTabSz="457200" rtl="0" eaLnBrk="1" latinLnBrk="0" hangingPunct="1">
      <a:defRPr sz="1200" kern="1200">
        <a:solidFill>
          <a:schemeClr val="tx1"/>
        </a:solidFill>
        <a:latin typeface="HP Simplified"/>
        <a:ea typeface="+mn-ea"/>
        <a:cs typeface="HP Simplified"/>
      </a:defRPr>
    </a:lvl4pPr>
    <a:lvl5pPr marL="1828800" algn="l" defTabSz="457200" rtl="0" eaLnBrk="1" latinLnBrk="0" hangingPunct="1">
      <a:defRPr sz="1200" kern="1200">
        <a:solidFill>
          <a:schemeClr val="tx1"/>
        </a:solidFill>
        <a:latin typeface="HP Simplified"/>
        <a:ea typeface="+mn-ea"/>
        <a:cs typeface="HP Simplified"/>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aseline="0" dirty="0" smtClean="0"/>
              <a:t>Connector binaries are missing the “.exe” suffix on Linux</a:t>
            </a:r>
          </a:p>
          <a:p>
            <a:pPr marL="171450" marR="0" lvl="1" indent="-171450" algn="l" defTabSz="457200" rtl="0" eaLnBrk="1" fontAlgn="auto" latinLnBrk="0" hangingPunct="1">
              <a:lnSpc>
                <a:spcPct val="100000"/>
              </a:lnSpc>
              <a:spcBef>
                <a:spcPts val="0"/>
              </a:spcBef>
              <a:spcAft>
                <a:spcPts val="0"/>
              </a:spcAft>
              <a:buClrTx/>
              <a:buSzTx/>
              <a:buFontTx/>
              <a:buChar char="-"/>
              <a:tabLst/>
              <a:defRPr/>
            </a:pPr>
            <a:r>
              <a:rPr lang="en-US" baseline="0" dirty="0" smtClean="0"/>
              <a:t>The most important file seems to be the main configuration file</a:t>
            </a:r>
            <a:br>
              <a:rPr lang="en-US" baseline="0" dirty="0" smtClean="0"/>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tivoli-integration.conf</a:t>
            </a:r>
            <a:r>
              <a:rPr lang="en-US" sz="1200" dirty="0" smtClean="0">
                <a:latin typeface="Consolas" pitchFamily="49" charset="0"/>
                <a:cs typeface="Consolas" pitchFamily="49" charset="0"/>
              </a:rPr>
              <a:t/>
            </a:r>
            <a:br>
              <a:rPr lang="en-US" sz="1200" dirty="0" smtClean="0">
                <a:latin typeface="Consolas" pitchFamily="49" charset="0"/>
                <a:cs typeface="Consolas" pitchFamily="49" charset="0"/>
              </a:rPr>
            </a:br>
            <a:r>
              <a:rPr lang="en-US" sz="1200" dirty="0" smtClean="0">
                <a:latin typeface="Consolas" pitchFamily="49" charset="0"/>
                <a:cs typeface="Consolas" pitchFamily="49" charset="0"/>
              </a:rPr>
              <a:t>All</a:t>
            </a:r>
            <a:r>
              <a:rPr lang="en-US" sz="1200" baseline="0" dirty="0" smtClean="0">
                <a:latin typeface="Consolas" pitchFamily="49" charset="0"/>
                <a:cs typeface="Consolas" pitchFamily="49" charset="0"/>
              </a:rPr>
              <a:t> available configuration options are described in “BSM Connector for Tivoli – Integration Guide” (available on HP </a:t>
            </a:r>
            <a:r>
              <a:rPr lang="en-US" sz="1200" baseline="0" dirty="0" err="1" smtClean="0">
                <a:latin typeface="Consolas" pitchFamily="49" charset="0"/>
                <a:cs typeface="Consolas" pitchFamily="49" charset="0"/>
              </a:rPr>
              <a:t>LiveNetwork</a:t>
            </a:r>
            <a:r>
              <a:rPr lang="en-US" sz="1200" baseline="0" dirty="0" smtClean="0">
                <a:latin typeface="Consolas" pitchFamily="49" charset="0"/>
                <a:cs typeface="Consolas" pitchFamily="49" charset="0"/>
              </a:rPr>
              <a:t>)</a:t>
            </a:r>
          </a:p>
          <a:p>
            <a:pPr marL="171450" marR="0" lvl="1" indent="-171450" algn="l" defTabSz="457200" rtl="0" eaLnBrk="1" fontAlgn="auto" latinLnBrk="0" hangingPunct="1">
              <a:lnSpc>
                <a:spcPct val="100000"/>
              </a:lnSpc>
              <a:spcBef>
                <a:spcPts val="0"/>
              </a:spcBef>
              <a:spcAft>
                <a:spcPts val="0"/>
              </a:spcAft>
              <a:buClrTx/>
              <a:buSzTx/>
              <a:buFontTx/>
              <a:buChar char="-"/>
              <a:tabLst/>
              <a:defRPr/>
            </a:pPr>
            <a:r>
              <a:rPr lang="en-US" sz="1200" baseline="0" dirty="0" smtClean="0">
                <a:latin typeface="Consolas" pitchFamily="49" charset="0"/>
                <a:cs typeface="Consolas" pitchFamily="49" charset="0"/>
              </a:rPr>
              <a:t>During a post-installation step, the default configuration file as well as the </a:t>
            </a:r>
            <a:r>
              <a:rPr lang="en-US" sz="1200" baseline="0" dirty="0" err="1" smtClean="0">
                <a:latin typeface="Consolas" pitchFamily="49" charset="0"/>
                <a:cs typeface="Consolas" pitchFamily="49" charset="0"/>
              </a:rPr>
              <a:t>ootb</a:t>
            </a:r>
            <a:r>
              <a:rPr lang="en-US" sz="1200" baseline="0" dirty="0" smtClean="0">
                <a:latin typeface="Consolas" pitchFamily="49" charset="0"/>
                <a:cs typeface="Consolas" pitchFamily="49" charset="0"/>
              </a:rPr>
              <a:t> example policies are copied from the “%</a:t>
            </a:r>
            <a:r>
              <a:rPr lang="en-US" sz="1200" baseline="0" dirty="0" err="1" smtClean="0">
                <a:latin typeface="Consolas" pitchFamily="49" charset="0"/>
                <a:cs typeface="Consolas" pitchFamily="49" charset="0"/>
              </a:rPr>
              <a:t>OvDataDir</a:t>
            </a:r>
            <a:r>
              <a:rPr lang="en-US" sz="1200" baseline="0" dirty="0" smtClean="0">
                <a:latin typeface="Consolas" pitchFamily="49" charset="0"/>
                <a:cs typeface="Consolas" pitchFamily="49" charset="0"/>
              </a:rPr>
              <a:t>%/installation/</a:t>
            </a:r>
            <a:r>
              <a:rPr lang="en-US" sz="1200" baseline="0" dirty="0" err="1" smtClean="0">
                <a:latin typeface="Consolas" pitchFamily="49" charset="0"/>
                <a:cs typeface="Consolas" pitchFamily="49" charset="0"/>
              </a:rPr>
              <a:t>tivoli</a:t>
            </a:r>
            <a:r>
              <a:rPr lang="en-US" sz="1200" baseline="0" dirty="0" smtClean="0">
                <a:latin typeface="Consolas" pitchFamily="49" charset="0"/>
                <a:cs typeface="Consolas" pitchFamily="49" charset="0"/>
              </a:rPr>
              <a:t>” directories to their corresponding location. In case you want to revert the configuration back to “factory-settings”, you can simply copy the files from their again.</a:t>
            </a:r>
          </a:p>
          <a:p>
            <a:pPr marL="171450" marR="0" lvl="1" indent="-171450" algn="l" defTabSz="457200" rtl="0" eaLnBrk="1" fontAlgn="auto" latinLnBrk="0" hangingPunct="1">
              <a:lnSpc>
                <a:spcPct val="100000"/>
              </a:lnSpc>
              <a:spcBef>
                <a:spcPts val="0"/>
              </a:spcBef>
              <a:spcAft>
                <a:spcPts val="0"/>
              </a:spcAft>
              <a:buClrTx/>
              <a:buSzTx/>
              <a:buFontTx/>
              <a:buChar char="-"/>
              <a:tabLst/>
              <a:defRPr/>
            </a:pPr>
            <a:r>
              <a:rPr lang="en-US" sz="1200" baseline="0" dirty="0" smtClean="0">
                <a:latin typeface="Consolas" pitchFamily="49" charset="0"/>
                <a:cs typeface="Consolas" pitchFamily="49" charset="0"/>
              </a:rPr>
              <a:t>The connector also creates some temporary files during runtime (e.g. data persistency for incoming communication, meaning every incoming event will be stored in a file-based queue first, before further processing takes place). It may sometimes be useful to clean up left over temporary files first, when trying to troubleshoot the connector. </a:t>
            </a:r>
            <a:endParaRPr lang="en-US" sz="1200" dirty="0" smtClean="0">
              <a:latin typeface="Consolas" pitchFamily="49" charset="0"/>
              <a:cs typeface="Consolas" pitchFamily="49" charset="0"/>
            </a:endParaRP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2</a:t>
            </a:fld>
            <a:endParaRPr lang="en-GB" dirty="0"/>
          </a:p>
        </p:txBody>
      </p:sp>
    </p:spTree>
    <p:extLst>
      <p:ext uri="{BB962C8B-B14F-4D97-AF65-F5344CB8AC3E}">
        <p14:creationId xmlns:p14="http://schemas.microsoft.com/office/powerpoint/2010/main" val="2053971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further</a:t>
            </a:r>
            <a:r>
              <a:rPr lang="en-US" baseline="0" dirty="0" smtClean="0"/>
              <a:t> configuration options please see “BSM Connector for Tivoli – Integration Guide”. All available configuration options and their default values are explained there.</a:t>
            </a: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3</a:t>
            </a:fld>
            <a:endParaRPr lang="en-GB" dirty="0"/>
          </a:p>
        </p:txBody>
      </p:sp>
    </p:spTree>
    <p:extLst>
      <p:ext uri="{BB962C8B-B14F-4D97-AF65-F5344CB8AC3E}">
        <p14:creationId xmlns:p14="http://schemas.microsoft.com/office/powerpoint/2010/main" val="943546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4</a:t>
            </a:fld>
            <a:endParaRPr lang="en-GB" dirty="0"/>
          </a:p>
        </p:txBody>
      </p:sp>
    </p:spTree>
    <p:extLst>
      <p:ext uri="{BB962C8B-B14F-4D97-AF65-F5344CB8AC3E}">
        <p14:creationId xmlns:p14="http://schemas.microsoft.com/office/powerpoint/2010/main" val="2111961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The output of “</a:t>
            </a:r>
            <a:r>
              <a:rPr lang="en-US" dirty="0" err="1" smtClean="0"/>
              <a:t>ovc</a:t>
            </a:r>
            <a:r>
              <a:rPr lang="en-US" dirty="0" smtClean="0"/>
              <a:t> –status </a:t>
            </a:r>
            <a:r>
              <a:rPr lang="en-US" dirty="0" err="1" smtClean="0"/>
              <a:t>HPTECAdapter</a:t>
            </a:r>
            <a:r>
              <a:rPr lang="en-US" dirty="0" smtClean="0"/>
              <a:t>” should report</a:t>
            </a:r>
            <a:r>
              <a:rPr lang="en-US" baseline="0" dirty="0" smtClean="0"/>
              <a:t> the status “Running”</a:t>
            </a:r>
          </a:p>
          <a:p>
            <a:pPr marL="171450" indent="-171450">
              <a:buFontTx/>
              <a:buChar char="-"/>
            </a:pPr>
            <a:r>
              <a:rPr lang="en-US" baseline="0" dirty="0" smtClean="0"/>
              <a:t>Falsely set configuration parameters, like a falsely set path (e.g. for the event output XML file) can cause the connector to terminate immediately. The log output then contains an “ERROR” or “WARN” entry.</a:t>
            </a:r>
          </a:p>
          <a:p>
            <a:pPr marL="171450" indent="-171450">
              <a:buFontTx/>
              <a:buChar char="-"/>
            </a:pPr>
            <a:r>
              <a:rPr lang="en-US" baseline="0" dirty="0" smtClean="0"/>
              <a:t>Please have a look at “BSM Connector for Tivoli – Integration Guide” for a detailed description of all available configuration parameters.</a:t>
            </a: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5</a:t>
            </a:fld>
            <a:endParaRPr lang="en-GB" dirty="0"/>
          </a:p>
        </p:txBody>
      </p:sp>
    </p:spTree>
    <p:extLst>
      <p:ext uri="{BB962C8B-B14F-4D97-AF65-F5344CB8AC3E}">
        <p14:creationId xmlns:p14="http://schemas.microsoft.com/office/powerpoint/2010/main" val="2709640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The</a:t>
            </a:r>
            <a:r>
              <a:rPr lang="en-US" baseline="0" dirty="0" smtClean="0"/>
              <a:t> configuration, used by the connector, is written to the log file on every program start. Check for the port, the connector is listening on for incoming events. The default value is 5529. This value may vary for your Tivoli environment.</a:t>
            </a:r>
          </a:p>
          <a:p>
            <a:pPr marL="171450" indent="-171450">
              <a:buFontTx/>
              <a:buChar char="-"/>
            </a:pPr>
            <a:r>
              <a:rPr lang="en-US" baseline="0" dirty="0" smtClean="0"/>
              <a:t>If log level is set to “3”, the connector reports incoming connections as well as recognized events to the log file.</a:t>
            </a:r>
          </a:p>
          <a:p>
            <a:pPr marL="171450" indent="-171450">
              <a:buFontTx/>
              <a:buChar char="-"/>
            </a:pPr>
            <a:r>
              <a:rPr lang="en-US" baseline="0" dirty="0" smtClean="0"/>
              <a:t>The XML formatted events are written to the “event.xml” file (see slide for full path).</a:t>
            </a:r>
          </a:p>
          <a:p>
            <a:pPr marL="171450" indent="-171450">
              <a:buFontTx/>
              <a:buChar char="-"/>
            </a:pPr>
            <a:r>
              <a:rPr lang="en-US" baseline="0" dirty="0" smtClean="0"/>
              <a:t>If no “incoming event” is reported, it may be also a firewall issue. Ensure the port to be open/forwarded.</a:t>
            </a:r>
          </a:p>
          <a:p>
            <a:pPr marL="171450" indent="-171450">
              <a:buFontTx/>
              <a:buChar char="-"/>
            </a:pPr>
            <a:r>
              <a:rPr lang="en-US" baseline="0" dirty="0" smtClean="0"/>
              <a:t>The connector is “IPv6 ready” and reports, if it works on IPv6 on program start (log level must be set to 3).</a:t>
            </a:r>
          </a:p>
          <a:p>
            <a:pPr marL="171450" indent="-171450">
              <a:buFontTx/>
              <a:buChar char="-"/>
            </a:pPr>
            <a:r>
              <a:rPr lang="en-US" baseline="0" dirty="0" smtClean="0"/>
              <a:t>Note: On Windows XP/ Windows Server 2003, there is no “dual-stack” mode available. On those operating systems, you can either use IPv4 </a:t>
            </a:r>
            <a:r>
              <a:rPr lang="en-US" b="1" baseline="0" dirty="0" smtClean="0"/>
              <a:t>or</a:t>
            </a:r>
            <a:r>
              <a:rPr lang="en-US" baseline="0" dirty="0" smtClean="0"/>
              <a:t> IPv6. Since Windows Vista/ Windows Server 2008, it is possible to use IPv4 and IPv6 in “dual-stack” mode. Linux (kernel 2.6/3.x) supports IPv4/IPv6 in dual-stack mode.</a:t>
            </a: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6</a:t>
            </a:fld>
            <a:endParaRPr lang="en-GB" dirty="0"/>
          </a:p>
        </p:txBody>
      </p:sp>
    </p:spTree>
    <p:extLst>
      <p:ext uri="{BB962C8B-B14F-4D97-AF65-F5344CB8AC3E}">
        <p14:creationId xmlns:p14="http://schemas.microsoft.com/office/powerpoint/2010/main" val="1857301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There was</a:t>
            </a:r>
            <a:r>
              <a:rPr lang="en-US" baseline="0" dirty="0" smtClean="0"/>
              <a:t> an issue fixed, regarding the file rollover mechanism. The fix is available since Hotfix 1 (Version 01.01.011 of HP BSM Connector for Tivoli). See the hotfix’s README file for further information.</a:t>
            </a:r>
          </a:p>
          <a:p>
            <a:pPr marL="628650" lvl="1" indent="-171450">
              <a:buFontTx/>
              <a:buChar char="-"/>
            </a:pPr>
            <a:r>
              <a:rPr lang="en-US" baseline="0" dirty="0" smtClean="0"/>
              <a:t>The Product version can be checked by navigation to the binary’s path (see slide for path name), right click and open the file properties dialog. The dialog is shown in the slide.</a:t>
            </a:r>
          </a:p>
          <a:p>
            <a:pPr marL="171450" indent="-171450">
              <a:buFontTx/>
              <a:buChar char="-"/>
            </a:pPr>
            <a:r>
              <a:rPr lang="en-US" baseline="0" dirty="0" smtClean="0"/>
              <a:t>Integration Adapter 09.1x has the problem, that it keeps a permanent read-lock on the file, when using it as source for a XML policy. Therefore it is recommended to turn off the close-after-read flag for the Tivoli connector’s file rollover mechanism to work correctly.</a:t>
            </a: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8</a:t>
            </a:fld>
            <a:endParaRPr lang="en-GB" dirty="0"/>
          </a:p>
        </p:txBody>
      </p:sp>
    </p:spTree>
    <p:extLst>
      <p:ext uri="{BB962C8B-B14F-4D97-AF65-F5344CB8AC3E}">
        <p14:creationId xmlns:p14="http://schemas.microsoft.com/office/powerpoint/2010/main" val="985675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smtClean="0"/>
              <a:t>The “nodes” file is created</a:t>
            </a:r>
            <a:r>
              <a:rPr lang="en-US" baseline="0" dirty="0" smtClean="0"/>
              <a:t> on the first recognized host, meaning, the first time, an incoming event contains the specified hostname attribute (and the attribute’s value is not empty).</a:t>
            </a:r>
          </a:p>
          <a:p>
            <a:pPr marL="171450" indent="-171450">
              <a:buFontTx/>
              <a:buChar char="-"/>
            </a:pPr>
            <a:r>
              <a:rPr lang="en-US" baseline="0" dirty="0" smtClean="0"/>
              <a:t>The event attributes to look for hostnames and IP addresses can be configured using the “discovery-field-hostname” and “discovery-field-</a:t>
            </a:r>
            <a:r>
              <a:rPr lang="en-US" baseline="0" dirty="0" err="1" smtClean="0"/>
              <a:t>ip</a:t>
            </a:r>
            <a:r>
              <a:rPr lang="en-US" baseline="0" dirty="0" smtClean="0"/>
              <a:t>” configuration parameters. Default values are “hostname” and “origin”.</a:t>
            </a:r>
          </a:p>
          <a:p>
            <a:pPr marL="171450" indent="-171450">
              <a:buFontTx/>
              <a:buChar char="-"/>
            </a:pPr>
            <a:r>
              <a:rPr lang="en-US" baseline="0" dirty="0" smtClean="0"/>
              <a:t>Review the incoming event data structure (using the “event.xml” file) and look for possible event attributes, which contain the hostname/IP information.</a:t>
            </a: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9</a:t>
            </a:fld>
            <a:endParaRPr lang="en-GB" dirty="0"/>
          </a:p>
        </p:txBody>
      </p:sp>
    </p:spTree>
    <p:extLst>
      <p:ext uri="{BB962C8B-B14F-4D97-AF65-F5344CB8AC3E}">
        <p14:creationId xmlns:p14="http://schemas.microsoft.com/office/powerpoint/2010/main" val="5474058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lue title slide ">
    <p:bg>
      <p:bgPr>
        <a:solidFill>
          <a:schemeClr val="accent1"/>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bwMode="black">
          <a:xfrm>
            <a:off x="329184" y="2715760"/>
            <a:ext cx="6858000" cy="1608645"/>
          </a:xfrm>
        </p:spPr>
        <p:txBody>
          <a:bodyPr anchor="b"/>
          <a:lstStyle>
            <a:lvl1pPr>
              <a:lnSpc>
                <a:spcPct val="90000"/>
              </a:lnSpc>
              <a:defRPr sz="5000" spc="-100">
                <a:solidFill>
                  <a:schemeClr val="bg1"/>
                </a:solidFill>
              </a:defRPr>
            </a:lvl1pPr>
          </a:lstStyle>
          <a:p>
            <a:r>
              <a:rPr lang="en-US" dirty="0" smtClean="0"/>
              <a:t>Click to edit master </a:t>
            </a:r>
            <a:br>
              <a:rPr lang="en-US" dirty="0" smtClean="0"/>
            </a:br>
            <a:r>
              <a:rPr lang="en-US" dirty="0" smtClean="0"/>
              <a:t>title style</a:t>
            </a:r>
            <a:endParaRPr lang="en-US" dirty="0"/>
          </a:p>
        </p:txBody>
      </p:sp>
      <p:sp>
        <p:nvSpPr>
          <p:cNvPr id="11" name="Subtitle 2"/>
          <p:cNvSpPr>
            <a:spLocks noGrp="1"/>
          </p:cNvSpPr>
          <p:nvPr>
            <p:ph type="subTitle" idx="1" hasCustomPrompt="1"/>
          </p:nvPr>
        </p:nvSpPr>
        <p:spPr bwMode="black">
          <a:xfrm>
            <a:off x="329184" y="4422171"/>
            <a:ext cx="6858000" cy="1219200"/>
          </a:xfrm>
        </p:spPr>
        <p:txBody>
          <a:bodyPr/>
          <a:lstStyle>
            <a:lvl1pPr marL="0" indent="0" algn="l">
              <a:buNone/>
              <a:defRPr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2" name="Picture 1" descr="HP_White_RGB_150_L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49441" y="374904"/>
            <a:ext cx="1901825" cy="1901825"/>
          </a:xfrm>
          <a:prstGeom prst="rect">
            <a:avLst/>
          </a:prstGeom>
          <a:noFill/>
          <a:ln>
            <a:noFill/>
          </a:ln>
        </p:spPr>
      </p:pic>
      <p:sp>
        <p:nvSpPr>
          <p:cNvPr id="6" name="TextBox 5"/>
          <p:cNvSpPr txBox="1"/>
          <p:nvPr userDrawn="1"/>
        </p:nvSpPr>
        <p:spPr>
          <a:xfrm>
            <a:off x="329187" y="6386346"/>
            <a:ext cx="8012545" cy="3048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Tree>
    <p:extLst>
      <p:ext uri="{BB962C8B-B14F-4D97-AF65-F5344CB8AC3E}">
        <p14:creationId xmlns:p14="http://schemas.microsoft.com/office/powerpoint/2010/main" val="227675573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White divider slide">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54827"/>
            <a:ext cx="7222352" cy="2675604"/>
          </a:xfrm>
          <a:prstGeom prst="rect">
            <a:avLst/>
          </a:prstGeom>
        </p:spPr>
        <p:txBody>
          <a:bodyPr wrap="square" lIns="0" tIns="0" rIns="0" bIns="0" anchor="t" anchorCtr="0">
            <a:noAutofit/>
          </a:bodyPr>
          <a:lstStyle>
            <a:lvl1pPr algn="l">
              <a:lnSpc>
                <a:spcPct val="90000"/>
              </a:lnSpc>
              <a:defRPr sz="4400" b="1" i="0" spc="-100">
                <a:solidFill>
                  <a:schemeClr val="tx1"/>
                </a:solidFill>
                <a:latin typeface="HP Simplified" pitchFamily="34" charset="0"/>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sp>
        <p:nvSpPr>
          <p:cNvPr id="6" name="TextBox 5"/>
          <p:cNvSpPr txBox="1"/>
          <p:nvPr userDrawn="1"/>
        </p:nvSpPr>
        <p:spPr>
          <a:xfrm>
            <a:off x="329187" y="6386346"/>
            <a:ext cx="8012545" cy="3048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accent5"/>
                </a:solidFill>
                <a:latin typeface="HP Simplified"/>
                <a:cs typeface="HP Simplified"/>
              </a:rPr>
              <a:t>© Copyright 2012 Hewlett-Packard Development Company, L.P. </a:t>
            </a:r>
            <a:r>
              <a:rPr lang="en-US" sz="700" b="0" i="0" baseline="0" dirty="0" smtClean="0">
                <a:solidFill>
                  <a:schemeClr val="accent5"/>
                </a:solidFill>
                <a:latin typeface="HP Simplified"/>
                <a:cs typeface="HP Simplified"/>
              </a:rPr>
              <a:t> </a:t>
            </a:r>
            <a:r>
              <a:rPr lang="en-US" sz="700" b="0" i="0" dirty="0" smtClean="0">
                <a:solidFill>
                  <a:schemeClr val="accent5"/>
                </a:solidFill>
                <a:latin typeface="HP Simplified"/>
                <a:cs typeface="HP Simplified"/>
              </a:rPr>
              <a:t>The information contained herein is subject to change without notice.</a:t>
            </a:r>
          </a:p>
        </p:txBody>
      </p:sp>
      <p:pic>
        <p:nvPicPr>
          <p:cNvPr id="8" name="Picture 7" descr="HP_Blue_RGB_150_SM.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09001" y="6265863"/>
            <a:ext cx="357188" cy="357188"/>
          </a:xfrm>
          <a:prstGeom prst="rect">
            <a:avLst/>
          </a:prstGeom>
          <a:noFill/>
          <a:ln>
            <a:noFill/>
          </a:ln>
        </p:spPr>
      </p:pic>
    </p:spTree>
    <p:extLst>
      <p:ext uri="{BB962C8B-B14F-4D97-AF65-F5344CB8AC3E}">
        <p14:creationId xmlns:p14="http://schemas.microsoft.com/office/powerpoint/2010/main" val="35747905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Blue quote slide with subtitle">
    <p:bg>
      <p:bgPr>
        <a:solidFill>
          <a:schemeClr val="accent1"/>
        </a:solidFill>
        <a:effectLst/>
      </p:bgPr>
    </p:bg>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59060"/>
            <a:ext cx="7222352" cy="2675604"/>
          </a:xfrm>
          <a:prstGeom prst="rect">
            <a:avLst/>
          </a:prstGeom>
        </p:spPr>
        <p:txBody>
          <a:bodyPr wrap="square" lIns="0" tIns="0" rIns="0" bIns="0" anchor="t" anchorCtr="0">
            <a:noAutofit/>
          </a:bodyPr>
          <a:lstStyle>
            <a:lvl1pPr algn="l" defTabSz="457200" rtl="0" eaLnBrk="1" latinLnBrk="0" hangingPunct="1">
              <a:lnSpc>
                <a:spcPct val="90000"/>
              </a:lnSpc>
              <a:spcBef>
                <a:spcPct val="0"/>
              </a:spcBef>
              <a:spcAft>
                <a:spcPts val="0"/>
              </a:spcAft>
              <a:buNone/>
              <a:defRPr lang="en-US" sz="4400" b="1" i="0" kern="1200" spc="-100" noProof="0" dirty="0">
                <a:solidFill>
                  <a:schemeClr val="bg1"/>
                </a:solidFill>
                <a:latin typeface="HP Simplified" pitchFamily="34" charset="0"/>
                <a:ea typeface="+mj-ea"/>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sp>
        <p:nvSpPr>
          <p:cNvPr id="6" name="TextBox 5"/>
          <p:cNvSpPr txBox="1"/>
          <p:nvPr userDrawn="1"/>
        </p:nvSpPr>
        <p:spPr>
          <a:xfrm>
            <a:off x="329187" y="6386346"/>
            <a:ext cx="8012545" cy="3048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
        <p:nvSpPr>
          <p:cNvPr id="5" name="Subtitle 2"/>
          <p:cNvSpPr>
            <a:spLocks noGrp="1"/>
          </p:cNvSpPr>
          <p:nvPr>
            <p:ph type="subTitle" idx="1" hasCustomPrompt="1"/>
          </p:nvPr>
        </p:nvSpPr>
        <p:spPr>
          <a:xfrm>
            <a:off x="325269" y="4407148"/>
            <a:ext cx="5318294" cy="865632"/>
          </a:xfrm>
          <a:prstGeom prst="rect">
            <a:avLst/>
          </a:prstGeom>
        </p:spPr>
        <p:txBody>
          <a:bodyPr>
            <a:noAutofit/>
          </a:bodyPr>
          <a:lstStyle>
            <a:lvl1pPr marL="0" indent="0" algn="l">
              <a:lnSpc>
                <a:spcPct val="100000"/>
              </a:lnSpc>
              <a:spcBef>
                <a:spcPts val="0"/>
              </a:spcBef>
              <a:buNone/>
              <a:defRPr sz="1800" b="0">
                <a:solidFill>
                  <a:srgbClr val="FFFFFF"/>
                </a:solidFill>
                <a:latin typeface="+mn-lt"/>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pic>
        <p:nvPicPr>
          <p:cNvPr id="8" name="Picture 7" descr="HPR_White_RGB_150_SMnoR.png"/>
          <p:cNvPicPr>
            <a:picLocks noChangeAspect="1"/>
          </p:cNvPicPr>
          <p:nvPr userDrawn="1"/>
        </p:nvPicPr>
        <p:blipFill>
          <a:blip r:embed="rId2"/>
          <a:stretch>
            <a:fillRect/>
          </a:stretch>
        </p:blipFill>
        <p:spPr>
          <a:xfrm>
            <a:off x="8503920" y="6265863"/>
            <a:ext cx="356592" cy="356592"/>
          </a:xfrm>
          <a:prstGeom prst="rect">
            <a:avLst/>
          </a:prstGeom>
        </p:spPr>
      </p:pic>
    </p:spTree>
    <p:extLst>
      <p:ext uri="{BB962C8B-B14F-4D97-AF65-F5344CB8AC3E}">
        <p14:creationId xmlns:p14="http://schemas.microsoft.com/office/powerpoint/2010/main" val="315884858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0" y="242371"/>
            <a:ext cx="8534718" cy="574516"/>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62525205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ub title with content">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31469" y="752964"/>
            <a:ext cx="8534719" cy="369332"/>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31470" y="242371"/>
            <a:ext cx="8534718" cy="574516"/>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93221"/>
            <a:ext cx="8179816" cy="4918654"/>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sub title with bullets">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31469" y="752964"/>
            <a:ext cx="8534719" cy="369332"/>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31470" y="242371"/>
            <a:ext cx="8534718" cy="574516"/>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93221"/>
            <a:ext cx="8179816" cy="4918654"/>
          </a:xfrm>
        </p:spPr>
        <p:txBody>
          <a:bodyPr wrap="square">
            <a:noAutofit/>
          </a:bodyPr>
          <a:lstStyle>
            <a:lvl1pPr marL="169863" indent="-169863">
              <a:buFont typeface="HP Simplified" pitchFamily="34" charset="0"/>
              <a:buChar char="•"/>
              <a:defRPr sz="1400" b="0">
                <a:solidFill>
                  <a:srgbClr val="000000"/>
                </a:solidFill>
              </a:defRPr>
            </a:lvl1pPr>
            <a:lvl2pPr marL="347663" indent="-177800">
              <a:buSzPct val="80000"/>
              <a:buFont typeface="HP Simplified"/>
              <a:buChar char="−"/>
              <a:defRPr sz="1400">
                <a:solidFill>
                  <a:srgbClr val="000000"/>
                </a:solidFill>
              </a:defRPr>
            </a:lvl2pPr>
            <a:lvl3pPr marL="515938" indent="-169863">
              <a:buFont typeface="HP Simplified" pitchFamily="34" charset="0"/>
              <a:buChar char="•"/>
              <a:defRPr sz="1400">
                <a:solidFill>
                  <a:srgbClr val="000000"/>
                </a:solidFill>
              </a:defRPr>
            </a:lvl3pPr>
            <a:lvl4pPr marL="688975" indent="-180975">
              <a:defRPr sz="1400">
                <a:solidFill>
                  <a:srgbClr val="000000"/>
                </a:solidFill>
              </a:defRPr>
            </a:lvl4pPr>
            <a:lvl5pPr marL="833438" indent="-150813">
              <a:buFont typeface="HP Simplified" pitchFamily="34" charset="0"/>
              <a:buChar char="•"/>
              <a:defRPr sz="1400">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ub title with two columns">
    <p:spTree>
      <p:nvGrpSpPr>
        <p:cNvPr id="1" name=""/>
        <p:cNvGrpSpPr/>
        <p:nvPr/>
      </p:nvGrpSpPr>
      <p:grpSpPr>
        <a:xfrm>
          <a:off x="0" y="0"/>
          <a:ext cx="0" cy="0"/>
          <a:chOff x="0" y="0"/>
          <a:chExt cx="0" cy="0"/>
        </a:xfrm>
      </p:grpSpPr>
      <p:sp>
        <p:nvSpPr>
          <p:cNvPr id="13" name="Title Placeholder 1"/>
          <p:cNvSpPr>
            <a:spLocks noGrp="1"/>
          </p:cNvSpPr>
          <p:nvPr>
            <p:ph type="title" hasCustomPrompt="1"/>
          </p:nvPr>
        </p:nvSpPr>
        <p:spPr bwMode="black">
          <a:xfrm>
            <a:off x="331474" y="242370"/>
            <a:ext cx="8534713" cy="610161"/>
          </a:xfrm>
          <a:prstGeom prst="rect">
            <a:avLst/>
          </a:prstGeom>
          <a:ln>
            <a:noFill/>
          </a:ln>
        </p:spPr>
        <p:txBody>
          <a:bodyPr vert="horz" wrap="square" lIns="0" tIns="0" rIns="0" bIns="0" rtlCol="0" anchor="t" anchorCtr="0">
            <a:noAutofit/>
          </a:bodyPr>
          <a:lstStyle>
            <a:lvl1pPr>
              <a:defRPr>
                <a:solidFill>
                  <a:srgbClr val="000000"/>
                </a:solidFill>
              </a:defRPr>
            </a:lvl1pPr>
          </a:lstStyle>
          <a:p>
            <a:r>
              <a:rPr lang="en-US" noProof="0" dirty="0" smtClean="0"/>
              <a:t>Click to edit master title style</a:t>
            </a:r>
            <a:endParaRPr lang="en-US" noProof="0" dirty="0"/>
          </a:p>
        </p:txBody>
      </p:sp>
      <p:sp>
        <p:nvSpPr>
          <p:cNvPr id="8" name="Content Placeholder 7"/>
          <p:cNvSpPr>
            <a:spLocks noGrp="1"/>
          </p:cNvSpPr>
          <p:nvPr>
            <p:ph sz="quarter" idx="16"/>
          </p:nvPr>
        </p:nvSpPr>
        <p:spPr>
          <a:xfrm>
            <a:off x="328613" y="1194993"/>
            <a:ext cx="4030662" cy="4904121"/>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Content Placeholder 9"/>
          <p:cNvSpPr>
            <a:spLocks noGrp="1"/>
          </p:cNvSpPr>
          <p:nvPr>
            <p:ph sz="quarter" idx="17"/>
          </p:nvPr>
        </p:nvSpPr>
        <p:spPr>
          <a:xfrm>
            <a:off x="4568824" y="1194993"/>
            <a:ext cx="3940175" cy="4908470"/>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ubtitle 2"/>
          <p:cNvSpPr>
            <a:spLocks noGrp="1"/>
          </p:cNvSpPr>
          <p:nvPr>
            <p:ph type="subTitle" idx="1" hasCustomPrompt="1"/>
          </p:nvPr>
        </p:nvSpPr>
        <p:spPr bwMode="black">
          <a:xfrm>
            <a:off x="331474" y="753909"/>
            <a:ext cx="8534713" cy="369332"/>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328470572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alf page, sub title with image">
    <p:bg>
      <p:bgPr>
        <a:solidFill>
          <a:schemeClr val="bg1"/>
        </a:solidFill>
        <a:effectLst/>
      </p:bgPr>
    </p:bg>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4568830" y="1191896"/>
            <a:ext cx="3940170" cy="3886518"/>
          </a:xfrm>
        </p:spPr>
        <p:txBody>
          <a:bodyPr anchor="ctr"/>
          <a:lstStyle>
            <a:lvl1pPr algn="ctr">
              <a:defRPr b="0">
                <a:solidFill>
                  <a:schemeClr val="tx1"/>
                </a:solidFill>
              </a:defRPr>
            </a:lvl1pPr>
          </a:lstStyle>
          <a:p>
            <a:r>
              <a:rPr lang="en-US" smtClean="0"/>
              <a:t>Click icon to add picture</a:t>
            </a:r>
            <a:endParaRPr lang="en-US" dirty="0"/>
          </a:p>
        </p:txBody>
      </p:sp>
      <p:sp>
        <p:nvSpPr>
          <p:cNvPr id="7" name="Title 6"/>
          <p:cNvSpPr>
            <a:spLocks noGrp="1"/>
          </p:cNvSpPr>
          <p:nvPr>
            <p:ph type="title" hasCustomPrompt="1"/>
          </p:nvPr>
        </p:nvSpPr>
        <p:spPr bwMode="black">
          <a:xfrm>
            <a:off x="331468" y="242369"/>
            <a:ext cx="8534719" cy="573024"/>
          </a:xfrm>
        </p:spPr>
        <p:txBody>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91895"/>
            <a:ext cx="4011612" cy="4913005"/>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ubtitle 2"/>
          <p:cNvSpPr>
            <a:spLocks noGrp="1"/>
          </p:cNvSpPr>
          <p:nvPr>
            <p:ph type="subTitle" idx="1" hasCustomPrompt="1"/>
          </p:nvPr>
        </p:nvSpPr>
        <p:spPr bwMode="black">
          <a:xfrm>
            <a:off x="331474" y="753287"/>
            <a:ext cx="8534714" cy="369332"/>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65051986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title, sub title with three columns">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31475" y="242369"/>
            <a:ext cx="8534713" cy="573024"/>
          </a:xfrm>
        </p:spPr>
        <p:txBody>
          <a:bodyPr/>
          <a:lstStyle>
            <a:lvl1pPr>
              <a:defRPr>
                <a:solidFill>
                  <a:srgbClr val="000000"/>
                </a:solidFill>
              </a:defRPr>
            </a:lvl1pPr>
          </a:lstStyle>
          <a:p>
            <a:r>
              <a:rPr lang="en-US" noProof="0" dirty="0" smtClean="0"/>
              <a:t>Click to edit master title style</a:t>
            </a:r>
            <a:endParaRPr lang="en-US" noProof="0" dirty="0"/>
          </a:p>
        </p:txBody>
      </p:sp>
      <p:sp>
        <p:nvSpPr>
          <p:cNvPr id="9" name="Content Placeholder 8"/>
          <p:cNvSpPr>
            <a:spLocks noGrp="1"/>
          </p:cNvSpPr>
          <p:nvPr>
            <p:ph sz="quarter" idx="16"/>
          </p:nvPr>
        </p:nvSpPr>
        <p:spPr>
          <a:xfrm>
            <a:off x="329184" y="1191895"/>
            <a:ext cx="2523744" cy="4913002"/>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11"/>
          <p:cNvSpPr>
            <a:spLocks noGrp="1"/>
          </p:cNvSpPr>
          <p:nvPr>
            <p:ph sz="quarter" idx="17"/>
          </p:nvPr>
        </p:nvSpPr>
        <p:spPr>
          <a:xfrm>
            <a:off x="3124486" y="1191895"/>
            <a:ext cx="2523744" cy="4913003"/>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Content Placeholder 13"/>
          <p:cNvSpPr>
            <a:spLocks noGrp="1"/>
          </p:cNvSpPr>
          <p:nvPr>
            <p:ph sz="quarter" idx="18"/>
          </p:nvPr>
        </p:nvSpPr>
        <p:spPr>
          <a:xfrm>
            <a:off x="5919788" y="1191895"/>
            <a:ext cx="2589212" cy="4913002"/>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ubtitle 2"/>
          <p:cNvSpPr>
            <a:spLocks noGrp="1"/>
          </p:cNvSpPr>
          <p:nvPr>
            <p:ph type="subTitle" idx="1" hasCustomPrompt="1"/>
          </p:nvPr>
        </p:nvSpPr>
        <p:spPr bwMode="black">
          <a:xfrm>
            <a:off x="331474" y="753287"/>
            <a:ext cx="8534714" cy="369332"/>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28735121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Blue divider slide">
    <p:bg>
      <p:bgPr>
        <a:solidFill>
          <a:schemeClr val="accent1"/>
        </a:solidFill>
        <a:effectLst/>
      </p:bgPr>
    </p:bg>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56458"/>
            <a:ext cx="7222352" cy="2675604"/>
          </a:xfrm>
          <a:prstGeom prst="rect">
            <a:avLst/>
          </a:prstGeom>
        </p:spPr>
        <p:txBody>
          <a:bodyPr wrap="square" lIns="0" tIns="0" rIns="0" bIns="0" anchor="t" anchorCtr="0">
            <a:noAutofit/>
          </a:bodyPr>
          <a:lstStyle>
            <a:lvl1pPr algn="l">
              <a:lnSpc>
                <a:spcPct val="90000"/>
              </a:lnSpc>
              <a:defRPr sz="4400" b="1" i="0" spc="-100" baseline="0">
                <a:solidFill>
                  <a:schemeClr val="bg1"/>
                </a:solidFill>
                <a:latin typeface="HP Simplified" pitchFamily="34" charset="0"/>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sp>
        <p:nvSpPr>
          <p:cNvPr id="6" name="TextBox 5"/>
          <p:cNvSpPr txBox="1"/>
          <p:nvPr userDrawn="1"/>
        </p:nvSpPr>
        <p:spPr>
          <a:xfrm>
            <a:off x="329187" y="6386346"/>
            <a:ext cx="8012545" cy="3048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2012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pic>
        <p:nvPicPr>
          <p:cNvPr id="8" name="Picture 7" descr="HPR_White_RGB_150_SMnoR.png"/>
          <p:cNvPicPr>
            <a:picLocks noChangeAspect="1"/>
          </p:cNvPicPr>
          <p:nvPr userDrawn="1"/>
        </p:nvPicPr>
        <p:blipFill>
          <a:blip r:embed="rId2"/>
          <a:stretch>
            <a:fillRect/>
          </a:stretch>
        </p:blipFill>
        <p:spPr>
          <a:xfrm>
            <a:off x="8503920" y="6265863"/>
            <a:ext cx="356592" cy="356592"/>
          </a:xfrm>
          <a:prstGeom prst="rect">
            <a:avLst/>
          </a:prstGeom>
        </p:spPr>
      </p:pic>
    </p:spTree>
    <p:extLst>
      <p:ext uri="{BB962C8B-B14F-4D97-AF65-F5344CB8AC3E}">
        <p14:creationId xmlns:p14="http://schemas.microsoft.com/office/powerpoint/2010/main" val="30235501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328614" y="242371"/>
            <a:ext cx="8537574" cy="574516"/>
          </a:xfrm>
          <a:prstGeom prst="rect">
            <a:avLst/>
          </a:prstGeom>
          <a:ln>
            <a:noFill/>
          </a:ln>
        </p:spPr>
        <p:txBody>
          <a:bodyPr vert="horz" wrap="square" lIns="0" tIns="0" rIns="0" bIns="0" rtlCol="0" anchor="t" anchorCtr="0">
            <a:noAutofit/>
          </a:bodyPr>
          <a:lstStyle/>
          <a:p>
            <a:r>
              <a:rPr lang="en-US" noProof="0" smtClean="0"/>
              <a:t>Click to edit Master title style</a:t>
            </a:r>
            <a:endParaRPr lang="en-US" noProof="0" dirty="0"/>
          </a:p>
        </p:txBody>
      </p:sp>
      <p:sp>
        <p:nvSpPr>
          <p:cNvPr id="7" name="Text Placeholder 6"/>
          <p:cNvSpPr>
            <a:spLocks noGrp="1"/>
          </p:cNvSpPr>
          <p:nvPr>
            <p:ph type="body" idx="1"/>
          </p:nvPr>
        </p:nvSpPr>
        <p:spPr bwMode="black">
          <a:xfrm>
            <a:off x="330200" y="1193219"/>
            <a:ext cx="8178800" cy="4526915"/>
          </a:xfrm>
          <a:prstGeom prst="rect">
            <a:avLst/>
          </a:prstGeom>
        </p:spPr>
        <p:txBody>
          <a:bodyPr vert="horz" wrap="square" lIns="0" tIns="0" rIns="0" bIns="0" rtlCol="0">
            <a:no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9" name="TextBox 8"/>
          <p:cNvSpPr txBox="1"/>
          <p:nvPr/>
        </p:nvSpPr>
        <p:spPr>
          <a:xfrm>
            <a:off x="444504" y="6386346"/>
            <a:ext cx="8012545" cy="304800"/>
          </a:xfrm>
          <a:prstGeom prst="rect">
            <a:avLst/>
          </a:prstGeom>
          <a:noFill/>
        </p:spPr>
        <p:txBody>
          <a:bodyPr wrap="square"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rgbClr val="B9B8BB"/>
                </a:solidFill>
                <a:latin typeface="HP Simplified"/>
                <a:cs typeface="HP Simplified"/>
              </a:rPr>
              <a:t>© Copyright 2012 Hewlett-Packard Development Company, L.P. </a:t>
            </a:r>
            <a:r>
              <a:rPr lang="en-US" sz="700" b="0" i="0" baseline="0" dirty="0" smtClean="0">
                <a:solidFill>
                  <a:srgbClr val="B9B8BB"/>
                </a:solidFill>
                <a:latin typeface="HP Simplified"/>
                <a:cs typeface="HP Simplified"/>
              </a:rPr>
              <a:t> </a:t>
            </a:r>
            <a:r>
              <a:rPr lang="en-US" sz="700" b="0" i="0" dirty="0" smtClean="0">
                <a:solidFill>
                  <a:srgbClr val="B9B8BB"/>
                </a:solidFill>
                <a:latin typeface="HP Simplified"/>
                <a:cs typeface="HP Simplified"/>
              </a:rPr>
              <a:t>The information contained herein is subject to change without notice.</a:t>
            </a:r>
          </a:p>
        </p:txBody>
      </p:sp>
      <p:sp>
        <p:nvSpPr>
          <p:cNvPr id="8" name="TextBox 7"/>
          <p:cNvSpPr txBox="1"/>
          <p:nvPr/>
        </p:nvSpPr>
        <p:spPr bwMode="gray">
          <a:xfrm>
            <a:off x="329187" y="6384648"/>
            <a:ext cx="323009" cy="199109"/>
          </a:xfrm>
          <a:prstGeom prst="rect">
            <a:avLst/>
          </a:prstGeom>
        </p:spPr>
        <p:txBody>
          <a:bodyPr vert="horz" wrap="none" lIns="0" tIns="45720" rIns="91440" bIns="45720" rtlCol="0" anchor="ctr">
            <a:noAutofit/>
          </a:bodyPr>
          <a:lstStyle/>
          <a:p>
            <a:pPr marL="0" algn="l" defTabSz="914400" rtl="0" eaLnBrk="1" latinLnBrk="0" hangingPunct="1"/>
            <a:fld id="{6C5AF65D-6854-49AF-ABC5-48B5BA0EA842}" type="slidenum">
              <a:rPr lang="en-US" sz="700" b="0" i="0" kern="1200" smtClean="0">
                <a:solidFill>
                  <a:srgbClr val="B9B8BB"/>
                </a:solidFill>
                <a:latin typeface="HP Simplified"/>
                <a:ea typeface="+mn-ea"/>
                <a:cs typeface="HP Simplified"/>
              </a:rPr>
              <a:pPr marL="0" algn="l" defTabSz="914400" rtl="0" eaLnBrk="1" latinLnBrk="0" hangingPunct="1"/>
              <a:t>‹#›</a:t>
            </a:fld>
            <a:endParaRPr lang="en-US" sz="700" b="0" i="0" kern="1200" dirty="0" smtClean="0">
              <a:solidFill>
                <a:srgbClr val="B9B8BB"/>
              </a:solidFill>
              <a:latin typeface="HP Simplified"/>
              <a:ea typeface="+mn-ea"/>
              <a:cs typeface="HP Simplified"/>
            </a:endParaRPr>
          </a:p>
        </p:txBody>
      </p:sp>
      <p:pic>
        <p:nvPicPr>
          <p:cNvPr id="4" name="Picture 3" descr="HP_Blue_RGB_150_SM.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509001" y="6265863"/>
            <a:ext cx="357188" cy="357188"/>
          </a:xfrm>
          <a:prstGeom prst="rect">
            <a:avLst/>
          </a:prstGeom>
          <a:noFill/>
          <a:ln>
            <a:noFill/>
          </a:ln>
        </p:spPr>
      </p:pic>
    </p:spTree>
    <p:extLst>
      <p:ext uri="{BB962C8B-B14F-4D97-AF65-F5344CB8AC3E}">
        <p14:creationId xmlns:p14="http://schemas.microsoft.com/office/powerpoint/2010/main" val="2606275834"/>
      </p:ext>
    </p:extLst>
  </p:cSld>
  <p:clrMap bg1="lt1" tx1="dk1" bg2="lt2" tx2="dk2" accent1="accent1" accent2="accent2" accent3="accent3" accent4="accent4" accent5="accent5" accent6="accent6" hlink="hlink" folHlink="folHlink"/>
  <p:sldLayoutIdLst>
    <p:sldLayoutId id="2147483830" r:id="rId1"/>
    <p:sldLayoutId id="2147483834" r:id="rId2"/>
    <p:sldLayoutId id="2147483833" r:id="rId3"/>
    <p:sldLayoutId id="2147483837" r:id="rId4"/>
    <p:sldLayoutId id="2147483809" r:id="rId5"/>
    <p:sldLayoutId id="2147483839" r:id="rId6"/>
    <p:sldLayoutId id="2147483823" r:id="rId7"/>
    <p:sldLayoutId id="2147483824" r:id="rId8"/>
    <p:sldLayoutId id="2147483825" r:id="rId9"/>
    <p:sldLayoutId id="2147483840" r:id="rId10"/>
  </p:sldLayoutIdLst>
  <p:timing>
    <p:tnLst>
      <p:par>
        <p:cTn id="1" dur="indefinite" restart="never" nodeType="tmRoot"/>
      </p:par>
    </p:tnLst>
  </p:timing>
  <p:hf hdr="0" ftr="0" dt="0"/>
  <p:txStyles>
    <p:titleStyle>
      <a:lvl1pPr algn="l" defTabSz="457200" rtl="0" eaLnBrk="1" latinLnBrk="0" hangingPunct="1">
        <a:lnSpc>
          <a:spcPct val="100000"/>
        </a:lnSpc>
        <a:spcBef>
          <a:spcPct val="0"/>
        </a:spcBef>
        <a:spcAft>
          <a:spcPts val="0"/>
        </a:spcAft>
        <a:buNone/>
        <a:defRPr lang="en-GB" sz="2800" b="1" i="0" kern="1200" dirty="0" smtClean="0">
          <a:solidFill>
            <a:srgbClr val="000000"/>
          </a:solidFill>
          <a:latin typeface="HP Simplified" pitchFamily="34" charset="0"/>
          <a:ea typeface="+mj-ea"/>
          <a:cs typeface="HP Simplified" pitchFamily="34" charset="0"/>
        </a:defRPr>
      </a:lvl1pPr>
    </p:titleStyle>
    <p:bodyStyle>
      <a:lvl1pPr marL="0" indent="0" algn="l" defTabSz="457200" rtl="0" eaLnBrk="1" latinLnBrk="0" hangingPunct="1">
        <a:lnSpc>
          <a:spcPct val="100000"/>
        </a:lnSpc>
        <a:spcBef>
          <a:spcPts val="0"/>
        </a:spcBef>
        <a:spcAft>
          <a:spcPts val="400"/>
        </a:spcAft>
        <a:buSzPct val="100000"/>
        <a:buFont typeface="Arial"/>
        <a:buNone/>
        <a:defRPr sz="1800" b="1" i="0" kern="1200">
          <a:solidFill>
            <a:schemeClr val="accent1"/>
          </a:solidFill>
          <a:latin typeface="HP Simplified" pitchFamily="34" charset="0"/>
          <a:ea typeface="+mn-ea"/>
          <a:cs typeface="HP Simplified" pitchFamily="34" charset="0"/>
        </a:defRPr>
      </a:lvl1pPr>
      <a:lvl2pPr marL="0" indent="0" algn="l" defTabSz="430213" rtl="0" eaLnBrk="1" latinLnBrk="0" hangingPunct="1">
        <a:lnSpc>
          <a:spcPct val="100000"/>
        </a:lnSpc>
        <a:spcBef>
          <a:spcPts val="0"/>
        </a:spcBef>
        <a:spcAft>
          <a:spcPts val="400"/>
        </a:spcAft>
        <a:buSzPct val="100000"/>
        <a:buFont typeface="Lucida Grande"/>
        <a:buNone/>
        <a:defRPr sz="1600" b="0" i="0" kern="1200">
          <a:solidFill>
            <a:srgbClr val="000000"/>
          </a:solidFill>
          <a:latin typeface="HP Simplified" pitchFamily="34" charset="0"/>
          <a:ea typeface="+mn-ea"/>
          <a:cs typeface="HP Simplified" pitchFamily="34" charset="0"/>
        </a:defRPr>
      </a:lvl2pPr>
      <a:lvl3pPr marL="169863" indent="-169863" algn="l" defTabSz="457200" rtl="0" eaLnBrk="1" latinLnBrk="0" hangingPunct="1">
        <a:lnSpc>
          <a:spcPct val="100000"/>
        </a:lnSpc>
        <a:spcBef>
          <a:spcPts val="0"/>
        </a:spcBef>
        <a:spcAft>
          <a:spcPts val="400"/>
        </a:spcAft>
        <a:buFont typeface="HP Simplified" pitchFamily="34" charset="0"/>
        <a:buChar char="•"/>
        <a:defRPr sz="1400" b="0" i="0" kern="1200">
          <a:solidFill>
            <a:srgbClr val="000000"/>
          </a:solidFill>
          <a:latin typeface="HP Simplified" pitchFamily="34" charset="0"/>
          <a:ea typeface="+mn-ea"/>
          <a:cs typeface="HP Simplified" pitchFamily="34" charset="0"/>
        </a:defRPr>
      </a:lvl3pPr>
      <a:lvl4pPr marL="341313" indent="-180975" algn="l" defTabSz="457200" rtl="0" eaLnBrk="1" latinLnBrk="0" hangingPunct="1">
        <a:lnSpc>
          <a:spcPct val="100000"/>
        </a:lnSpc>
        <a:spcBef>
          <a:spcPts val="0"/>
        </a:spcBef>
        <a:spcAft>
          <a:spcPts val="400"/>
        </a:spcAft>
        <a:buSzPct val="80000"/>
        <a:buFont typeface="HP Simplified" pitchFamily="34" charset="0"/>
        <a:buChar char="–"/>
        <a:defRPr lang="en-US" sz="1400" b="0" i="0" kern="1200" dirty="0" smtClean="0">
          <a:solidFill>
            <a:srgbClr val="000000"/>
          </a:solidFill>
          <a:latin typeface="HP Simplified" pitchFamily="34" charset="0"/>
          <a:ea typeface="+mn-ea"/>
          <a:cs typeface="HP Simplified" pitchFamily="34" charset="0"/>
        </a:defRPr>
      </a:lvl4pPr>
      <a:lvl5pPr marL="469900" indent="-150813" algn="l" defTabSz="457200" rtl="0" eaLnBrk="1" latinLnBrk="0" hangingPunct="1">
        <a:lnSpc>
          <a:spcPct val="100000"/>
        </a:lnSpc>
        <a:spcBef>
          <a:spcPts val="0"/>
        </a:spcBef>
        <a:spcAft>
          <a:spcPts val="400"/>
        </a:spcAft>
        <a:buFont typeface="HP Simplified" pitchFamily="34" charset="0"/>
        <a:buChar char="•"/>
        <a:tabLst/>
        <a:defRPr sz="1400" b="0" i="0" kern="1200">
          <a:solidFill>
            <a:srgbClr val="000000"/>
          </a:solidFill>
          <a:latin typeface="HP Simplified" pitchFamily="34" charset="0"/>
          <a:ea typeface="+mn-ea"/>
          <a:cs typeface="HP Simplified" pitchFamily="34" charset="0"/>
        </a:defRPr>
      </a:lvl5pPr>
      <a:lvl6pPr marL="2286000" indent="0" algn="l" defTabSz="457200" rtl="0" eaLnBrk="1" latinLnBrk="0" hangingPunct="1">
        <a:lnSpc>
          <a:spcPts val="2500"/>
        </a:lnSpc>
        <a:spcBef>
          <a:spcPct val="20000"/>
        </a:spcBef>
        <a:buFont typeface="Arial"/>
        <a:buNone/>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smtClean="0"/>
              <a:t>Troubleshooting</a:t>
            </a:r>
            <a:endParaRPr lang="en-US" dirty="0"/>
          </a:p>
        </p:txBody>
      </p:sp>
      <p:sp>
        <p:nvSpPr>
          <p:cNvPr id="5" name="TextBox 4"/>
          <p:cNvSpPr txBox="1"/>
          <p:nvPr/>
        </p:nvSpPr>
        <p:spPr>
          <a:xfrm>
            <a:off x="329184" y="1197864"/>
            <a:ext cx="8179816" cy="1374735"/>
          </a:xfrm>
          <a:prstGeom prst="rect">
            <a:avLst/>
          </a:prstGeom>
          <a:noFill/>
        </p:spPr>
        <p:txBody>
          <a:bodyPr wrap="square" rtlCol="0">
            <a:spAutoFit/>
          </a:bodyPr>
          <a:lstStyle/>
          <a:p>
            <a:pPr marL="285750" indent="-285750" defTabSz="430213">
              <a:spcAft>
                <a:spcPts val="400"/>
              </a:spcAft>
              <a:buSzPct val="100000"/>
              <a:buFont typeface="Arial" pitchFamily="34" charset="0"/>
              <a:buChar char="•"/>
            </a:pPr>
            <a:r>
              <a:rPr lang="en-US" sz="1400" dirty="0" smtClean="0">
                <a:solidFill>
                  <a:schemeClr val="bg1"/>
                </a:solidFill>
                <a:latin typeface="HP Simplified" pitchFamily="34" charset="0"/>
                <a:cs typeface="HP Simplified" pitchFamily="34" charset="0"/>
              </a:rPr>
              <a:t>Directories </a:t>
            </a:r>
            <a:r>
              <a:rPr lang="en-US" sz="1400" dirty="0">
                <a:solidFill>
                  <a:schemeClr val="bg1"/>
                </a:solidFill>
                <a:latin typeface="HP Simplified" pitchFamily="34" charset="0"/>
                <a:cs typeface="HP Simplified" pitchFamily="34" charset="0"/>
              </a:rPr>
              <a:t>and </a:t>
            </a:r>
            <a:r>
              <a:rPr lang="en-US" sz="1400" dirty="0" smtClean="0">
                <a:solidFill>
                  <a:schemeClr val="bg1"/>
                </a:solidFill>
                <a:latin typeface="HP Simplified" pitchFamily="34" charset="0"/>
                <a:cs typeface="HP Simplified" pitchFamily="34" charset="0"/>
              </a:rPr>
              <a:t>Files</a:t>
            </a:r>
          </a:p>
          <a:p>
            <a:pPr marL="285750" indent="-285750" defTabSz="430213">
              <a:spcAft>
                <a:spcPts val="400"/>
              </a:spcAft>
              <a:buSzPct val="100000"/>
              <a:buFont typeface="Arial" pitchFamily="34" charset="0"/>
              <a:buChar char="•"/>
            </a:pPr>
            <a:r>
              <a:rPr lang="en-US" sz="1400" dirty="0" smtClean="0">
                <a:solidFill>
                  <a:schemeClr val="bg1"/>
                </a:solidFill>
                <a:latin typeface="HP Simplified" pitchFamily="34" charset="0"/>
                <a:cs typeface="HP Simplified" pitchFamily="34" charset="0"/>
              </a:rPr>
              <a:t>Debugging</a:t>
            </a:r>
          </a:p>
          <a:p>
            <a:pPr marL="285750" indent="-285750" defTabSz="430213">
              <a:spcAft>
                <a:spcPts val="400"/>
              </a:spcAft>
              <a:buSzPct val="100000"/>
              <a:buFont typeface="Arial" pitchFamily="34" charset="0"/>
              <a:buChar char="•"/>
            </a:pPr>
            <a:r>
              <a:rPr lang="en-US" sz="1400" dirty="0" smtClean="0">
                <a:solidFill>
                  <a:schemeClr val="bg1"/>
                </a:solidFill>
                <a:latin typeface="HP Simplified" pitchFamily="34" charset="0"/>
                <a:cs typeface="HP Simplified" pitchFamily="34" charset="0"/>
              </a:rPr>
              <a:t>Problem: No events appear in Omi</a:t>
            </a:r>
          </a:p>
          <a:p>
            <a:pPr marL="285750" indent="-285750" defTabSz="430213">
              <a:spcAft>
                <a:spcPts val="400"/>
              </a:spcAft>
              <a:buSzPct val="100000"/>
              <a:buFont typeface="Arial" pitchFamily="34" charset="0"/>
              <a:buChar char="•"/>
            </a:pPr>
            <a:r>
              <a:rPr lang="en-US" sz="1400" dirty="0">
                <a:solidFill>
                  <a:schemeClr val="bg1"/>
                </a:solidFill>
              </a:rPr>
              <a:t>Event output file rollover </a:t>
            </a:r>
            <a:r>
              <a:rPr lang="en-US" sz="1400" dirty="0" smtClean="0">
                <a:solidFill>
                  <a:schemeClr val="bg1"/>
                </a:solidFill>
              </a:rPr>
              <a:t>issues</a:t>
            </a:r>
          </a:p>
          <a:p>
            <a:pPr marL="285750" indent="-285750" defTabSz="430213">
              <a:spcAft>
                <a:spcPts val="400"/>
              </a:spcAft>
              <a:buSzPct val="100000"/>
              <a:buFont typeface="Arial" pitchFamily="34" charset="0"/>
              <a:buChar char="•"/>
            </a:pPr>
            <a:r>
              <a:rPr lang="en-US" sz="1400" dirty="0">
                <a:solidFill>
                  <a:schemeClr val="bg1"/>
                </a:solidFill>
              </a:rPr>
              <a:t>Problem: No hosts are discovered</a:t>
            </a:r>
            <a:endParaRPr lang="en-US" sz="1400" dirty="0" smtClean="0">
              <a:solidFill>
                <a:schemeClr val="bg1"/>
              </a:solidFill>
              <a:latin typeface="HP Simplified" pitchFamily="34" charset="0"/>
              <a:cs typeface="HP Simplified" pitchFamily="34" charset="0"/>
            </a:endParaRPr>
          </a:p>
        </p:txBody>
      </p:sp>
    </p:spTree>
    <p:extLst>
      <p:ext uri="{BB962C8B-B14F-4D97-AF65-F5344CB8AC3E}">
        <p14:creationId xmlns:p14="http://schemas.microsoft.com/office/powerpoint/2010/main" val="1052866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Directories and Files</a:t>
            </a:r>
            <a:endParaRPr lang="en-US" dirty="0"/>
          </a:p>
        </p:txBody>
      </p:sp>
      <p:sp>
        <p:nvSpPr>
          <p:cNvPr id="4" name="Content Placeholder 3"/>
          <p:cNvSpPr>
            <a:spLocks noGrp="1"/>
          </p:cNvSpPr>
          <p:nvPr>
            <p:ph sz="quarter" idx="10"/>
          </p:nvPr>
        </p:nvSpPr>
        <p:spPr>
          <a:xfrm>
            <a:off x="329184" y="1193221"/>
            <a:ext cx="5314379" cy="4918654"/>
          </a:xfrm>
        </p:spPr>
        <p:txBody>
          <a:bodyPr/>
          <a:lstStyle/>
          <a:p>
            <a:r>
              <a:rPr lang="en-US" dirty="0" smtClean="0"/>
              <a:t>Connector binaries:</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OvInstallDir</a:t>
            </a:r>
            <a:r>
              <a:rPr lang="en-US" sz="1200" dirty="0" smtClean="0">
                <a:latin typeface="Consolas" pitchFamily="49" charset="0"/>
                <a:cs typeface="Consolas" pitchFamily="49" charset="0"/>
              </a:rPr>
              <a:t>%/bin/HPTECAdapter.exe</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OvInstallDir</a:t>
            </a:r>
            <a:r>
              <a:rPr lang="en-US" sz="1200" dirty="0" smtClean="0">
                <a:latin typeface="Consolas" pitchFamily="49" charset="0"/>
                <a:cs typeface="Consolas" pitchFamily="49" charset="0"/>
              </a:rPr>
              <a:t>%/bin/HPTECAdapterDiscovery.exe</a:t>
            </a:r>
          </a:p>
          <a:p>
            <a:pPr>
              <a:spcBef>
                <a:spcPts val="1200"/>
              </a:spcBef>
            </a:pPr>
            <a:r>
              <a:rPr lang="en-US" dirty="0" smtClean="0"/>
              <a:t>Configuration:</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tivoli-integration.conf</a:t>
            </a:r>
            <a:endParaRPr lang="en-US" sz="1200" dirty="0" smtClean="0">
              <a:latin typeface="Consolas" pitchFamily="49" charset="0"/>
              <a:cs typeface="Consolas" pitchFamily="49" charset="0"/>
            </a:endParaRP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baroc</a:t>
            </a:r>
            <a:endParaRPr lang="en-US" sz="1200" dirty="0" smtClean="0">
              <a:latin typeface="Consolas" pitchFamily="49" charset="0"/>
              <a:cs typeface="Consolas" pitchFamily="49" charset="0"/>
            </a:endParaRP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a:latin typeface="Consolas" pitchFamily="49" charset="0"/>
                <a:cs typeface="Consolas" pitchFamily="49" charset="0"/>
              </a:rPr>
              <a:t>%/</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backsync</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bsmconnConfig.cfg</a:t>
            </a:r>
            <a:r>
              <a:rPr lang="en-US" dirty="0">
                <a:cs typeface="Consolas" pitchFamily="49" charset="0"/>
              </a:rPr>
              <a:t/>
            </a:r>
            <a:br>
              <a:rPr lang="en-US" dirty="0">
                <a:cs typeface="Consolas" pitchFamily="49" charset="0"/>
              </a:rPr>
            </a:br>
            <a:r>
              <a:rPr lang="en-US" sz="1200" dirty="0" smtClean="0"/>
              <a:t>(does not exist per default, but can be created)</a:t>
            </a:r>
            <a:endParaRPr lang="en-US" dirty="0" smtClean="0"/>
          </a:p>
          <a:p>
            <a:pPr>
              <a:spcBef>
                <a:spcPts val="1200"/>
              </a:spcBef>
            </a:pPr>
            <a:r>
              <a:rPr lang="en-US" dirty="0" smtClean="0"/>
              <a:t>Data files (created at runtime):</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datafiles</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endParaRPr lang="en-US" sz="1200" dirty="0" smtClean="0">
              <a:latin typeface="Consolas" pitchFamily="49" charset="0"/>
              <a:cs typeface="Consolas" pitchFamily="49" charset="0"/>
            </a:endParaRPr>
          </a:p>
          <a:p>
            <a:pPr>
              <a:spcBef>
                <a:spcPts val="1200"/>
              </a:spcBef>
            </a:pPr>
            <a:r>
              <a:rPr lang="en-US" dirty="0" smtClean="0">
                <a:latin typeface="+mn-lt"/>
                <a:cs typeface="Consolas" pitchFamily="49" charset="0"/>
              </a:rPr>
              <a:t>Log output:</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%/log/tivoli-integration.log</a:t>
            </a:r>
          </a:p>
          <a:p>
            <a:pPr>
              <a:spcBef>
                <a:spcPts val="1200"/>
              </a:spcBef>
            </a:pPr>
            <a:r>
              <a:rPr lang="en-US" dirty="0" smtClean="0"/>
              <a:t>Default configuration files and default policies:</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%/installation/</a:t>
            </a:r>
            <a:r>
              <a:rPr lang="en-US" sz="1200" dirty="0" err="1" smtClean="0">
                <a:latin typeface="Consolas" pitchFamily="49" charset="0"/>
                <a:cs typeface="Consolas" pitchFamily="49" charset="0"/>
              </a:rPr>
              <a:t>tivoli</a:t>
            </a:r>
            <a:endParaRPr lang="en-US" sz="1200" dirty="0" smtClean="0">
              <a:latin typeface="Consolas" pitchFamily="49" charset="0"/>
              <a:cs typeface="Consolas" pitchFamily="49" charset="0"/>
            </a:endParaRPr>
          </a:p>
          <a:p>
            <a:pPr>
              <a:spcBef>
                <a:spcPts val="1200"/>
              </a:spcBef>
            </a:pPr>
            <a:r>
              <a:rPr lang="en-US" dirty="0" smtClean="0"/>
              <a:t>Temporary files:</a:t>
            </a:r>
          </a:p>
          <a:p>
            <a:pPr lvl="1"/>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tmp</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endParaRPr lang="en-US" sz="1200" dirty="0">
              <a:latin typeface="Consolas" pitchFamily="49" charset="0"/>
              <a:cs typeface="Consolas" pitchFamily="49" charset="0"/>
            </a:endParaRPr>
          </a:p>
        </p:txBody>
      </p:sp>
      <p:sp>
        <p:nvSpPr>
          <p:cNvPr id="5" name="TextBox 4"/>
          <p:cNvSpPr txBox="1"/>
          <p:nvPr/>
        </p:nvSpPr>
        <p:spPr>
          <a:xfrm>
            <a:off x="5999378" y="1197864"/>
            <a:ext cx="2866810" cy="2267287"/>
          </a:xfrm>
          <a:prstGeom prst="rect">
            <a:avLst/>
          </a:prstGeom>
          <a:noFill/>
        </p:spPr>
        <p:txBody>
          <a:bodyPr wrap="none" rtlCol="0">
            <a:spAutoFit/>
          </a:bodyPr>
          <a:lstStyle/>
          <a:p>
            <a:pPr marL="0" defTabSz="430213">
              <a:spcAft>
                <a:spcPts val="400"/>
              </a:spcAft>
              <a:buSzPct val="100000"/>
            </a:pPr>
            <a:r>
              <a:rPr lang="en-US" sz="1400" b="1" dirty="0" smtClean="0">
                <a:solidFill>
                  <a:schemeClr val="accent1"/>
                </a:solidFill>
                <a:latin typeface="HP Simplified" pitchFamily="34" charset="0"/>
                <a:cs typeface="HP Simplified" pitchFamily="34" charset="0"/>
              </a:rPr>
              <a:t>Note:</a:t>
            </a:r>
          </a:p>
          <a:p>
            <a:pPr marL="171450" indent="-171450" defTabSz="430213">
              <a:spcAft>
                <a:spcPts val="400"/>
              </a:spcAft>
              <a:buSzPct val="100000"/>
              <a:buFont typeface="Arial" pitchFamily="34" charset="0"/>
              <a:buChar char="•"/>
            </a:pPr>
            <a:r>
              <a:rPr lang="en-US" sz="1200" dirty="0" smtClean="0">
                <a:solidFill>
                  <a:srgbClr val="000000"/>
                </a:solidFill>
                <a:latin typeface="Consolas" pitchFamily="49" charset="0"/>
                <a:cs typeface="Consolas" pitchFamily="49" charset="0"/>
              </a:rPr>
              <a:t>%</a:t>
            </a:r>
            <a:r>
              <a:rPr lang="en-US" sz="1200" dirty="0" err="1" smtClean="0">
                <a:solidFill>
                  <a:srgbClr val="000000"/>
                </a:solidFill>
                <a:latin typeface="Consolas" pitchFamily="49" charset="0"/>
                <a:cs typeface="Consolas" pitchFamily="49" charset="0"/>
              </a:rPr>
              <a:t>OvDataDir</a:t>
            </a:r>
            <a:r>
              <a:rPr lang="en-US" sz="1200" dirty="0" smtClean="0">
                <a:solidFill>
                  <a:srgbClr val="000000"/>
                </a:solidFill>
                <a:latin typeface="Consolas" pitchFamily="49" charset="0"/>
                <a:cs typeface="Consolas" pitchFamily="49" charset="0"/>
              </a:rPr>
              <a:t>% </a:t>
            </a:r>
            <a:r>
              <a:rPr lang="en-US" sz="1400" dirty="0" smtClean="0">
                <a:solidFill>
                  <a:srgbClr val="000000"/>
                </a:solidFill>
                <a:latin typeface="HP Simplified" pitchFamily="34" charset="0"/>
                <a:cs typeface="HP Simplified" pitchFamily="34" charset="0"/>
              </a:rPr>
              <a:t>equivalent on Linux:</a:t>
            </a:r>
            <a:br>
              <a:rPr lang="en-US" sz="1400" dirty="0" smtClean="0">
                <a:solidFill>
                  <a:srgbClr val="000000"/>
                </a:solidFill>
                <a:latin typeface="HP Simplified" pitchFamily="34" charset="0"/>
                <a:cs typeface="HP Simplified" pitchFamily="34" charset="0"/>
              </a:rPr>
            </a:br>
            <a:r>
              <a:rPr lang="en-US" sz="1200" dirty="0" smtClean="0">
                <a:solidFill>
                  <a:srgbClr val="000000"/>
                </a:solidFill>
                <a:latin typeface="Consolas" pitchFamily="49" charset="0"/>
                <a:cs typeface="Consolas" pitchFamily="49" charset="0"/>
              </a:rPr>
              <a:t>/</a:t>
            </a:r>
            <a:r>
              <a:rPr lang="en-US" sz="1200" dirty="0" err="1" smtClean="0">
                <a:solidFill>
                  <a:srgbClr val="000000"/>
                </a:solidFill>
                <a:latin typeface="Consolas" pitchFamily="49" charset="0"/>
                <a:cs typeface="Consolas" pitchFamily="49" charset="0"/>
              </a:rPr>
              <a:t>var</a:t>
            </a:r>
            <a:r>
              <a:rPr lang="en-US" sz="1200" dirty="0" smtClean="0">
                <a:solidFill>
                  <a:srgbClr val="000000"/>
                </a:solidFill>
                <a:latin typeface="Consolas" pitchFamily="49" charset="0"/>
                <a:cs typeface="Consolas" pitchFamily="49" charset="0"/>
              </a:rPr>
              <a:t>/opt/OV</a:t>
            </a:r>
          </a:p>
          <a:p>
            <a:pPr marL="171450" indent="-171450" defTabSz="430213">
              <a:spcBef>
                <a:spcPts val="600"/>
              </a:spcBef>
              <a:spcAft>
                <a:spcPts val="400"/>
              </a:spcAft>
              <a:buSzPct val="100000"/>
              <a:buFont typeface="Arial" pitchFamily="34" charset="0"/>
              <a:buChar char="•"/>
            </a:pPr>
            <a:r>
              <a:rPr lang="en-US" sz="1200" dirty="0" smtClean="0">
                <a:solidFill>
                  <a:srgbClr val="000000"/>
                </a:solidFill>
                <a:latin typeface="Consolas" pitchFamily="49" charset="0"/>
                <a:cs typeface="Consolas" pitchFamily="49" charset="0"/>
              </a:rPr>
              <a:t>%</a:t>
            </a:r>
            <a:r>
              <a:rPr lang="en-US" sz="1200" dirty="0" err="1" smtClean="0">
                <a:solidFill>
                  <a:srgbClr val="000000"/>
                </a:solidFill>
                <a:latin typeface="Consolas" pitchFamily="49" charset="0"/>
                <a:cs typeface="Consolas" pitchFamily="49" charset="0"/>
              </a:rPr>
              <a:t>OvInstallDir</a:t>
            </a:r>
            <a:r>
              <a:rPr lang="en-US" sz="1200" dirty="0" smtClean="0">
                <a:solidFill>
                  <a:srgbClr val="000000"/>
                </a:solidFill>
                <a:latin typeface="Consolas" pitchFamily="49" charset="0"/>
                <a:cs typeface="Consolas" pitchFamily="49" charset="0"/>
              </a:rPr>
              <a:t>%</a:t>
            </a:r>
            <a:r>
              <a:rPr lang="en-US" sz="1400" dirty="0" smtClean="0">
                <a:solidFill>
                  <a:srgbClr val="000000"/>
                </a:solidFill>
                <a:cs typeface="Consolas" pitchFamily="49" charset="0"/>
              </a:rPr>
              <a:t> equivalent</a:t>
            </a:r>
            <a:br>
              <a:rPr lang="en-US" sz="1400" dirty="0" smtClean="0">
                <a:solidFill>
                  <a:srgbClr val="000000"/>
                </a:solidFill>
                <a:cs typeface="Consolas" pitchFamily="49" charset="0"/>
              </a:rPr>
            </a:br>
            <a:r>
              <a:rPr lang="en-US" sz="1400" dirty="0" smtClean="0">
                <a:solidFill>
                  <a:srgbClr val="000000"/>
                </a:solidFill>
                <a:cs typeface="Consolas" pitchFamily="49" charset="0"/>
              </a:rPr>
              <a:t>on Linux:</a:t>
            </a:r>
            <a:r>
              <a:rPr lang="en-US" sz="1200" dirty="0" smtClean="0">
                <a:solidFill>
                  <a:srgbClr val="000000"/>
                </a:solidFill>
                <a:latin typeface="Consolas" pitchFamily="49" charset="0"/>
                <a:cs typeface="Consolas" pitchFamily="49" charset="0"/>
              </a:rPr>
              <a:t/>
            </a:r>
            <a:br>
              <a:rPr lang="en-US" sz="1200" dirty="0" smtClean="0">
                <a:solidFill>
                  <a:srgbClr val="000000"/>
                </a:solidFill>
                <a:latin typeface="Consolas" pitchFamily="49" charset="0"/>
                <a:cs typeface="Consolas" pitchFamily="49" charset="0"/>
              </a:rPr>
            </a:br>
            <a:r>
              <a:rPr lang="en-US" sz="1200" dirty="0" smtClean="0">
                <a:solidFill>
                  <a:srgbClr val="000000"/>
                </a:solidFill>
                <a:latin typeface="Consolas" pitchFamily="49" charset="0"/>
                <a:cs typeface="Consolas" pitchFamily="49" charset="0"/>
              </a:rPr>
              <a:t>/opt/OV</a:t>
            </a:r>
          </a:p>
          <a:p>
            <a:pPr marL="171450" indent="-171450" defTabSz="430213">
              <a:spcBef>
                <a:spcPts val="600"/>
              </a:spcBef>
              <a:spcAft>
                <a:spcPts val="400"/>
              </a:spcAft>
              <a:buSzPct val="100000"/>
              <a:buFont typeface="Arial" pitchFamily="34" charset="0"/>
              <a:buChar char="•"/>
            </a:pPr>
            <a:r>
              <a:rPr lang="en-US" sz="1400" dirty="0" smtClean="0">
                <a:solidFill>
                  <a:srgbClr val="000000"/>
                </a:solidFill>
                <a:cs typeface="Consolas" pitchFamily="49" charset="0"/>
              </a:rPr>
              <a:t>Windows 64 Bit:</a:t>
            </a:r>
            <a:r>
              <a:rPr lang="en-US" sz="1200" dirty="0" smtClean="0">
                <a:solidFill>
                  <a:srgbClr val="000000"/>
                </a:solidFill>
                <a:latin typeface="Consolas" pitchFamily="49" charset="0"/>
                <a:cs typeface="Consolas" pitchFamily="49" charset="0"/>
              </a:rPr>
              <a:t/>
            </a:r>
            <a:br>
              <a:rPr lang="en-US" sz="1200" dirty="0" smtClean="0">
                <a:solidFill>
                  <a:srgbClr val="000000"/>
                </a:solidFill>
                <a:latin typeface="Consolas" pitchFamily="49" charset="0"/>
                <a:cs typeface="Consolas" pitchFamily="49" charset="0"/>
              </a:rPr>
            </a:br>
            <a:r>
              <a:rPr lang="en-US" sz="1200" dirty="0" smtClean="0">
                <a:solidFill>
                  <a:srgbClr val="000000"/>
                </a:solidFill>
                <a:latin typeface="Consolas" pitchFamily="49" charset="0"/>
                <a:cs typeface="Consolas" pitchFamily="49" charset="0"/>
              </a:rPr>
              <a:t>%</a:t>
            </a:r>
            <a:r>
              <a:rPr lang="en-US" sz="1200" dirty="0" err="1" smtClean="0">
                <a:solidFill>
                  <a:srgbClr val="000000"/>
                </a:solidFill>
                <a:latin typeface="Consolas" pitchFamily="49" charset="0"/>
                <a:cs typeface="Consolas" pitchFamily="49" charset="0"/>
              </a:rPr>
              <a:t>OvInstallDir</a:t>
            </a:r>
            <a:r>
              <a:rPr lang="en-US" sz="1200" dirty="0" smtClean="0">
                <a:solidFill>
                  <a:srgbClr val="000000"/>
                </a:solidFill>
                <a:latin typeface="Consolas" pitchFamily="49" charset="0"/>
                <a:cs typeface="Consolas" pitchFamily="49" charset="0"/>
              </a:rPr>
              <a:t>%/bin/win64</a:t>
            </a:r>
          </a:p>
          <a:p>
            <a:pPr marL="0" defTabSz="430213">
              <a:spcAft>
                <a:spcPts val="400"/>
              </a:spcAft>
              <a:buSzPct val="100000"/>
            </a:pPr>
            <a:endParaRPr lang="en-US" sz="1200" dirty="0" smtClean="0">
              <a:solidFill>
                <a:srgbClr val="000000"/>
              </a:solidFill>
              <a:latin typeface="Consolas" pitchFamily="49" charset="0"/>
              <a:cs typeface="Consolas" pitchFamily="49" charset="0"/>
            </a:endParaRPr>
          </a:p>
        </p:txBody>
      </p:sp>
    </p:spTree>
    <p:extLst>
      <p:ext uri="{BB962C8B-B14F-4D97-AF65-F5344CB8AC3E}">
        <p14:creationId xmlns:p14="http://schemas.microsoft.com/office/powerpoint/2010/main" val="15462369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Debugging</a:t>
            </a:r>
            <a:endParaRPr lang="en-US" dirty="0"/>
          </a:p>
        </p:txBody>
      </p:sp>
      <p:sp>
        <p:nvSpPr>
          <p:cNvPr id="6" name="Content Placeholder 5"/>
          <p:cNvSpPr>
            <a:spLocks noGrp="1"/>
          </p:cNvSpPr>
          <p:nvPr>
            <p:ph sz="quarter" idx="10"/>
          </p:nvPr>
        </p:nvSpPr>
        <p:spPr/>
        <p:txBody>
          <a:bodyPr/>
          <a:lstStyle/>
          <a:p>
            <a:r>
              <a:rPr lang="en-US" dirty="0" smtClean="0"/>
              <a:t>Log output of “</a:t>
            </a:r>
            <a:r>
              <a:rPr lang="en-US" dirty="0" err="1" smtClean="0"/>
              <a:t>HPTECAdapter</a:t>
            </a:r>
            <a:r>
              <a:rPr lang="en-US" dirty="0" smtClean="0"/>
              <a:t>” service</a:t>
            </a:r>
          </a:p>
          <a:p>
            <a:pPr lvl="1"/>
            <a:r>
              <a:rPr lang="en-US" dirty="0" smtClean="0">
                <a:latin typeface="+mn-lt"/>
                <a:cs typeface="Consolas" pitchFamily="49" charset="0"/>
              </a:rPr>
              <a:t>Windows:</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%\log\tivoli-integration.log</a:t>
            </a:r>
            <a:endParaRPr lang="en-US" dirty="0" smtClean="0">
              <a:latin typeface="Consolas" pitchFamily="49" charset="0"/>
              <a:cs typeface="Consolas" pitchFamily="49" charset="0"/>
            </a:endParaRPr>
          </a:p>
          <a:p>
            <a:pPr lvl="1"/>
            <a:r>
              <a:rPr lang="en-US" dirty="0" smtClean="0">
                <a:latin typeface="+mn-lt"/>
                <a:cs typeface="Consolas" pitchFamily="49" charset="0"/>
              </a:rPr>
              <a:t>Linux:</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var</a:t>
            </a:r>
            <a:r>
              <a:rPr lang="en-US" sz="1200" dirty="0" smtClean="0">
                <a:latin typeface="Consolas" pitchFamily="49" charset="0"/>
                <a:cs typeface="Consolas" pitchFamily="49" charset="0"/>
              </a:rPr>
              <a:t>/opt/OV/log/tivoli-integration.log</a:t>
            </a:r>
            <a:endParaRPr lang="en-US" dirty="0" smtClean="0">
              <a:latin typeface="Consolas" pitchFamily="49" charset="0"/>
              <a:cs typeface="Consolas" pitchFamily="49" charset="0"/>
            </a:endParaRPr>
          </a:p>
          <a:p>
            <a:pPr>
              <a:spcBef>
                <a:spcPts val="1200"/>
              </a:spcBef>
            </a:pPr>
            <a:r>
              <a:rPr lang="en-US" dirty="0" smtClean="0">
                <a:latin typeface="+mn-lt"/>
                <a:cs typeface="Consolas" pitchFamily="49" charset="0"/>
              </a:rPr>
              <a:t>Increase Log Level</a:t>
            </a:r>
          </a:p>
          <a:p>
            <a:pPr lvl="1"/>
            <a:r>
              <a:rPr lang="en-US" dirty="0" smtClean="0">
                <a:latin typeface="+mn-lt"/>
                <a:cs typeface="Consolas" pitchFamily="49" charset="0"/>
              </a:rPr>
              <a:t>Windows:</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tivoli-integration.conf</a:t>
            </a:r>
            <a:endParaRPr lang="en-US" dirty="0" smtClean="0">
              <a:latin typeface="+mn-lt"/>
              <a:cs typeface="Consolas" pitchFamily="49" charset="0"/>
            </a:endParaRPr>
          </a:p>
          <a:p>
            <a:pPr lvl="1"/>
            <a:r>
              <a:rPr lang="en-US" dirty="0" smtClean="0">
                <a:latin typeface="+mn-lt"/>
                <a:cs typeface="Consolas" pitchFamily="49" charset="0"/>
              </a:rPr>
              <a:t>Linux:</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var</a:t>
            </a:r>
            <a:r>
              <a:rPr lang="en-US" sz="1200" dirty="0" smtClean="0">
                <a:latin typeface="Consolas" pitchFamily="49" charset="0"/>
                <a:cs typeface="Consolas" pitchFamily="49" charset="0"/>
              </a:rPr>
              <a:t>/opt/OV/</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tivoli-integration.conf</a:t>
            </a:r>
            <a:endParaRPr lang="en-US" dirty="0" smtClean="0">
              <a:latin typeface="Consolas" pitchFamily="49" charset="0"/>
              <a:cs typeface="Consolas" pitchFamily="49" charset="0"/>
            </a:endParaRPr>
          </a:p>
          <a:p>
            <a:pPr lvl="1"/>
            <a:r>
              <a:rPr lang="en-US" dirty="0" smtClean="0">
                <a:latin typeface="+mn-lt"/>
                <a:cs typeface="Consolas" pitchFamily="49" charset="0"/>
              </a:rPr>
              <a:t>Configuration parameter:</a:t>
            </a:r>
            <a:br>
              <a:rPr lang="en-US" dirty="0" smtClean="0">
                <a:latin typeface="+mn-lt"/>
                <a:cs typeface="Consolas" pitchFamily="49" charset="0"/>
              </a:rPr>
            </a:br>
            <a:r>
              <a:rPr lang="en-US" sz="1200" dirty="0" smtClean="0">
                <a:latin typeface="Consolas" pitchFamily="49" charset="0"/>
                <a:cs typeface="Consolas" pitchFamily="49" charset="0"/>
              </a:rPr>
              <a:t>log-level=3</a:t>
            </a:r>
          </a:p>
          <a:p>
            <a:pPr>
              <a:spcBef>
                <a:spcPts val="1200"/>
              </a:spcBef>
            </a:pPr>
            <a:r>
              <a:rPr lang="en-US" dirty="0" smtClean="0">
                <a:latin typeface="+mn-lt"/>
                <a:cs typeface="Consolas" pitchFamily="49" charset="0"/>
              </a:rPr>
              <a:t>Log/Trace output of “OMBackSync.pl” </a:t>
            </a:r>
            <a:r>
              <a:rPr lang="en-US" dirty="0" err="1" smtClean="0">
                <a:latin typeface="+mn-lt"/>
                <a:cs typeface="Consolas" pitchFamily="49" charset="0"/>
              </a:rPr>
              <a:t>backsync</a:t>
            </a:r>
            <a:r>
              <a:rPr lang="en-US" dirty="0" smtClean="0">
                <a:latin typeface="+mn-lt"/>
                <a:cs typeface="Consolas" pitchFamily="49" charset="0"/>
              </a:rPr>
              <a:t> Perl script</a:t>
            </a:r>
          </a:p>
          <a:p>
            <a:pPr lvl="1"/>
            <a:r>
              <a:rPr lang="en-US" dirty="0" smtClean="0">
                <a:latin typeface="+mn-lt"/>
                <a:cs typeface="Consolas" pitchFamily="49" charset="0"/>
              </a:rPr>
              <a:t>Windows:</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%\log\</a:t>
            </a:r>
            <a:r>
              <a:rPr lang="en-US" sz="1200" dirty="0" err="1" smtClean="0">
                <a:latin typeface="Consolas" pitchFamily="49" charset="0"/>
                <a:cs typeface="Consolas" pitchFamily="49" charset="0"/>
              </a:rPr>
              <a:t>BSMConnNetCoolOMNIBUS_backsync</a:t>
            </a:r>
            <a:r>
              <a:rPr lang="en-US" sz="1200" dirty="0" smtClean="0">
                <a:latin typeface="Consolas" pitchFamily="49" charset="0"/>
                <a:cs typeface="Consolas" pitchFamily="49" charset="0"/>
              </a:rPr>
              <a:t>(.log, .trace)</a:t>
            </a:r>
          </a:p>
          <a:p>
            <a:pPr lvl="1"/>
            <a:r>
              <a:rPr lang="en-US" dirty="0" smtClean="0">
                <a:latin typeface="+mn-lt"/>
                <a:cs typeface="Consolas" pitchFamily="49" charset="0"/>
              </a:rPr>
              <a:t>Linux:</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var</a:t>
            </a:r>
            <a:r>
              <a:rPr lang="en-US" sz="1200" dirty="0" smtClean="0">
                <a:latin typeface="Consolas" pitchFamily="49" charset="0"/>
                <a:cs typeface="Consolas" pitchFamily="49" charset="0"/>
              </a:rPr>
              <a:t>/opt/OV/log/</a:t>
            </a:r>
            <a:r>
              <a:rPr lang="en-US" sz="1200" dirty="0" err="1" smtClean="0">
                <a:latin typeface="Consolas" pitchFamily="49" charset="0"/>
                <a:cs typeface="Consolas" pitchFamily="49" charset="0"/>
              </a:rPr>
              <a:t>BSMConnNetCoolOMNIBUS_backsync</a:t>
            </a:r>
            <a:r>
              <a:rPr lang="en-US" sz="1200" dirty="0" smtClean="0">
                <a:latin typeface="Consolas" pitchFamily="49" charset="0"/>
                <a:cs typeface="Consolas" pitchFamily="49" charset="0"/>
              </a:rPr>
              <a:t>(.log, .trace)</a:t>
            </a:r>
          </a:p>
          <a:p>
            <a:endParaRPr lang="en-US" dirty="0" smtClean="0"/>
          </a:p>
        </p:txBody>
      </p:sp>
    </p:spTree>
    <p:extLst>
      <p:ext uri="{BB962C8B-B14F-4D97-AF65-F5344CB8AC3E}">
        <p14:creationId xmlns:p14="http://schemas.microsoft.com/office/powerpoint/2010/main" val="31584894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Problem: No events appear in </a:t>
            </a:r>
            <a:r>
              <a:rPr lang="en-US" dirty="0" err="1" smtClean="0"/>
              <a:t>OMi</a:t>
            </a:r>
            <a:endParaRPr lang="en-US" dirty="0"/>
          </a:p>
        </p:txBody>
      </p:sp>
      <p:sp>
        <p:nvSpPr>
          <p:cNvPr id="6" name="Content Placeholder 5"/>
          <p:cNvSpPr>
            <a:spLocks noGrp="1"/>
          </p:cNvSpPr>
          <p:nvPr>
            <p:ph sz="quarter" idx="10"/>
          </p:nvPr>
        </p:nvSpPr>
        <p:spPr/>
        <p:txBody>
          <a:bodyPr/>
          <a:lstStyle/>
          <a:p>
            <a:r>
              <a:rPr lang="en-US" dirty="0" smtClean="0"/>
              <a:t>Cause 1: “</a:t>
            </a:r>
            <a:r>
              <a:rPr lang="en-US" dirty="0" err="1" smtClean="0"/>
              <a:t>HPTECAdapter</a:t>
            </a:r>
            <a:r>
              <a:rPr lang="en-US" dirty="0" smtClean="0"/>
              <a:t>” service is not registered and/or not running</a:t>
            </a:r>
          </a:p>
          <a:p>
            <a:r>
              <a:rPr lang="en-US" dirty="0" smtClean="0">
                <a:latin typeface="+mn-lt"/>
                <a:cs typeface="Consolas" pitchFamily="49" charset="0"/>
              </a:rPr>
              <a:t>Cause 2: No incoming EIF requests</a:t>
            </a:r>
          </a:p>
          <a:p>
            <a:r>
              <a:rPr lang="en-US" dirty="0" smtClean="0">
                <a:latin typeface="+mn-lt"/>
                <a:cs typeface="Consolas" pitchFamily="49" charset="0"/>
              </a:rPr>
              <a:t>Cause 3: Integration Adapter policy not installed and/or not activated</a:t>
            </a:r>
          </a:p>
        </p:txBody>
      </p:sp>
    </p:spTree>
    <p:extLst>
      <p:ext uri="{BB962C8B-B14F-4D97-AF65-F5344CB8AC3E}">
        <p14:creationId xmlns:p14="http://schemas.microsoft.com/office/powerpoint/2010/main" val="1137292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lstStyle/>
          <a:p>
            <a:r>
              <a:rPr lang="en-US" dirty="0" smtClean="0"/>
              <a:t>Cause 1: “</a:t>
            </a:r>
            <a:r>
              <a:rPr lang="en-US" dirty="0" err="1" smtClean="0"/>
              <a:t>HPTECAdapter</a:t>
            </a:r>
            <a:r>
              <a:rPr lang="en-US" dirty="0" smtClean="0"/>
              <a:t>” service is not registered and/or not running</a:t>
            </a:r>
            <a:endParaRPr lang="en-US" dirty="0"/>
          </a:p>
        </p:txBody>
      </p:sp>
      <p:sp>
        <p:nvSpPr>
          <p:cNvPr id="4" name="Title 3"/>
          <p:cNvSpPr>
            <a:spLocks noGrp="1"/>
          </p:cNvSpPr>
          <p:nvPr>
            <p:ph type="title"/>
          </p:nvPr>
        </p:nvSpPr>
        <p:spPr/>
        <p:txBody>
          <a:bodyPr/>
          <a:lstStyle/>
          <a:p>
            <a:r>
              <a:rPr lang="en-US" dirty="0"/>
              <a:t>Problem: No </a:t>
            </a:r>
            <a:r>
              <a:rPr lang="en-US" dirty="0" smtClean="0"/>
              <a:t>events appear in </a:t>
            </a:r>
            <a:r>
              <a:rPr lang="en-US" dirty="0" err="1" smtClean="0"/>
              <a:t>OMi</a:t>
            </a:r>
            <a:endParaRPr lang="en-US" dirty="0"/>
          </a:p>
        </p:txBody>
      </p:sp>
      <p:sp>
        <p:nvSpPr>
          <p:cNvPr id="6" name="Content Placeholder 5"/>
          <p:cNvSpPr>
            <a:spLocks noGrp="1"/>
          </p:cNvSpPr>
          <p:nvPr>
            <p:ph sz="quarter" idx="10"/>
          </p:nvPr>
        </p:nvSpPr>
        <p:spPr/>
        <p:txBody>
          <a:bodyPr/>
          <a:lstStyle/>
          <a:p>
            <a:pPr marL="0" indent="0">
              <a:buNone/>
            </a:pPr>
            <a:r>
              <a:rPr lang="en-US" sz="2000" b="1" dirty="0" smtClean="0"/>
              <a:t>What to check ?</a:t>
            </a:r>
          </a:p>
          <a:p>
            <a:r>
              <a:rPr lang="en-US" dirty="0" smtClean="0"/>
              <a:t>Execute:</a:t>
            </a:r>
            <a:br>
              <a:rPr lang="en-US" dirty="0" smtClean="0"/>
            </a:br>
            <a:r>
              <a:rPr lang="en-US" sz="1200" dirty="0" err="1" smtClean="0">
                <a:latin typeface="Consolas" pitchFamily="49" charset="0"/>
                <a:cs typeface="Consolas" pitchFamily="49" charset="0"/>
              </a:rPr>
              <a:t>ovc</a:t>
            </a:r>
            <a:r>
              <a:rPr lang="en-US" sz="1200" dirty="0" smtClean="0">
                <a:latin typeface="Consolas" pitchFamily="49" charset="0"/>
                <a:cs typeface="Consolas" pitchFamily="49" charset="0"/>
              </a:rPr>
              <a:t> –status </a:t>
            </a:r>
            <a:r>
              <a:rPr lang="en-US" sz="1200" dirty="0" err="1" smtClean="0">
                <a:latin typeface="Consolas" pitchFamily="49" charset="0"/>
                <a:cs typeface="Consolas" pitchFamily="49" charset="0"/>
              </a:rPr>
              <a:t>HPTECAdapter</a:t>
            </a:r>
            <a:endParaRPr lang="en-US" dirty="0" smtClean="0">
              <a:latin typeface="Consolas" pitchFamily="49" charset="0"/>
              <a:cs typeface="Consolas" pitchFamily="49" charset="0"/>
            </a:endParaRPr>
          </a:p>
          <a:p>
            <a:r>
              <a:rPr lang="en-US" dirty="0" smtClean="0"/>
              <a:t>Check log output for falsely set configuration parameters</a:t>
            </a:r>
          </a:p>
          <a:p>
            <a:pPr lvl="1"/>
            <a:r>
              <a:rPr lang="en-US" dirty="0" smtClean="0"/>
              <a:t>E.g. connector won’t start, if event output XML file cannot be opened for writing.</a:t>
            </a:r>
          </a:p>
          <a:p>
            <a:pPr marL="0" indent="0">
              <a:spcBef>
                <a:spcPts val="1200"/>
              </a:spcBef>
              <a:buNone/>
            </a:pPr>
            <a:r>
              <a:rPr lang="en-US" sz="2000" b="1" dirty="0" smtClean="0"/>
              <a:t>How to solve ?</a:t>
            </a:r>
          </a:p>
          <a:p>
            <a:r>
              <a:rPr lang="en-US" dirty="0" smtClean="0"/>
              <a:t>Register the service:</a:t>
            </a:r>
            <a:r>
              <a:rPr lang="en-US" sz="1200" dirty="0">
                <a:latin typeface="Consolas" pitchFamily="49" charset="0"/>
                <a:cs typeface="Consolas" pitchFamily="49" charset="0"/>
              </a:rPr>
              <a:t/>
            </a:r>
            <a:br>
              <a:rPr lang="en-US" sz="1200" dirty="0">
                <a:latin typeface="Consolas" pitchFamily="49" charset="0"/>
                <a:cs typeface="Consolas" pitchFamily="49" charset="0"/>
              </a:rPr>
            </a:br>
            <a:r>
              <a:rPr lang="en-US" sz="1200" dirty="0" err="1" smtClean="0">
                <a:latin typeface="Consolas" pitchFamily="49" charset="0"/>
                <a:cs typeface="Consolas" pitchFamily="49" charset="0"/>
              </a:rPr>
              <a:t>perl</a:t>
            </a:r>
            <a:r>
              <a:rPr lang="en-US" sz="1200" dirty="0" smtClean="0">
                <a:latin typeface="Consolas" pitchFamily="49" charset="0"/>
                <a:cs typeface="Consolas" pitchFamily="49" charset="0"/>
              </a:rPr>
              <a:t> /var/opt/OV/installation/tivoli/tivoli-integration-config.pl</a:t>
            </a:r>
          </a:p>
          <a:p>
            <a:r>
              <a:rPr lang="en-US" dirty="0" smtClean="0"/>
              <a:t>Start the service:</a:t>
            </a:r>
            <a:r>
              <a:rPr lang="en-US" dirty="0"/>
              <a:t/>
            </a:r>
            <a:br>
              <a:rPr lang="en-US" dirty="0"/>
            </a:br>
            <a:r>
              <a:rPr lang="en-US" sz="1200" dirty="0" err="1" smtClean="0">
                <a:latin typeface="Consolas" pitchFamily="49" charset="0"/>
                <a:cs typeface="Consolas" pitchFamily="49" charset="0"/>
              </a:rPr>
              <a:t>ovc</a:t>
            </a:r>
            <a:r>
              <a:rPr lang="en-US" sz="1200" dirty="0" smtClean="0">
                <a:latin typeface="Consolas" pitchFamily="49" charset="0"/>
                <a:cs typeface="Consolas" pitchFamily="49" charset="0"/>
              </a:rPr>
              <a:t> –start </a:t>
            </a:r>
            <a:r>
              <a:rPr lang="en-US" sz="1200" dirty="0" err="1" smtClean="0">
                <a:latin typeface="Consolas" pitchFamily="49" charset="0"/>
                <a:cs typeface="Consolas" pitchFamily="49" charset="0"/>
              </a:rPr>
              <a:t>HPTECAdapter</a:t>
            </a:r>
            <a:endParaRPr lang="en-US" dirty="0" smtClean="0">
              <a:latin typeface="Consolas" pitchFamily="49" charset="0"/>
              <a:cs typeface="Consolas" pitchFamily="49" charset="0"/>
            </a:endParaRPr>
          </a:p>
          <a:p>
            <a:r>
              <a:rPr lang="en-US" dirty="0" smtClean="0"/>
              <a:t>Set configuration parameters to correct values (or to default)</a:t>
            </a:r>
            <a:br>
              <a:rPr lang="en-US" dirty="0" smtClean="0"/>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var</a:t>
            </a:r>
            <a:r>
              <a:rPr lang="en-US" sz="1200" dirty="0" smtClean="0">
                <a:latin typeface="Consolas" pitchFamily="49" charset="0"/>
                <a:cs typeface="Consolas" pitchFamily="49" charset="0"/>
              </a:rPr>
              <a:t>/opt/OV/</a:t>
            </a:r>
            <a:r>
              <a:rPr lang="en-US" sz="1200" dirty="0" err="1" smtClean="0">
                <a:latin typeface="Consolas" pitchFamily="49" charset="0"/>
                <a:cs typeface="Consolas" pitchFamily="49" charset="0"/>
              </a:rPr>
              <a:t>conf</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tivoli-integration.conf</a:t>
            </a:r>
            <a:endParaRPr lang="en-US" dirty="0" smtClean="0">
              <a:latin typeface="Consolas" pitchFamily="49" charset="0"/>
              <a:cs typeface="Consolas" pitchFamily="49" charset="0"/>
            </a:endParaRPr>
          </a:p>
        </p:txBody>
      </p:sp>
    </p:spTree>
    <p:extLst>
      <p:ext uri="{BB962C8B-B14F-4D97-AF65-F5344CB8AC3E}">
        <p14:creationId xmlns:p14="http://schemas.microsoft.com/office/powerpoint/2010/main" val="14624157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lstStyle/>
          <a:p>
            <a:r>
              <a:rPr lang="en-US" dirty="0" smtClean="0"/>
              <a:t>Cause 2</a:t>
            </a:r>
            <a:r>
              <a:rPr lang="en-US" dirty="0"/>
              <a:t>: </a:t>
            </a:r>
            <a:r>
              <a:rPr lang="en-US" dirty="0" smtClean="0"/>
              <a:t>No incoming </a:t>
            </a:r>
            <a:r>
              <a:rPr lang="en-US" dirty="0"/>
              <a:t>EIF requests</a:t>
            </a:r>
          </a:p>
        </p:txBody>
      </p:sp>
      <p:sp>
        <p:nvSpPr>
          <p:cNvPr id="4" name="Title 3"/>
          <p:cNvSpPr>
            <a:spLocks noGrp="1"/>
          </p:cNvSpPr>
          <p:nvPr>
            <p:ph type="title"/>
          </p:nvPr>
        </p:nvSpPr>
        <p:spPr/>
        <p:txBody>
          <a:bodyPr/>
          <a:lstStyle/>
          <a:p>
            <a:r>
              <a:rPr lang="en-US" dirty="0"/>
              <a:t>Problem: No </a:t>
            </a:r>
            <a:r>
              <a:rPr lang="en-US" dirty="0" smtClean="0"/>
              <a:t>events appear in </a:t>
            </a:r>
            <a:r>
              <a:rPr lang="en-US" dirty="0" err="1" smtClean="0"/>
              <a:t>OMi</a:t>
            </a:r>
            <a:endParaRPr lang="en-US" dirty="0"/>
          </a:p>
        </p:txBody>
      </p:sp>
      <p:sp>
        <p:nvSpPr>
          <p:cNvPr id="6" name="Content Placeholder 5"/>
          <p:cNvSpPr>
            <a:spLocks noGrp="1"/>
          </p:cNvSpPr>
          <p:nvPr>
            <p:ph sz="quarter" idx="10"/>
          </p:nvPr>
        </p:nvSpPr>
        <p:spPr/>
        <p:txBody>
          <a:bodyPr/>
          <a:lstStyle/>
          <a:p>
            <a:pPr marL="0" indent="0">
              <a:buNone/>
            </a:pPr>
            <a:r>
              <a:rPr lang="en-US" sz="2000" b="1" dirty="0" smtClean="0"/>
              <a:t>What to check ?</a:t>
            </a:r>
          </a:p>
          <a:p>
            <a:r>
              <a:rPr lang="en-US" dirty="0" smtClean="0"/>
              <a:t>Check log output </a:t>
            </a:r>
            <a:r>
              <a:rPr lang="en-US" dirty="0"/>
              <a:t>for server settings:</a:t>
            </a:r>
            <a:br>
              <a:rPr lang="en-US" dirty="0"/>
            </a:br>
            <a:r>
              <a:rPr lang="en-US" sz="1200" dirty="0">
                <a:latin typeface="Consolas" pitchFamily="49" charset="0"/>
                <a:cs typeface="Consolas" pitchFamily="49" charset="0"/>
              </a:rPr>
              <a:t>CONF  Controller - EIF server: port: 5529 - backlog size: 100 - i/o timeout: 200ms</a:t>
            </a:r>
          </a:p>
          <a:p>
            <a:r>
              <a:rPr lang="en-US" dirty="0" smtClean="0"/>
              <a:t>Check log output to contain entries on </a:t>
            </a:r>
            <a:r>
              <a:rPr lang="en-US" dirty="0"/>
              <a:t>incoming requests:</a:t>
            </a:r>
            <a:br>
              <a:rPr lang="en-US" dirty="0"/>
            </a:br>
            <a:r>
              <a:rPr lang="en-US" sz="1200" dirty="0">
                <a:latin typeface="Consolas" pitchFamily="49" charset="0"/>
                <a:cs typeface="Consolas" pitchFamily="49" charset="0"/>
              </a:rPr>
              <a:t>TRACE </a:t>
            </a:r>
            <a:r>
              <a:rPr lang="en-US" sz="1200" dirty="0" err="1">
                <a:latin typeface="Consolas" pitchFamily="49" charset="0"/>
                <a:cs typeface="Consolas" pitchFamily="49" charset="0"/>
              </a:rPr>
              <a:t>networking.ClientSocket</a:t>
            </a:r>
            <a:r>
              <a:rPr lang="en-US" sz="1200" dirty="0">
                <a:latin typeface="Consolas" pitchFamily="49" charset="0"/>
                <a:cs typeface="Consolas" pitchFamily="49" charset="0"/>
              </a:rPr>
              <a:t> - Incoming connection from host […]</a:t>
            </a:r>
            <a:br>
              <a:rPr lang="en-US" sz="1200" dirty="0">
                <a:latin typeface="Consolas" pitchFamily="49" charset="0"/>
                <a:cs typeface="Consolas" pitchFamily="49" charset="0"/>
              </a:rPr>
            </a:br>
            <a:r>
              <a:rPr lang="en-US" sz="1200" dirty="0">
                <a:latin typeface="Consolas" pitchFamily="49" charset="0"/>
                <a:cs typeface="Consolas" pitchFamily="49" charset="0"/>
              </a:rPr>
              <a:t>TRACE </a:t>
            </a:r>
            <a:r>
              <a:rPr lang="en-US" sz="1200" dirty="0" err="1">
                <a:latin typeface="Consolas" pitchFamily="49" charset="0"/>
                <a:cs typeface="Consolas" pitchFamily="49" charset="0"/>
              </a:rPr>
              <a:t>receiver.EIFParser</a:t>
            </a:r>
            <a:r>
              <a:rPr lang="en-US" sz="1200" dirty="0">
                <a:latin typeface="Consolas" pitchFamily="49" charset="0"/>
                <a:cs typeface="Consolas" pitchFamily="49" charset="0"/>
              </a:rPr>
              <a:t> - Detected complete EIF event </a:t>
            </a:r>
            <a:r>
              <a:rPr lang="en-US" sz="1200" dirty="0" smtClean="0">
                <a:latin typeface="Consolas" pitchFamily="49" charset="0"/>
                <a:cs typeface="Consolas" pitchFamily="49" charset="0"/>
              </a:rPr>
              <a:t>!</a:t>
            </a:r>
          </a:p>
          <a:p>
            <a:r>
              <a:rPr lang="en-US" dirty="0" smtClean="0">
                <a:latin typeface="+mn-lt"/>
                <a:cs typeface="Consolas" pitchFamily="49" charset="0"/>
              </a:rPr>
              <a:t>Check event output file to contain XML formatted events</a:t>
            </a:r>
            <a:br>
              <a:rPr lang="en-US" dirty="0" smtClean="0">
                <a:latin typeface="+mn-lt"/>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datafiles</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\event.xml</a:t>
            </a:r>
          </a:p>
          <a:p>
            <a:r>
              <a:rPr lang="en-US" dirty="0"/>
              <a:t>Check firewall </a:t>
            </a:r>
            <a:r>
              <a:rPr lang="en-US" dirty="0" smtClean="0"/>
              <a:t>settings</a:t>
            </a:r>
          </a:p>
          <a:p>
            <a:r>
              <a:rPr lang="en-US" dirty="0" smtClean="0"/>
              <a:t>Check, if IPv6 </a:t>
            </a:r>
            <a:r>
              <a:rPr lang="en-US" dirty="0"/>
              <a:t>is enabled:</a:t>
            </a:r>
            <a:br>
              <a:rPr lang="en-US" dirty="0"/>
            </a:br>
            <a:r>
              <a:rPr lang="en-US" sz="1200" dirty="0">
                <a:latin typeface="Consolas" pitchFamily="49" charset="0"/>
                <a:cs typeface="Consolas" pitchFamily="49" charset="0"/>
              </a:rPr>
              <a:t>TRACE </a:t>
            </a:r>
            <a:r>
              <a:rPr lang="en-US" sz="1200" dirty="0" err="1">
                <a:latin typeface="Consolas" pitchFamily="49" charset="0"/>
                <a:cs typeface="Consolas" pitchFamily="49" charset="0"/>
              </a:rPr>
              <a:t>networking.ServerSocket</a:t>
            </a:r>
            <a:r>
              <a:rPr lang="en-US" sz="1200" dirty="0">
                <a:latin typeface="Consolas" pitchFamily="49" charset="0"/>
                <a:cs typeface="Consolas" pitchFamily="49" charset="0"/>
              </a:rPr>
              <a:t> - IPv6 seems to be available.</a:t>
            </a:r>
            <a:endParaRPr lang="en-US" sz="1200" dirty="0" smtClean="0">
              <a:latin typeface="Consolas" pitchFamily="49" charset="0"/>
              <a:cs typeface="Consolas" pitchFamily="49" charset="0"/>
            </a:endParaRPr>
          </a:p>
          <a:p>
            <a:pPr marL="0" indent="0">
              <a:spcBef>
                <a:spcPts val="1200"/>
              </a:spcBef>
              <a:buNone/>
            </a:pPr>
            <a:r>
              <a:rPr lang="en-US" sz="2000" b="1" dirty="0" smtClean="0"/>
              <a:t>How to solve ?</a:t>
            </a:r>
          </a:p>
          <a:p>
            <a:r>
              <a:rPr lang="en-US" dirty="0" smtClean="0"/>
              <a:t>Configure TEC/</a:t>
            </a:r>
            <a:r>
              <a:rPr lang="en-US" dirty="0" err="1" smtClean="0"/>
              <a:t>Netcool</a:t>
            </a:r>
            <a:r>
              <a:rPr lang="en-US" dirty="0" smtClean="0"/>
              <a:t> servers (or any other EIF data source) to send events to your server</a:t>
            </a:r>
          </a:p>
          <a:p>
            <a:pPr lvl="1"/>
            <a:r>
              <a:rPr lang="en-US" dirty="0" smtClean="0"/>
              <a:t>Documentation: “Integration Guide”, chapter 2</a:t>
            </a:r>
          </a:p>
          <a:p>
            <a:r>
              <a:rPr lang="en-US" dirty="0" smtClean="0"/>
              <a:t>Configure the firewall</a:t>
            </a:r>
          </a:p>
          <a:p>
            <a:pPr lvl="1"/>
            <a:r>
              <a:rPr lang="en-US" dirty="0" smtClean="0"/>
              <a:t>Default Port:</a:t>
            </a:r>
            <a:br>
              <a:rPr lang="en-US" dirty="0" smtClean="0"/>
            </a:br>
            <a:r>
              <a:rPr lang="en-US" dirty="0" smtClean="0"/>
              <a:t>TCP 5529</a:t>
            </a:r>
          </a:p>
          <a:p>
            <a:r>
              <a:rPr lang="en-US" dirty="0" smtClean="0"/>
              <a:t>Enable IPv6 in the operating system settings</a:t>
            </a:r>
          </a:p>
        </p:txBody>
      </p:sp>
    </p:spTree>
    <p:extLst>
      <p:ext uri="{BB962C8B-B14F-4D97-AF65-F5344CB8AC3E}">
        <p14:creationId xmlns:p14="http://schemas.microsoft.com/office/powerpoint/2010/main" val="32299325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lstStyle/>
          <a:p>
            <a:r>
              <a:rPr lang="en-US" dirty="0" smtClean="0"/>
              <a:t>Cause 3</a:t>
            </a:r>
            <a:r>
              <a:rPr lang="en-US" dirty="0"/>
              <a:t>: Integration Adapter policy not installed and/or not activated</a:t>
            </a:r>
          </a:p>
        </p:txBody>
      </p:sp>
      <p:sp>
        <p:nvSpPr>
          <p:cNvPr id="4" name="Title 3"/>
          <p:cNvSpPr>
            <a:spLocks noGrp="1"/>
          </p:cNvSpPr>
          <p:nvPr>
            <p:ph type="title"/>
          </p:nvPr>
        </p:nvSpPr>
        <p:spPr/>
        <p:txBody>
          <a:bodyPr/>
          <a:lstStyle/>
          <a:p>
            <a:r>
              <a:rPr lang="en-US" dirty="0"/>
              <a:t>Problem: No </a:t>
            </a:r>
            <a:r>
              <a:rPr lang="en-US" dirty="0" smtClean="0"/>
              <a:t>events appear in </a:t>
            </a:r>
            <a:r>
              <a:rPr lang="en-US" dirty="0" err="1" smtClean="0"/>
              <a:t>OMi</a:t>
            </a:r>
            <a:endParaRPr lang="en-US" dirty="0"/>
          </a:p>
        </p:txBody>
      </p:sp>
      <p:sp>
        <p:nvSpPr>
          <p:cNvPr id="6" name="Content Placeholder 5"/>
          <p:cNvSpPr>
            <a:spLocks noGrp="1"/>
          </p:cNvSpPr>
          <p:nvPr>
            <p:ph sz="quarter" idx="10"/>
          </p:nvPr>
        </p:nvSpPr>
        <p:spPr/>
        <p:txBody>
          <a:bodyPr/>
          <a:lstStyle/>
          <a:p>
            <a:pPr marL="0" indent="0">
              <a:buNone/>
            </a:pPr>
            <a:r>
              <a:rPr lang="en-US" sz="2000" b="1" dirty="0" smtClean="0"/>
              <a:t>What to check ?</a:t>
            </a:r>
          </a:p>
          <a:p>
            <a:r>
              <a:rPr lang="en-US" dirty="0" smtClean="0"/>
              <a:t>Check Integration Adapter UI for the policy to be present and activated</a:t>
            </a:r>
          </a:p>
          <a:p>
            <a:r>
              <a:rPr lang="en-US" dirty="0" smtClean="0"/>
              <a:t>Execute:</a:t>
            </a:r>
            <a:br>
              <a:rPr lang="en-US" dirty="0" smtClean="0"/>
            </a:br>
            <a:r>
              <a:rPr lang="en-US" sz="1200" dirty="0" err="1" smtClean="0">
                <a:latin typeface="Consolas" pitchFamily="49" charset="0"/>
                <a:cs typeface="Consolas" pitchFamily="49" charset="0"/>
              </a:rPr>
              <a:t>ovpolicy</a:t>
            </a:r>
            <a:r>
              <a:rPr lang="en-US" sz="1200" dirty="0" smtClean="0">
                <a:latin typeface="Consolas" pitchFamily="49" charset="0"/>
                <a:cs typeface="Consolas" pitchFamily="49" charset="0"/>
              </a:rPr>
              <a:t> –list</a:t>
            </a:r>
          </a:p>
          <a:p>
            <a:r>
              <a:rPr lang="en-US" dirty="0" smtClean="0">
                <a:latin typeface="+mn-lt"/>
                <a:cs typeface="Consolas" pitchFamily="49" charset="0"/>
              </a:rPr>
              <a:t>Check “</a:t>
            </a:r>
            <a:r>
              <a:rPr lang="en-US" dirty="0" err="1" smtClean="0">
                <a:latin typeface="+mn-lt"/>
                <a:cs typeface="Consolas" pitchFamily="49" charset="0"/>
              </a:rPr>
              <a:t>opcxmli</a:t>
            </a:r>
            <a:r>
              <a:rPr lang="en-US" dirty="0" smtClean="0">
                <a:latin typeface="+mn-lt"/>
                <a:cs typeface="Consolas" pitchFamily="49" charset="0"/>
              </a:rPr>
              <a:t>” service to be in state “running”</a:t>
            </a:r>
            <a:br>
              <a:rPr lang="en-US" dirty="0" smtClean="0">
                <a:latin typeface="+mn-lt"/>
                <a:cs typeface="Consolas" pitchFamily="49" charset="0"/>
              </a:rPr>
            </a:br>
            <a:r>
              <a:rPr lang="en-US" sz="1200" dirty="0" err="1" smtClean="0">
                <a:latin typeface="Consolas" pitchFamily="49" charset="0"/>
                <a:cs typeface="Consolas" pitchFamily="49" charset="0"/>
              </a:rPr>
              <a:t>ovc</a:t>
            </a:r>
            <a:r>
              <a:rPr lang="en-US" sz="1200" dirty="0" smtClean="0">
                <a:latin typeface="Consolas" pitchFamily="49" charset="0"/>
                <a:cs typeface="Consolas" pitchFamily="49" charset="0"/>
              </a:rPr>
              <a:t> –status </a:t>
            </a:r>
            <a:r>
              <a:rPr lang="en-US" sz="1200" dirty="0" err="1" smtClean="0">
                <a:latin typeface="Consolas" pitchFamily="49" charset="0"/>
                <a:cs typeface="Consolas" pitchFamily="49" charset="0"/>
              </a:rPr>
              <a:t>opcxmli</a:t>
            </a:r>
            <a:endParaRPr lang="en-US" sz="1200" dirty="0" smtClean="0">
              <a:latin typeface="Consolas" pitchFamily="49" charset="0"/>
              <a:cs typeface="Consolas" pitchFamily="49" charset="0"/>
            </a:endParaRPr>
          </a:p>
          <a:p>
            <a:pPr marL="0" indent="0">
              <a:spcBef>
                <a:spcPts val="1200"/>
              </a:spcBef>
              <a:buNone/>
            </a:pPr>
            <a:r>
              <a:rPr lang="en-US" sz="2000" b="1" dirty="0" smtClean="0"/>
              <a:t>How to solve ?</a:t>
            </a:r>
          </a:p>
          <a:p>
            <a:r>
              <a:rPr lang="en-US" dirty="0" smtClean="0"/>
              <a:t>Install policy and activate it</a:t>
            </a:r>
          </a:p>
          <a:p>
            <a:pPr lvl="1"/>
            <a:r>
              <a:rPr lang="en-US" dirty="0" smtClean="0"/>
              <a:t>Execute configuration script:</a:t>
            </a:r>
            <a:br>
              <a:rPr lang="en-US" dirty="0" smtClean="0"/>
            </a:br>
            <a:r>
              <a:rPr lang="en-US" sz="1200" dirty="0" err="1" smtClean="0">
                <a:latin typeface="Consolas" pitchFamily="49" charset="0"/>
                <a:cs typeface="Consolas" pitchFamily="49" charset="0"/>
              </a:rPr>
              <a:t>perl</a:t>
            </a:r>
            <a:r>
              <a:rPr lang="en-US" sz="1200" dirty="0" smtClean="0">
                <a:latin typeface="Consolas" pitchFamily="49" charset="0"/>
                <a:cs typeface="Consolas" pitchFamily="49" charset="0"/>
              </a:rPr>
              <a:t> %OvDataDir%\installation\tivoli\tivoli-integration-config.pl</a:t>
            </a:r>
          </a:p>
          <a:p>
            <a:pPr lvl="1"/>
            <a:r>
              <a:rPr lang="en-US" dirty="0" smtClean="0"/>
              <a:t>Or manually import policy:</a:t>
            </a:r>
            <a:br>
              <a:rPr lang="en-US" dirty="0" smtClean="0"/>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%\installation\</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\policies\xml</a:t>
            </a:r>
          </a:p>
          <a:p>
            <a:pPr lvl="1"/>
            <a:endParaRPr lang="en-US" dirty="0" smtClean="0"/>
          </a:p>
        </p:txBody>
      </p:sp>
    </p:spTree>
    <p:extLst>
      <p:ext uri="{BB962C8B-B14F-4D97-AF65-F5344CB8AC3E}">
        <p14:creationId xmlns:p14="http://schemas.microsoft.com/office/powerpoint/2010/main" val="26451094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Event output file rollover issues</a:t>
            </a:r>
            <a:endParaRPr lang="en-US" dirty="0"/>
          </a:p>
        </p:txBody>
      </p:sp>
      <p:sp>
        <p:nvSpPr>
          <p:cNvPr id="4" name="Content Placeholder 3"/>
          <p:cNvSpPr>
            <a:spLocks noGrp="1"/>
          </p:cNvSpPr>
          <p:nvPr>
            <p:ph sz="quarter" idx="10"/>
          </p:nvPr>
        </p:nvSpPr>
        <p:spPr>
          <a:xfrm>
            <a:off x="329185" y="1193221"/>
            <a:ext cx="4014216" cy="4918654"/>
          </a:xfrm>
        </p:spPr>
        <p:txBody>
          <a:bodyPr/>
          <a:lstStyle/>
          <a:p>
            <a:pPr marL="0" indent="0">
              <a:buNone/>
            </a:pPr>
            <a:r>
              <a:rPr lang="en-US" sz="2000" b="1" dirty="0"/>
              <a:t>What to check </a:t>
            </a:r>
            <a:r>
              <a:rPr lang="en-US" sz="2000" b="1" dirty="0" smtClean="0"/>
              <a:t>?</a:t>
            </a:r>
          </a:p>
          <a:p>
            <a:r>
              <a:rPr lang="en-US" dirty="0" smtClean="0">
                <a:latin typeface="+mn-lt"/>
              </a:rPr>
              <a:t>Check Hotfix 1 to be installed:</a:t>
            </a:r>
          </a:p>
          <a:p>
            <a:pPr lvl="1"/>
            <a:r>
              <a:rPr lang="en-US" dirty="0" smtClean="0">
                <a:latin typeface="+mn-lt"/>
              </a:rPr>
              <a:t>Product version </a:t>
            </a:r>
            <a:r>
              <a:rPr lang="en-US" b="1" dirty="0" smtClean="0">
                <a:latin typeface="+mn-lt"/>
              </a:rPr>
              <a:t>1,01,011,0</a:t>
            </a:r>
            <a:r>
              <a:rPr lang="en-US" dirty="0" smtClean="0">
                <a:latin typeface="+mn-lt"/>
              </a:rPr>
              <a:t/>
            </a:r>
            <a:br>
              <a:rPr lang="en-US" dirty="0" smtClean="0">
                <a:latin typeface="+mn-lt"/>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OvInstallDir</a:t>
            </a:r>
            <a:r>
              <a:rPr lang="en-US" sz="1200" dirty="0" smtClean="0">
                <a:latin typeface="Consolas" pitchFamily="49" charset="0"/>
                <a:cs typeface="Consolas" pitchFamily="49" charset="0"/>
              </a:rPr>
              <a:t>%\bin\HPTECAdapter.exe</a:t>
            </a:r>
            <a:br>
              <a:rPr lang="en-US" sz="1200" dirty="0" smtClean="0">
                <a:latin typeface="Consolas" pitchFamily="49" charset="0"/>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OvInstallDir</a:t>
            </a:r>
            <a:r>
              <a:rPr lang="en-US" sz="1200" dirty="0" smtClean="0">
                <a:latin typeface="Consolas" pitchFamily="49" charset="0"/>
                <a:cs typeface="Consolas" pitchFamily="49" charset="0"/>
              </a:rPr>
              <a:t>%\bin\win64\HPTECAdapter.exe</a:t>
            </a:r>
          </a:p>
          <a:p>
            <a:r>
              <a:rPr lang="en-US" dirty="0" smtClean="0">
                <a:latin typeface="+mn-lt"/>
                <a:cs typeface="Consolas" pitchFamily="49" charset="0"/>
              </a:rPr>
              <a:t>Close-After-Read flag not set in Integration Adapter policy ?</a:t>
            </a:r>
          </a:p>
          <a:p>
            <a:r>
              <a:rPr lang="en-US" dirty="0">
                <a:latin typeface="+mn-lt"/>
                <a:cs typeface="Consolas" pitchFamily="49" charset="0"/>
              </a:rPr>
              <a:t>Log output:</a:t>
            </a:r>
            <a:br>
              <a:rPr lang="en-US" dirty="0">
                <a:latin typeface="+mn-lt"/>
                <a:cs typeface="Consolas" pitchFamily="49" charset="0"/>
              </a:rPr>
            </a:br>
            <a:r>
              <a:rPr lang="en-US" sz="1200" dirty="0">
                <a:latin typeface="Consolas" pitchFamily="49" charset="0"/>
                <a:cs typeface="Consolas" pitchFamily="49" charset="0"/>
              </a:rPr>
              <a:t>ERROR </a:t>
            </a:r>
            <a:r>
              <a:rPr lang="en-US" sz="1200" dirty="0" err="1">
                <a:latin typeface="Consolas" pitchFamily="49" charset="0"/>
                <a:cs typeface="Consolas" pitchFamily="49" charset="0"/>
              </a:rPr>
              <a:t>persistence.rotatable_ofstream</a:t>
            </a:r>
            <a:r>
              <a:rPr lang="en-US" sz="1200" dirty="0">
                <a:latin typeface="Consolas" pitchFamily="49" charset="0"/>
                <a:cs typeface="Consolas" pitchFamily="49" charset="0"/>
              </a:rPr>
              <a:t> - Error while moving </a:t>
            </a:r>
            <a:r>
              <a:rPr lang="en-US" sz="1200" dirty="0" smtClean="0">
                <a:latin typeface="Consolas" pitchFamily="49" charset="0"/>
                <a:cs typeface="Consolas" pitchFamily="49" charset="0"/>
              </a:rPr>
              <a:t>‘C</a:t>
            </a:r>
            <a:r>
              <a:rPr lang="en-US" sz="1200" dirty="0">
                <a:latin typeface="Consolas" pitchFamily="49" charset="0"/>
                <a:cs typeface="Consolas" pitchFamily="49" charset="0"/>
              </a:rPr>
              <a:t>:\</a:t>
            </a:r>
            <a:r>
              <a:rPr lang="en-US" sz="1200" dirty="0" err="1">
                <a:latin typeface="Consolas" pitchFamily="49" charset="0"/>
                <a:cs typeface="Consolas" pitchFamily="49" charset="0"/>
              </a:rPr>
              <a:t>ProgramData</a:t>
            </a:r>
            <a:r>
              <a:rPr lang="en-US" sz="1200" dirty="0">
                <a:latin typeface="Consolas" pitchFamily="49" charset="0"/>
                <a:cs typeface="Consolas" pitchFamily="49" charset="0"/>
              </a:rPr>
              <a:t>\HP\HP BTO </a:t>
            </a:r>
            <a:r>
              <a:rPr lang="en-US" sz="1200" dirty="0" smtClean="0">
                <a:latin typeface="Consolas" pitchFamily="49" charset="0"/>
                <a:cs typeface="Consolas" pitchFamily="49" charset="0"/>
              </a:rPr>
              <a:t>Software\</a:t>
            </a:r>
            <a:r>
              <a:rPr lang="en-US" sz="1200" dirty="0" err="1" smtClean="0">
                <a:latin typeface="Consolas" pitchFamily="49" charset="0"/>
                <a:cs typeface="Consolas" pitchFamily="49" charset="0"/>
              </a:rPr>
              <a:t>datafiles</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\event.xml’ […]</a:t>
            </a:r>
            <a:endParaRPr lang="en-US" sz="1200" dirty="0">
              <a:latin typeface="Consolas" pitchFamily="49" charset="0"/>
              <a:cs typeface="Consolas" pitchFamily="49" charset="0"/>
            </a:endParaRPr>
          </a:p>
          <a:p>
            <a:pPr marL="0" indent="0">
              <a:spcBef>
                <a:spcPts val="1200"/>
              </a:spcBef>
              <a:buNone/>
            </a:pPr>
            <a:r>
              <a:rPr lang="en-US" sz="2000" b="1" dirty="0" smtClean="0"/>
              <a:t>How </a:t>
            </a:r>
            <a:r>
              <a:rPr lang="en-US" sz="2000" b="1" dirty="0"/>
              <a:t>to solve ?</a:t>
            </a:r>
          </a:p>
          <a:p>
            <a:r>
              <a:rPr lang="en-US" dirty="0" smtClean="0"/>
              <a:t>Install Hotfix 1 for BSM Connector for Tivoli</a:t>
            </a:r>
            <a:br>
              <a:rPr lang="en-US" dirty="0" smtClean="0"/>
            </a:br>
            <a:r>
              <a:rPr lang="en-US" dirty="0" smtClean="0"/>
              <a:t>version 01.01.01x from HP Live Network</a:t>
            </a:r>
          </a:p>
          <a:p>
            <a:r>
              <a:rPr lang="en-US" dirty="0" smtClean="0"/>
              <a:t>Set the Close-After-Read flag in the Integration Adapter XML policy</a:t>
            </a:r>
            <a:endParaRPr lang="en-US" dirty="0"/>
          </a:p>
          <a:p>
            <a:r>
              <a:rPr lang="en-US" dirty="0" smtClean="0"/>
              <a:t>Restart “</a:t>
            </a:r>
            <a:r>
              <a:rPr lang="en-US" dirty="0" err="1" smtClean="0"/>
              <a:t>HPTECAdapter</a:t>
            </a:r>
            <a:r>
              <a:rPr lang="en-US" dirty="0" smtClean="0"/>
              <a:t>” service</a:t>
            </a:r>
            <a:br>
              <a:rPr lang="en-US" dirty="0" smtClean="0"/>
            </a:br>
            <a:r>
              <a:rPr lang="en-US" sz="1200" dirty="0" err="1" smtClean="0">
                <a:latin typeface="Consolas" pitchFamily="49" charset="0"/>
                <a:cs typeface="Consolas" pitchFamily="49" charset="0"/>
              </a:rPr>
              <a:t>ovc</a:t>
            </a:r>
            <a:r>
              <a:rPr lang="en-US" sz="1200" dirty="0" smtClean="0">
                <a:latin typeface="Consolas" pitchFamily="49" charset="0"/>
                <a:cs typeface="Consolas" pitchFamily="49" charset="0"/>
              </a:rPr>
              <a:t> –restart </a:t>
            </a:r>
            <a:r>
              <a:rPr lang="en-US" sz="1200" dirty="0" err="1" smtClean="0">
                <a:latin typeface="Consolas" pitchFamily="49" charset="0"/>
                <a:cs typeface="Consolas" pitchFamily="49" charset="0"/>
              </a:rPr>
              <a:t>HPTECAdapter</a:t>
            </a:r>
            <a:endParaRPr lang="en-US" dirty="0" smtClean="0">
              <a:latin typeface="Consolas" pitchFamily="49" charset="0"/>
              <a:cs typeface="Consolas" pitchFamily="49"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3563" y="1425575"/>
            <a:ext cx="2910507" cy="3705572"/>
          </a:xfrm>
          <a:prstGeom prst="rect">
            <a:avLst/>
          </a:prstGeom>
        </p:spPr>
      </p:pic>
    </p:spTree>
    <p:extLst>
      <p:ext uri="{BB962C8B-B14F-4D97-AF65-F5344CB8AC3E}">
        <p14:creationId xmlns:p14="http://schemas.microsoft.com/office/powerpoint/2010/main" val="384938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Problem: No hosts are discovered</a:t>
            </a:r>
            <a:endParaRPr lang="en-US" dirty="0"/>
          </a:p>
        </p:txBody>
      </p:sp>
      <p:sp>
        <p:nvSpPr>
          <p:cNvPr id="4" name="Content Placeholder 3"/>
          <p:cNvSpPr>
            <a:spLocks noGrp="1"/>
          </p:cNvSpPr>
          <p:nvPr>
            <p:ph sz="quarter" idx="10"/>
          </p:nvPr>
        </p:nvSpPr>
        <p:spPr>
          <a:xfrm>
            <a:off x="329185" y="1193221"/>
            <a:ext cx="4014215" cy="4918654"/>
          </a:xfrm>
        </p:spPr>
        <p:txBody>
          <a:bodyPr/>
          <a:lstStyle/>
          <a:p>
            <a:pPr marL="0" indent="0">
              <a:buNone/>
            </a:pPr>
            <a:r>
              <a:rPr lang="en-US" sz="2000" b="1" dirty="0"/>
              <a:t>What to check </a:t>
            </a:r>
            <a:r>
              <a:rPr lang="en-US" sz="2000" b="1" dirty="0" smtClean="0"/>
              <a:t>?</a:t>
            </a:r>
          </a:p>
          <a:p>
            <a:r>
              <a:rPr lang="en-US" dirty="0" smtClean="0"/>
              <a:t>Check if “nodes” file exists and contains hostnames/IPs</a:t>
            </a:r>
            <a:br>
              <a:rPr lang="en-US" dirty="0" smtClean="0"/>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OvDataDir</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datafiles</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\nodes</a:t>
            </a:r>
            <a:br>
              <a:rPr lang="en-US" sz="1200" dirty="0" smtClean="0">
                <a:latin typeface="Consolas" pitchFamily="49" charset="0"/>
                <a:cs typeface="Consolas" pitchFamily="49" charset="0"/>
              </a:rPr>
            </a:b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var</a:t>
            </a:r>
            <a:r>
              <a:rPr lang="en-US" sz="1200" dirty="0" smtClean="0">
                <a:latin typeface="Consolas" pitchFamily="49" charset="0"/>
                <a:cs typeface="Consolas" pitchFamily="49" charset="0"/>
              </a:rPr>
              <a:t>/opt/OV/</a:t>
            </a:r>
            <a:r>
              <a:rPr lang="en-US" sz="1200" dirty="0" err="1" smtClean="0">
                <a:latin typeface="Consolas" pitchFamily="49" charset="0"/>
                <a:cs typeface="Consolas" pitchFamily="49" charset="0"/>
              </a:rPr>
              <a:t>datafiles</a:t>
            </a:r>
            <a:r>
              <a:rPr lang="en-US" sz="1200" dirty="0" smtClean="0">
                <a:latin typeface="Consolas" pitchFamily="49" charset="0"/>
                <a:cs typeface="Consolas" pitchFamily="49" charset="0"/>
              </a:rPr>
              <a:t>/</a:t>
            </a:r>
            <a:r>
              <a:rPr lang="en-US" sz="1200" dirty="0" err="1" smtClean="0">
                <a:latin typeface="Consolas" pitchFamily="49" charset="0"/>
                <a:cs typeface="Consolas" pitchFamily="49" charset="0"/>
              </a:rPr>
              <a:t>tivoli</a:t>
            </a:r>
            <a:r>
              <a:rPr lang="en-US" sz="1200" dirty="0" smtClean="0">
                <a:latin typeface="Consolas" pitchFamily="49" charset="0"/>
                <a:cs typeface="Consolas" pitchFamily="49" charset="0"/>
              </a:rPr>
              <a:t>/nodes</a:t>
            </a:r>
            <a:endParaRPr lang="en-US" dirty="0" smtClean="0">
              <a:latin typeface="Consolas" pitchFamily="49" charset="0"/>
              <a:cs typeface="Consolas" pitchFamily="49" charset="0"/>
            </a:endParaRPr>
          </a:p>
          <a:p>
            <a:r>
              <a:rPr lang="en-US" dirty="0" smtClean="0"/>
              <a:t>Check if configuration parameters match your event structure:</a:t>
            </a:r>
          </a:p>
          <a:p>
            <a:pPr lvl="1"/>
            <a:r>
              <a:rPr lang="en-US" dirty="0" smtClean="0"/>
              <a:t>Parameter:</a:t>
            </a:r>
            <a:br>
              <a:rPr lang="en-US" dirty="0" smtClean="0"/>
            </a:br>
            <a:r>
              <a:rPr lang="en-US" sz="1200" dirty="0" smtClean="0">
                <a:latin typeface="Consolas" pitchFamily="49" charset="0"/>
                <a:cs typeface="Consolas" pitchFamily="49" charset="0"/>
              </a:rPr>
              <a:t>discovery-field-hostname=hostname</a:t>
            </a:r>
            <a:br>
              <a:rPr lang="en-US" sz="1200" dirty="0" smtClean="0">
                <a:latin typeface="Consolas" pitchFamily="49" charset="0"/>
                <a:cs typeface="Consolas" pitchFamily="49" charset="0"/>
              </a:rPr>
            </a:br>
            <a:r>
              <a:rPr lang="en-US" sz="1200" dirty="0" smtClean="0">
                <a:latin typeface="Consolas" pitchFamily="49" charset="0"/>
                <a:cs typeface="Consolas" pitchFamily="49" charset="0"/>
              </a:rPr>
              <a:t>discovery-field-</a:t>
            </a:r>
            <a:r>
              <a:rPr lang="en-US" sz="1200" dirty="0" err="1" smtClean="0">
                <a:latin typeface="Consolas" pitchFamily="49" charset="0"/>
                <a:cs typeface="Consolas" pitchFamily="49" charset="0"/>
              </a:rPr>
              <a:t>ip</a:t>
            </a:r>
            <a:r>
              <a:rPr lang="en-US" sz="1200" dirty="0" smtClean="0">
                <a:latin typeface="Consolas" pitchFamily="49" charset="0"/>
                <a:cs typeface="Consolas" pitchFamily="49" charset="0"/>
              </a:rPr>
              <a:t>=origin</a:t>
            </a:r>
          </a:p>
          <a:p>
            <a:r>
              <a:rPr lang="en-US" dirty="0"/>
              <a:t>Check if discovery policy is installed and </a:t>
            </a:r>
            <a:r>
              <a:rPr lang="en-US" dirty="0" smtClean="0"/>
              <a:t>activated</a:t>
            </a:r>
            <a:endParaRPr lang="en-US" dirty="0">
              <a:latin typeface="Consolas" pitchFamily="49" charset="0"/>
              <a:cs typeface="Consolas" pitchFamily="49" charset="0"/>
            </a:endParaRPr>
          </a:p>
          <a:p>
            <a:pPr marL="0" indent="0">
              <a:spcBef>
                <a:spcPts val="1200"/>
              </a:spcBef>
              <a:buNone/>
            </a:pPr>
            <a:r>
              <a:rPr lang="en-US" sz="2000" b="1" dirty="0" smtClean="0"/>
              <a:t>How </a:t>
            </a:r>
            <a:r>
              <a:rPr lang="en-US" sz="2000" b="1" dirty="0"/>
              <a:t>to solve </a:t>
            </a:r>
            <a:r>
              <a:rPr lang="en-US" sz="2000" b="1" dirty="0" smtClean="0"/>
              <a:t>?</a:t>
            </a:r>
            <a:endParaRPr lang="en-US" sz="2000" b="1" dirty="0"/>
          </a:p>
          <a:p>
            <a:r>
              <a:rPr lang="en-US" dirty="0" smtClean="0"/>
              <a:t>Install policy and activate it (see Documentation “Integration Guide”)</a:t>
            </a:r>
          </a:p>
          <a:p>
            <a:r>
              <a:rPr lang="en-US" dirty="0" smtClean="0"/>
              <a:t>Analyze the attributes of incoming events and configure discovery parameters</a:t>
            </a:r>
            <a:endParaRPr lang="en-US" dirty="0"/>
          </a:p>
        </p:txBody>
      </p:sp>
      <p:grpSp>
        <p:nvGrpSpPr>
          <p:cNvPr id="7" name="Group 6"/>
          <p:cNvGrpSpPr/>
          <p:nvPr/>
        </p:nvGrpSpPr>
        <p:grpSpPr>
          <a:xfrm>
            <a:off x="5074919" y="1510030"/>
            <a:ext cx="3791269" cy="2272417"/>
            <a:chOff x="5074919" y="1257300"/>
            <a:chExt cx="3791269" cy="2272417"/>
          </a:xfrm>
        </p:grpSpPr>
        <p:sp>
          <p:nvSpPr>
            <p:cNvPr id="5" name="TextBox 4"/>
            <p:cNvSpPr txBox="1"/>
            <p:nvPr/>
          </p:nvSpPr>
          <p:spPr>
            <a:xfrm>
              <a:off x="5074919" y="1257300"/>
              <a:ext cx="3791269" cy="2026196"/>
            </a:xfrm>
            <a:prstGeom prst="rect">
              <a:avLst/>
            </a:prstGeom>
            <a:solidFill>
              <a:schemeClr val="bg2">
                <a:lumMod val="95000"/>
              </a:schemeClr>
            </a:solidFill>
            <a:ln>
              <a:solidFill>
                <a:schemeClr val="tx1"/>
              </a:solidFill>
            </a:ln>
          </p:spPr>
          <p:txBody>
            <a:bodyPr wrap="square" rtlCol="0">
              <a:spAutoFit/>
            </a:bodyPr>
            <a:lstStyle/>
            <a:p>
              <a:pPr defTabSz="430213">
                <a:spcAft>
                  <a:spcPts val="400"/>
                </a:spcAft>
                <a:buSzPct val="100000"/>
              </a:pPr>
              <a:r>
                <a:rPr lang="en-US" sz="1100" dirty="0">
                  <a:solidFill>
                    <a:srgbClr val="000000"/>
                  </a:solidFill>
                  <a:latin typeface="Consolas" pitchFamily="49" charset="0"/>
                  <a:cs typeface="Consolas" pitchFamily="49" charset="0"/>
                </a:rPr>
                <a:t>&lt;event&gt;</a:t>
              </a:r>
            </a:p>
            <a:p>
              <a:pPr defTabSz="430213">
                <a:spcAft>
                  <a:spcPts val="400"/>
                </a:spcAft>
                <a:buSzPct val="100000"/>
              </a:pPr>
              <a:r>
                <a:rPr lang="en-US" sz="1100" dirty="0">
                  <a:solidFill>
                    <a:srgbClr val="000000"/>
                  </a:solidFill>
                  <a:latin typeface="Consolas" pitchFamily="49" charset="0"/>
                  <a:cs typeface="Consolas" pitchFamily="49" charset="0"/>
                </a:rPr>
                <a:t>&lt;</a:t>
              </a:r>
              <a:r>
                <a:rPr lang="en-US" sz="1100" dirty="0" err="1">
                  <a:solidFill>
                    <a:srgbClr val="000000"/>
                  </a:solidFill>
                  <a:latin typeface="Consolas" pitchFamily="49" charset="0"/>
                  <a:cs typeface="Consolas" pitchFamily="49" charset="0"/>
                </a:rPr>
                <a:t>eventClass</a:t>
              </a:r>
              <a:r>
                <a:rPr lang="en-US" sz="1100" dirty="0">
                  <a:solidFill>
                    <a:srgbClr val="000000"/>
                  </a:solidFill>
                  <a:latin typeface="Consolas" pitchFamily="49" charset="0"/>
                  <a:cs typeface="Consolas" pitchFamily="49" charset="0"/>
                </a:rPr>
                <a:t>&gt;</a:t>
              </a:r>
              <a:r>
                <a:rPr lang="en-US" sz="1100" dirty="0" err="1">
                  <a:solidFill>
                    <a:srgbClr val="000000"/>
                  </a:solidFill>
                  <a:latin typeface="Consolas" pitchFamily="49" charset="0"/>
                  <a:cs typeface="Consolas" pitchFamily="49" charset="0"/>
                </a:rPr>
                <a:t>TMW_ProcessingHighCPU</a:t>
              </a:r>
              <a:r>
                <a:rPr lang="en-US" sz="1100" dirty="0">
                  <a:solidFill>
                    <a:srgbClr val="000000"/>
                  </a:solidFill>
                  <a:latin typeface="Consolas" pitchFamily="49" charset="0"/>
                  <a:cs typeface="Consolas" pitchFamily="49" charset="0"/>
                </a:rPr>
                <a:t>&lt;/</a:t>
              </a:r>
              <a:r>
                <a:rPr lang="en-US" sz="1100" dirty="0" err="1">
                  <a:solidFill>
                    <a:srgbClr val="000000"/>
                  </a:solidFill>
                  <a:latin typeface="Consolas" pitchFamily="49" charset="0"/>
                  <a:cs typeface="Consolas" pitchFamily="49" charset="0"/>
                </a:rPr>
                <a:t>eventClass</a:t>
              </a:r>
              <a:r>
                <a:rPr lang="en-US" sz="1100" dirty="0">
                  <a:solidFill>
                    <a:srgbClr val="000000"/>
                  </a:solidFill>
                  <a:latin typeface="Consolas" pitchFamily="49" charset="0"/>
                  <a:cs typeface="Consolas" pitchFamily="49" charset="0"/>
                </a:rPr>
                <a:t>&gt;</a:t>
              </a:r>
            </a:p>
            <a:p>
              <a:pPr defTabSz="430213">
                <a:spcAft>
                  <a:spcPts val="400"/>
                </a:spcAft>
                <a:buSzPct val="100000"/>
              </a:pPr>
              <a:r>
                <a:rPr lang="en-US" sz="1100" dirty="0">
                  <a:solidFill>
                    <a:srgbClr val="000000"/>
                  </a:solidFill>
                  <a:latin typeface="Consolas" pitchFamily="49" charset="0"/>
                  <a:cs typeface="Consolas" pitchFamily="49" charset="0"/>
                </a:rPr>
                <a:t>&lt;</a:t>
              </a:r>
              <a:r>
                <a:rPr lang="en-US" sz="1100" dirty="0" err="1">
                  <a:solidFill>
                    <a:srgbClr val="000000"/>
                  </a:solidFill>
                  <a:latin typeface="Consolas" pitchFamily="49" charset="0"/>
                  <a:cs typeface="Consolas" pitchFamily="49" charset="0"/>
                </a:rPr>
                <a:t>eventKeyHint</a:t>
              </a:r>
              <a:r>
                <a:rPr lang="en-US" sz="1100" dirty="0">
                  <a:solidFill>
                    <a:srgbClr val="000000"/>
                  </a:solidFill>
                  <a:latin typeface="Consolas" pitchFamily="49" charset="0"/>
                  <a:cs typeface="Consolas" pitchFamily="49" charset="0"/>
                </a:rPr>
                <a:t> /&gt;</a:t>
              </a:r>
            </a:p>
            <a:p>
              <a:pPr defTabSz="430213">
                <a:spcAft>
                  <a:spcPts val="400"/>
                </a:spcAft>
                <a:buSzPct val="100000"/>
              </a:pPr>
              <a:r>
                <a:rPr lang="en-US" sz="1100" b="1" dirty="0">
                  <a:solidFill>
                    <a:srgbClr val="000000"/>
                  </a:solidFill>
                  <a:latin typeface="Consolas" pitchFamily="49" charset="0"/>
                  <a:cs typeface="Consolas" pitchFamily="49" charset="0"/>
                </a:rPr>
                <a:t>&lt;hostname&gt;&lt;![</a:t>
              </a:r>
              <a:r>
                <a:rPr lang="en-US" sz="1100" b="1" dirty="0" smtClean="0">
                  <a:solidFill>
                    <a:srgbClr val="000000"/>
                  </a:solidFill>
                  <a:latin typeface="Consolas" pitchFamily="49" charset="0"/>
                  <a:cs typeface="Consolas" pitchFamily="49" charset="0"/>
                </a:rPr>
                <a:t>CDATA[</a:t>
              </a:r>
              <a:r>
                <a:rPr lang="en-US" sz="1100" b="1" dirty="0" smtClean="0">
                  <a:solidFill>
                    <a:schemeClr val="accent1"/>
                  </a:solidFill>
                  <a:latin typeface="Consolas" pitchFamily="49" charset="0"/>
                  <a:cs typeface="Consolas" pitchFamily="49" charset="0"/>
                </a:rPr>
                <a:t>example.org</a:t>
              </a:r>
              <a:r>
                <a:rPr lang="en-US" sz="1100" b="1" dirty="0" smtClean="0">
                  <a:solidFill>
                    <a:srgbClr val="000000"/>
                  </a:solidFill>
                  <a:latin typeface="Consolas" pitchFamily="49" charset="0"/>
                  <a:cs typeface="Consolas" pitchFamily="49" charset="0"/>
                </a:rPr>
                <a:t>]]&gt;&lt;/</a:t>
              </a:r>
              <a:r>
                <a:rPr lang="en-US" sz="1100" b="1" dirty="0">
                  <a:solidFill>
                    <a:srgbClr val="000000"/>
                  </a:solidFill>
                  <a:latin typeface="Consolas" pitchFamily="49" charset="0"/>
                  <a:cs typeface="Consolas" pitchFamily="49" charset="0"/>
                </a:rPr>
                <a:t>hostname&gt;</a:t>
              </a:r>
            </a:p>
            <a:p>
              <a:pPr defTabSz="430213">
                <a:spcAft>
                  <a:spcPts val="400"/>
                </a:spcAft>
                <a:buSzPct val="100000"/>
              </a:pPr>
              <a:r>
                <a:rPr lang="en-US" sz="1100" dirty="0">
                  <a:solidFill>
                    <a:srgbClr val="000000"/>
                  </a:solidFill>
                  <a:latin typeface="Consolas" pitchFamily="49" charset="0"/>
                  <a:cs typeface="Consolas" pitchFamily="49" charset="0"/>
                </a:rPr>
                <a:t>&lt;</a:t>
              </a:r>
              <a:r>
                <a:rPr lang="en-US" sz="1100" dirty="0" err="1">
                  <a:solidFill>
                    <a:srgbClr val="000000"/>
                  </a:solidFill>
                  <a:latin typeface="Consolas" pitchFamily="49" charset="0"/>
                  <a:cs typeface="Consolas" pitchFamily="49" charset="0"/>
                </a:rPr>
                <a:t>msg</a:t>
              </a:r>
              <a:r>
                <a:rPr lang="en-US" sz="1100" dirty="0">
                  <a:solidFill>
                    <a:srgbClr val="000000"/>
                  </a:solidFill>
                  <a:latin typeface="Consolas" pitchFamily="49" charset="0"/>
                  <a:cs typeface="Consolas" pitchFamily="49" charset="0"/>
                </a:rPr>
                <a:t>&gt;&lt;![CDATA[Hello World]]&gt;&lt;/</a:t>
              </a:r>
              <a:r>
                <a:rPr lang="en-US" sz="1100" dirty="0" err="1">
                  <a:solidFill>
                    <a:srgbClr val="000000"/>
                  </a:solidFill>
                  <a:latin typeface="Consolas" pitchFamily="49" charset="0"/>
                  <a:cs typeface="Consolas" pitchFamily="49" charset="0"/>
                </a:rPr>
                <a:t>msg</a:t>
              </a:r>
              <a:r>
                <a:rPr lang="en-US" sz="1100" dirty="0">
                  <a:solidFill>
                    <a:srgbClr val="000000"/>
                  </a:solidFill>
                  <a:latin typeface="Consolas" pitchFamily="49" charset="0"/>
                  <a:cs typeface="Consolas" pitchFamily="49" charset="0"/>
                </a:rPr>
                <a:t>&gt;</a:t>
              </a:r>
            </a:p>
            <a:p>
              <a:pPr defTabSz="430213">
                <a:spcAft>
                  <a:spcPts val="400"/>
                </a:spcAft>
                <a:buSzPct val="100000"/>
              </a:pPr>
              <a:r>
                <a:rPr lang="en-US" sz="1100" b="1" dirty="0">
                  <a:solidFill>
                    <a:srgbClr val="000000"/>
                  </a:solidFill>
                  <a:latin typeface="Consolas" pitchFamily="49" charset="0"/>
                  <a:cs typeface="Consolas" pitchFamily="49" charset="0"/>
                </a:rPr>
                <a:t>&lt;origin&gt;&lt;![</a:t>
              </a:r>
              <a:r>
                <a:rPr lang="en-US" sz="1100" b="1" dirty="0" smtClean="0">
                  <a:solidFill>
                    <a:srgbClr val="000000"/>
                  </a:solidFill>
                  <a:latin typeface="Consolas" pitchFamily="49" charset="0"/>
                  <a:cs typeface="Consolas" pitchFamily="49" charset="0"/>
                </a:rPr>
                <a:t>CDATA[</a:t>
              </a:r>
              <a:r>
                <a:rPr lang="en-US" sz="1100" b="1" dirty="0" smtClean="0">
                  <a:solidFill>
                    <a:schemeClr val="accent1"/>
                  </a:solidFill>
                  <a:latin typeface="Consolas" pitchFamily="49" charset="0"/>
                  <a:cs typeface="Consolas" pitchFamily="49" charset="0"/>
                </a:rPr>
                <a:t>127.0.0.1</a:t>
              </a:r>
              <a:r>
                <a:rPr lang="en-US" sz="1100" b="1" dirty="0" smtClean="0">
                  <a:solidFill>
                    <a:srgbClr val="000000"/>
                  </a:solidFill>
                  <a:latin typeface="Consolas" pitchFamily="49" charset="0"/>
                  <a:cs typeface="Consolas" pitchFamily="49" charset="0"/>
                </a:rPr>
                <a:t>]]&gt;&lt;/</a:t>
              </a:r>
              <a:r>
                <a:rPr lang="en-US" sz="1100" b="1" dirty="0">
                  <a:solidFill>
                    <a:srgbClr val="000000"/>
                  </a:solidFill>
                  <a:latin typeface="Consolas" pitchFamily="49" charset="0"/>
                  <a:cs typeface="Consolas" pitchFamily="49" charset="0"/>
                </a:rPr>
                <a:t>origin&gt;</a:t>
              </a:r>
            </a:p>
            <a:p>
              <a:pPr defTabSz="430213">
                <a:spcAft>
                  <a:spcPts val="400"/>
                </a:spcAft>
                <a:buSzPct val="100000"/>
              </a:pPr>
              <a:r>
                <a:rPr lang="en-US" sz="1100" dirty="0">
                  <a:solidFill>
                    <a:srgbClr val="000000"/>
                  </a:solidFill>
                  <a:latin typeface="Consolas" pitchFamily="49" charset="0"/>
                  <a:cs typeface="Consolas" pitchFamily="49" charset="0"/>
                </a:rPr>
                <a:t>&lt;source&gt;&lt;![CDATA[LOGFILE]]&gt;&lt;/source&gt;</a:t>
              </a:r>
            </a:p>
            <a:p>
              <a:pPr defTabSz="430213">
                <a:spcAft>
                  <a:spcPts val="400"/>
                </a:spcAft>
                <a:buSzPct val="100000"/>
              </a:pPr>
              <a:r>
                <a:rPr lang="en-US" sz="1100" dirty="0">
                  <a:solidFill>
                    <a:srgbClr val="000000"/>
                  </a:solidFill>
                  <a:latin typeface="Consolas" pitchFamily="49" charset="0"/>
                  <a:cs typeface="Consolas" pitchFamily="49" charset="0"/>
                </a:rPr>
                <a:t>&lt;status&gt;&lt;![CDATA[OPEN]]&gt;&lt;/status&gt;</a:t>
              </a:r>
            </a:p>
            <a:p>
              <a:pPr defTabSz="430213">
                <a:spcAft>
                  <a:spcPts val="400"/>
                </a:spcAft>
                <a:buSzPct val="100000"/>
              </a:pPr>
              <a:r>
                <a:rPr lang="en-US" sz="1100" dirty="0">
                  <a:solidFill>
                    <a:srgbClr val="000000"/>
                  </a:solidFill>
                  <a:latin typeface="Consolas" pitchFamily="49" charset="0"/>
                  <a:cs typeface="Consolas" pitchFamily="49" charset="0"/>
                </a:rPr>
                <a:t>&lt;/event&gt;</a:t>
              </a:r>
              <a:endParaRPr lang="en-US" sz="1100" dirty="0" smtClean="0">
                <a:solidFill>
                  <a:srgbClr val="000000"/>
                </a:solidFill>
                <a:latin typeface="Consolas" pitchFamily="49" charset="0"/>
                <a:cs typeface="Consolas" pitchFamily="49" charset="0"/>
              </a:endParaRPr>
            </a:p>
          </p:txBody>
        </p:sp>
        <p:sp>
          <p:nvSpPr>
            <p:cNvPr id="6" name="TextBox 5"/>
            <p:cNvSpPr txBox="1"/>
            <p:nvPr/>
          </p:nvSpPr>
          <p:spPr>
            <a:xfrm>
              <a:off x="5074919" y="3283496"/>
              <a:ext cx="910827" cy="246221"/>
            </a:xfrm>
            <a:prstGeom prst="rect">
              <a:avLst/>
            </a:prstGeom>
            <a:noFill/>
          </p:spPr>
          <p:txBody>
            <a:bodyPr wrap="none" rtlCol="0">
              <a:spAutoFit/>
            </a:bodyPr>
            <a:lstStyle/>
            <a:p>
              <a:pPr marL="0" defTabSz="430213">
                <a:spcAft>
                  <a:spcPts val="400"/>
                </a:spcAft>
                <a:buSzPct val="100000"/>
              </a:pPr>
              <a:r>
                <a:rPr lang="en-US" sz="1000" dirty="0" smtClean="0">
                  <a:solidFill>
                    <a:srgbClr val="000000"/>
                  </a:solidFill>
                  <a:latin typeface="HP Simplified" pitchFamily="34" charset="0"/>
                  <a:cs typeface="HP Simplified" pitchFamily="34" charset="0"/>
                </a:rPr>
                <a:t>event.xml file</a:t>
              </a:r>
            </a:p>
          </p:txBody>
        </p:sp>
      </p:grpSp>
    </p:spTree>
    <p:extLst>
      <p:ext uri="{BB962C8B-B14F-4D97-AF65-F5344CB8AC3E}">
        <p14:creationId xmlns:p14="http://schemas.microsoft.com/office/powerpoint/2010/main" val="3719370772"/>
      </p:ext>
    </p:extLst>
  </p:cSld>
  <p:clrMapOvr>
    <a:masterClrMapping/>
  </p:clrMapOvr>
  <p:timing>
    <p:tnLst>
      <p:par>
        <p:cTn id="1" dur="indefinite" restart="never" nodeType="tmRoot"/>
      </p:par>
    </p:tnLst>
  </p:timing>
</p:sld>
</file>

<file path=ppt/theme/theme1.xml><?xml version="1.0" encoding="utf-8"?>
<a:theme xmlns:a="http://schemas.openxmlformats.org/drawingml/2006/main" name="HP Simplified Presentation">
  <a:themeElements>
    <a:clrScheme name="Custom 171">
      <a:dk1>
        <a:sysClr val="windowText" lastClr="000000"/>
      </a:dk1>
      <a:lt1>
        <a:sysClr val="window" lastClr="FFFFFF"/>
      </a:lt1>
      <a:dk2>
        <a:srgbClr val="000000"/>
      </a:dk2>
      <a:lt2>
        <a:srgbClr val="FFFFFF"/>
      </a:lt2>
      <a:accent1>
        <a:srgbClr val="0096D6"/>
      </a:accent1>
      <a:accent2>
        <a:srgbClr val="F05332"/>
      </a:accent2>
      <a:accent3>
        <a:srgbClr val="822980"/>
      </a:accent3>
      <a:accent4>
        <a:srgbClr val="87898B"/>
      </a:accent4>
      <a:accent5>
        <a:srgbClr val="B9B8BB"/>
      </a:accent5>
      <a:accent6>
        <a:srgbClr val="E5E8E8"/>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cmpd="sng">
          <a:solidFill>
            <a:schemeClr val="tx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marL="0" defTabSz="430213">
          <a:spcAft>
            <a:spcPts val="400"/>
          </a:spcAft>
          <a:buSzPct val="100000"/>
          <a:defRPr sz="1600" dirty="0" smtClean="0">
            <a:solidFill>
              <a:srgbClr val="000000"/>
            </a:solidFill>
            <a:latin typeface="HP Simplified" pitchFamily="34" charset="0"/>
            <a:cs typeface="HP Simplified" pitchFamily="34" charset="0"/>
          </a:defRPr>
        </a:defPPr>
      </a:lstStyle>
    </a:txDef>
  </a:objectDefaults>
  <a:extraClrSchemeLst/>
</a:theme>
</file>

<file path=ppt/theme/theme2.xml><?xml version="1.0" encoding="utf-8"?>
<a:theme xmlns:a="http://schemas.openxmlformats.org/drawingml/2006/main" name="Office Theme">
  <a:themeElements>
    <a:clrScheme name="HP Theme colors">
      <a:dk1>
        <a:sysClr val="windowText" lastClr="000000"/>
      </a:dk1>
      <a:lt1>
        <a:sysClr val="window" lastClr="FFFFFF"/>
      </a:lt1>
      <a:dk2>
        <a:srgbClr val="000000"/>
      </a:dk2>
      <a:lt2>
        <a:srgbClr val="EEECE1"/>
      </a:lt2>
      <a:accent1>
        <a:srgbClr val="0096D6"/>
      </a:accent1>
      <a:accent2>
        <a:srgbClr val="F05332"/>
      </a:accent2>
      <a:accent3>
        <a:srgbClr val="B7CA34"/>
      </a:accent3>
      <a:accent4>
        <a:srgbClr val="87898B"/>
      </a:accent4>
      <a:accent5>
        <a:srgbClr val="B9B8BB"/>
      </a:accent5>
      <a:accent6>
        <a:srgbClr val="E5E8E8"/>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6E05C336166E46974F758711C49597" ma:contentTypeVersion="0" ma:contentTypeDescription="Create a new document." ma:contentTypeScope="" ma:versionID="71dee8bfd47502e8624ea4fb10926fe8">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0FE0B20-CE14-4982-AA80-FC65B1DB1A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76E8302B-7F29-4187-8B1E-E6E7BCC3A25C}">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A21017B-35C3-4802-A09F-A0B2FD67A4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HP%20Simplified%20Presentation</Template>
  <TotalTime>11523</TotalTime>
  <Words>852</Words>
  <Application>Microsoft Office PowerPoint</Application>
  <PresentationFormat>On-screen Show (4:3)</PresentationFormat>
  <Paragraphs>131</Paragraphs>
  <Slides>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Consolas</vt:lpstr>
      <vt:lpstr>HP Simplified</vt:lpstr>
      <vt:lpstr>Lucida Grande</vt:lpstr>
      <vt:lpstr>HP Simplified Presentation</vt:lpstr>
      <vt:lpstr>Troubleshooting</vt:lpstr>
      <vt:lpstr>Directories and Files</vt:lpstr>
      <vt:lpstr>Debugging</vt:lpstr>
      <vt:lpstr>Problem: No events appear in OMi</vt:lpstr>
      <vt:lpstr>Problem: No events appear in OMi</vt:lpstr>
      <vt:lpstr>Problem: No events appear in OMi</vt:lpstr>
      <vt:lpstr>Problem: No events appear in OMi</vt:lpstr>
      <vt:lpstr>Event output file rollover issues</vt:lpstr>
      <vt:lpstr>Problem: No hosts are discovered</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 BSM Connector for Tivoli</dc:title>
  <dc:creator>Joos, Daniel</dc:creator>
  <cp:lastModifiedBy>Shevchenko, Dmitry</cp:lastModifiedBy>
  <cp:revision>81</cp:revision>
  <cp:lastPrinted>2012-04-26T19:23:55Z</cp:lastPrinted>
  <dcterms:created xsi:type="dcterms:W3CDTF">2012-07-03T08:23:53Z</dcterms:created>
  <dcterms:modified xsi:type="dcterms:W3CDTF">2014-05-21T04:15:12Z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0x010100506E05C336166E46974F758711C49597</vt:lpwstr>
  </property>
  <property fmtid="{D5CDD505-2E9C-101B-9397-08002B2CF9AE}" pid="3" name="Current Version">
    <vt:lpwstr>0.4</vt:lpwstr>
  </property>
  <property fmtid="{D5CDD505-2E9C-101B-9397-08002B2CF9AE}" pid="4" name="Approved By">
    <vt:lpwstr/>
  </property>
</Properties>
</file>